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22" Type="http://schemas.openxmlformats.org/officeDocument/2006/relationships/font" Target="fonts/Montserrat-italic.fntdata"/><Relationship Id="rId10" Type="http://schemas.openxmlformats.org/officeDocument/2006/relationships/slide" Target="slides/slide6.xml"/><Relationship Id="rId21" Type="http://schemas.openxmlformats.org/officeDocument/2006/relationships/font" Target="fonts/Montserra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8297E"/>
            </a:gs>
            <a:gs pos="72000">
              <a:srgbClr val="080C39"/>
            </a:gs>
            <a:gs pos="100000">
              <a:srgbClr val="080C39"/>
            </a:gs>
          </a:gsLst>
          <a:lin ang="0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49427" y="1110528"/>
            <a:ext cx="8283428" cy="5753142"/>
          </a:xfrm>
          <a:custGeom>
            <a:rect b="b" l="l" r="r" t="t"/>
            <a:pathLst>
              <a:path extrusionOk="0" h="5753142" w="8283428">
                <a:moveTo>
                  <a:pt x="0" y="0"/>
                </a:moveTo>
                <a:lnTo>
                  <a:pt x="8283429" y="0"/>
                </a:lnTo>
                <a:lnTo>
                  <a:pt x="8283429" y="5753143"/>
                </a:lnTo>
                <a:lnTo>
                  <a:pt x="0" y="5753143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20572" y="0"/>
            <a:ext cx="6171428" cy="6912000"/>
          </a:xfrm>
          <a:custGeom>
            <a:rect b="b" l="l" r="r" t="t"/>
            <a:pathLst>
              <a:path extrusionOk="0" h="6912000" w="6171428">
                <a:moveTo>
                  <a:pt x="0" y="0"/>
                </a:moveTo>
                <a:lnTo>
                  <a:pt x="6171429" y="0"/>
                </a:lnTo>
                <a:lnTo>
                  <a:pt x="6171429" y="6912000"/>
                </a:lnTo>
                <a:lnTo>
                  <a:pt x="0" y="6912000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86" name="Google Shape;86;p13"/>
          <p:cNvGrpSpPr/>
          <p:nvPr/>
        </p:nvGrpSpPr>
        <p:grpSpPr>
          <a:xfrm>
            <a:off x="512907" y="717348"/>
            <a:ext cx="11366627" cy="5423305"/>
            <a:chOff x="672695" y="806116"/>
            <a:chExt cx="11366627" cy="5423305"/>
          </a:xfrm>
        </p:grpSpPr>
        <p:pic>
          <p:nvPicPr>
            <p:cNvPr id="87" name="Google Shape;87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672695" y="806116"/>
              <a:ext cx="5423305" cy="5423305"/>
            </a:xfrm>
            <a:prstGeom prst="ellipse">
              <a:avLst/>
            </a:prstGeom>
            <a:noFill/>
            <a:ln>
              <a:noFill/>
            </a:ln>
            <a:effectLst>
              <a:outerShdw blurRad="215900" sx="102000" rotWithShape="0" algn="ctr" sy="102000">
                <a:srgbClr val="000000">
                  <a:alpha val="20784"/>
                </a:srgbClr>
              </a:outerShdw>
            </a:effectLst>
          </p:spPr>
        </p:pic>
        <p:grpSp>
          <p:nvGrpSpPr>
            <p:cNvPr id="88" name="Google Shape;88;p13"/>
            <p:cNvGrpSpPr/>
            <p:nvPr/>
          </p:nvGrpSpPr>
          <p:grpSpPr>
            <a:xfrm>
              <a:off x="6578149" y="806116"/>
              <a:ext cx="5461173" cy="5306047"/>
              <a:chOff x="6578149" y="492667"/>
              <a:chExt cx="5461173" cy="5306047"/>
            </a:xfrm>
          </p:grpSpPr>
          <p:sp>
            <p:nvSpPr>
              <p:cNvPr id="89" name="Google Shape;89;p13"/>
              <p:cNvSpPr txBox="1"/>
              <p:nvPr/>
            </p:nvSpPr>
            <p:spPr>
              <a:xfrm>
                <a:off x="6578149" y="492667"/>
                <a:ext cx="5461173" cy="44012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7200" u="none" cap="none" strike="noStrik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Wellcome 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7200" u="none" cap="none" strike="noStrik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To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3200" u="none" cap="none" strike="noStrik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Ethical Hacking class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7200" u="none" cap="none" strike="noStrik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5</a:t>
                </a:r>
                <a:r>
                  <a:rPr b="1" baseline="30000" i="0" lang="en-US" sz="7200" u="none" cap="none" strike="noStrik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th</a:t>
                </a:r>
                <a:r>
                  <a:rPr b="1" i="0" lang="en-US" sz="7200" u="none" cap="none" strike="noStrik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Week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3200" u="none" cap="none" strike="noStrik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Day 1st</a:t>
                </a:r>
                <a:endParaRPr b="1" i="0" sz="3200" u="none" cap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6693425" y="5261251"/>
                <a:ext cx="4932756" cy="537463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 cap="flat" cmpd="sng" w="12700">
                <a:solidFill>
                  <a:srgbClr val="05082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3600" u="none" cap="none" strike="noStrik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Muhammad Bilal</a:t>
                </a:r>
                <a:endParaRPr b="0" i="0" sz="3600" u="none" cap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2"/>
          <p:cNvGrpSpPr/>
          <p:nvPr/>
        </p:nvGrpSpPr>
        <p:grpSpPr>
          <a:xfrm>
            <a:off x="205153" y="293788"/>
            <a:ext cx="11891053" cy="6564212"/>
            <a:chOff x="205153" y="293788"/>
            <a:chExt cx="11891053" cy="6564212"/>
          </a:xfrm>
        </p:grpSpPr>
        <p:pic>
          <p:nvPicPr>
            <p:cNvPr id="166" name="Google Shape;166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85627" y="2152650"/>
              <a:ext cx="3410579" cy="3219450"/>
            </a:xfrm>
            <a:prstGeom prst="rect">
              <a:avLst/>
            </a:prstGeom>
            <a:noFill/>
            <a:ln>
              <a:noFill/>
            </a:ln>
            <a:effectLst>
              <a:outerShdw blurRad="107950" algn="ctr" dir="5400000" dist="12700">
                <a:srgbClr val="000000"/>
              </a:outerShdw>
            </a:effectLst>
          </p:spPr>
        </p:pic>
        <p:grpSp>
          <p:nvGrpSpPr>
            <p:cNvPr id="167" name="Google Shape;167;p22"/>
            <p:cNvGrpSpPr/>
            <p:nvPr/>
          </p:nvGrpSpPr>
          <p:grpSpPr>
            <a:xfrm>
              <a:off x="205153" y="293788"/>
              <a:ext cx="11662996" cy="6564212"/>
              <a:chOff x="205153" y="293788"/>
              <a:chExt cx="11662996" cy="6564212"/>
            </a:xfrm>
          </p:grpSpPr>
          <p:sp>
            <p:nvSpPr>
              <p:cNvPr id="168" name="Google Shape;168;p22"/>
              <p:cNvSpPr txBox="1"/>
              <p:nvPr/>
            </p:nvSpPr>
            <p:spPr>
              <a:xfrm>
                <a:off x="492368" y="293788"/>
                <a:ext cx="1137578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Privilege Escalation on Windows</a:t>
                </a:r>
                <a:endParaRPr b="1" sz="3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169" name="Google Shape;169;p22"/>
              <p:cNvGrpSpPr/>
              <p:nvPr/>
            </p:nvGrpSpPr>
            <p:grpSpPr>
              <a:xfrm>
                <a:off x="205153" y="1648004"/>
                <a:ext cx="8333936" cy="5209996"/>
                <a:chOff x="205153" y="1648004"/>
                <a:chExt cx="8333936" cy="5209996"/>
              </a:xfrm>
            </p:grpSpPr>
            <p:sp>
              <p:nvSpPr>
                <p:cNvPr id="170" name="Google Shape;170;p22"/>
                <p:cNvSpPr/>
                <p:nvPr/>
              </p:nvSpPr>
              <p:spPr>
                <a:xfrm>
                  <a:off x="205153" y="1648004"/>
                  <a:ext cx="8333936" cy="5209996"/>
                </a:xfrm>
                <a:prstGeom prst="rect">
                  <a:avLst/>
                </a:prstGeom>
                <a:gradFill>
                  <a:gsLst>
                    <a:gs pos="0">
                      <a:schemeClr val="accent4"/>
                    </a:gs>
                    <a:gs pos="44000">
                      <a:srgbClr val="41258C"/>
                    </a:gs>
                    <a:gs pos="100000">
                      <a:srgbClr val="32017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22"/>
                <p:cNvSpPr txBox="1"/>
                <p:nvPr/>
              </p:nvSpPr>
              <p:spPr>
                <a:xfrm>
                  <a:off x="492368" y="1718132"/>
                  <a:ext cx="7906044" cy="501675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Definition: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This involves gaining higher privileges on a Windows system through exploitation.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Examples: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1. Exploiting Unquoted Service Paths: </a:t>
                  </a:r>
                  <a:r>
                    <a:rPr lang="en-US" sz="20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 vulnerability that allows an attacker to execute arbitrary code with elevated privileges.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2. DLL Hijacking: </a:t>
                  </a:r>
                  <a:r>
                    <a:rPr lang="en-US" sz="20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Injecting a malicious DLL into a vulnerable application to gain higher privileges.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Techniques and Tools: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Techniques: </a:t>
                  </a:r>
                  <a:r>
                    <a:rPr lang="en-US" sz="20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Exploiting system misconfigurations, using automated scripts to identify and exploit vulnerabilities.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Tools: </a:t>
                  </a:r>
                  <a:r>
                    <a:rPr lang="en-US" sz="20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Metasploit, PowerSploit, Windows Exploit Suggester.</a:t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/>
          <p:nvPr/>
        </p:nvSpPr>
        <p:spPr>
          <a:xfrm>
            <a:off x="881792" y="4775703"/>
            <a:ext cx="9919557" cy="1901788"/>
          </a:xfrm>
          <a:prstGeom prst="rect">
            <a:avLst/>
          </a:prstGeom>
          <a:gradFill>
            <a:gsLst>
              <a:gs pos="0">
                <a:srgbClr val="41258C"/>
              </a:gs>
              <a:gs pos="75000">
                <a:srgbClr val="320175"/>
              </a:gs>
              <a:gs pos="100000">
                <a:srgbClr val="32017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Techniques and Tools: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Techniques: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Kernel exploits, exploiting misconfigurations in sudoers files, analyzing SUID binaries.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Tools: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Linux Exploit Suggester, LinEnum, GTFOBins.</a:t>
            </a:r>
            <a:endParaRPr/>
          </a:p>
        </p:txBody>
      </p:sp>
      <p:grpSp>
        <p:nvGrpSpPr>
          <p:cNvPr id="177" name="Google Shape;177;p23"/>
          <p:cNvGrpSpPr/>
          <p:nvPr/>
        </p:nvGrpSpPr>
        <p:grpSpPr>
          <a:xfrm>
            <a:off x="584320" y="296593"/>
            <a:ext cx="8350130" cy="3901548"/>
            <a:chOff x="837539" y="1050814"/>
            <a:chExt cx="8350130" cy="3901548"/>
          </a:xfrm>
        </p:grpSpPr>
        <p:sp>
          <p:nvSpPr>
            <p:cNvPr id="178" name="Google Shape;178;p23"/>
            <p:cNvSpPr txBox="1"/>
            <p:nvPr/>
          </p:nvSpPr>
          <p:spPr>
            <a:xfrm>
              <a:off x="837539" y="1050814"/>
              <a:ext cx="707377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Privilege Escalation on Linux</a:t>
              </a:r>
              <a:endParaRPr b="1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9" name="Google Shape;179;p23"/>
            <p:cNvSpPr txBox="1"/>
            <p:nvPr/>
          </p:nvSpPr>
          <p:spPr>
            <a:xfrm>
              <a:off x="837539" y="1628375"/>
              <a:ext cx="8350130" cy="3323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Definition: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Gaining unauthorized higher-level access on Linux systems.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Examples:</a:t>
              </a:r>
              <a:endParaRPr b="1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1. Exploit Kernel Vulnerabilities: </a:t>
              </a: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Using known exploits like Dirty COW to gain root access.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2. Sudo Exploitation: </a:t>
              </a: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Misconfigured sudo permissions that allow unintended commands to be run as root.</a:t>
              </a:r>
              <a:endParaRPr/>
            </a:p>
          </p:txBody>
        </p:sp>
      </p:grpSp>
      <p:pic>
        <p:nvPicPr>
          <p:cNvPr id="180" name="Google Shape;18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10953" y="476250"/>
            <a:ext cx="3540371" cy="287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/>
        </p:nvSpPr>
        <p:spPr>
          <a:xfrm>
            <a:off x="258423" y="535578"/>
            <a:ext cx="74863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Rootkits and Trojans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258423" y="1342932"/>
            <a:ext cx="11460437" cy="5122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Definition: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Rootkits are tools that hide the presence of malicious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software, while Trojans are malware disguised as legitimate software.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1. Rootkit Example: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rootkit that hides its presence by modifying the operating system’s core functionality, making it invisible to security software.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2. Trojan Example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A seemingly legitimate application that, once installed, provides the attacker with unauthorized access to the system.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Techniques and Tools: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Techniques: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rootkits to hide malicious processes, using Trojans to create backdoors.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Tools: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Rootkit Hunter, chkrootkit, Trojan.Win32.Generic.</a:t>
            </a:r>
            <a:endParaRPr/>
          </a:p>
        </p:txBody>
      </p:sp>
      <p:pic>
        <p:nvPicPr>
          <p:cNvPr id="187" name="Google Shape;18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7308" y="622344"/>
            <a:ext cx="3289041" cy="2406606"/>
          </a:xfrm>
          <a:prstGeom prst="rect">
            <a:avLst/>
          </a:prstGeom>
          <a:noFill/>
          <a:ln cap="sq" cmpd="thickThin" w="228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25"/>
          <p:cNvGrpSpPr/>
          <p:nvPr/>
        </p:nvGrpSpPr>
        <p:grpSpPr>
          <a:xfrm>
            <a:off x="289234" y="436099"/>
            <a:ext cx="11684525" cy="5355312"/>
            <a:chOff x="470596" y="793663"/>
            <a:chExt cx="11427042" cy="6606496"/>
          </a:xfrm>
        </p:grpSpPr>
        <p:pic>
          <p:nvPicPr>
            <p:cNvPr id="193" name="Google Shape;193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885222" y="2331402"/>
              <a:ext cx="4012416" cy="4328354"/>
            </a:xfrm>
            <a:prstGeom prst="ellipse">
              <a:avLst/>
            </a:prstGeom>
            <a:noFill/>
            <a:ln>
              <a:noFill/>
            </a:ln>
            <a:effectLst>
              <a:outerShdw blurRad="127000" sx="102000" rotWithShape="0" algn="ctr" sy="102000">
                <a:srgbClr val="000000">
                  <a:alpha val="24705"/>
                </a:srgbClr>
              </a:outerShdw>
            </a:effectLst>
          </p:spPr>
        </p:pic>
        <p:grpSp>
          <p:nvGrpSpPr>
            <p:cNvPr id="194" name="Google Shape;194;p25"/>
            <p:cNvGrpSpPr/>
            <p:nvPr/>
          </p:nvGrpSpPr>
          <p:grpSpPr>
            <a:xfrm>
              <a:off x="470596" y="793663"/>
              <a:ext cx="10746224" cy="6606496"/>
              <a:chOff x="470596" y="679906"/>
              <a:chExt cx="10746224" cy="6606496"/>
            </a:xfrm>
          </p:grpSpPr>
          <p:sp>
            <p:nvSpPr>
              <p:cNvPr id="195" name="Google Shape;195;p25"/>
              <p:cNvSpPr txBox="1"/>
              <p:nvPr/>
            </p:nvSpPr>
            <p:spPr>
              <a:xfrm>
                <a:off x="470596" y="679906"/>
                <a:ext cx="10746224" cy="7973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60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Hiding Files and Processes</a:t>
                </a:r>
                <a:endParaRPr b="1" sz="3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96" name="Google Shape;196;p25"/>
              <p:cNvSpPr txBox="1"/>
              <p:nvPr/>
            </p:nvSpPr>
            <p:spPr>
              <a:xfrm>
                <a:off x="470596" y="1477242"/>
                <a:ext cx="8095444" cy="58091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Definition: </a:t>
                </a:r>
                <a:r>
                  <a:rPr lang="en-US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Techniques used to conceal the presence of files or processes</a:t>
                </a:r>
                <a:endParaRPr/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from the operating system and security tools.</a:t>
                </a:r>
                <a:endParaRPr/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Examples:</a:t>
                </a:r>
                <a:endParaRPr/>
              </a:p>
              <a:p>
                <a:pPr indent="-457200" lvl="0" marL="45720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AutoNum type="arabicPeriod"/>
                </a:pPr>
                <a:r>
                  <a:rPr b="1" lang="en-US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Hiding Files: </a:t>
                </a:r>
                <a:r>
                  <a:rPr lang="en-US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Using alternate data streams (ADS) to hide files within</a:t>
                </a:r>
                <a:endParaRPr/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other files in NTFS file systems.</a:t>
                </a:r>
                <a:endParaRPr/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2. Hiding Processes: </a:t>
                </a:r>
                <a:r>
                  <a:rPr lang="en-US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Modifying the kernel or using a rootkit to make a</a:t>
                </a:r>
                <a:endParaRPr/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process invisible to task managers.</a:t>
                </a:r>
                <a:endParaRPr/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Techniques and Tools:</a:t>
                </a:r>
                <a:endParaRPr b="1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Techniques: </a:t>
                </a:r>
                <a:r>
                  <a:rPr lang="en-US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Using rootkits, modifying kernel modules, ADS for file hiding.</a:t>
                </a:r>
                <a:endParaRPr/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Tools: </a:t>
                </a:r>
                <a:r>
                  <a:rPr lang="en-US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Timestomp, StealthRoot, Hidden Tear.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/>
          <p:nvPr/>
        </p:nvSpPr>
        <p:spPr>
          <a:xfrm>
            <a:off x="0" y="215761"/>
            <a:ext cx="6600093" cy="1395046"/>
          </a:xfrm>
          <a:prstGeom prst="rect">
            <a:avLst/>
          </a:prstGeom>
          <a:gradFill>
            <a:gsLst>
              <a:gs pos="0">
                <a:srgbClr val="41258C"/>
              </a:gs>
              <a:gs pos="75000">
                <a:srgbClr val="320175"/>
              </a:gs>
              <a:gs pos="100000">
                <a:srgbClr val="32017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449872" y="410478"/>
            <a:ext cx="615022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Covering Tracks and Removing Evidence</a:t>
            </a:r>
            <a:endParaRPr/>
          </a:p>
        </p:txBody>
      </p:sp>
      <p:sp>
        <p:nvSpPr>
          <p:cNvPr id="203" name="Google Shape;203;p26"/>
          <p:cNvSpPr txBox="1"/>
          <p:nvPr/>
        </p:nvSpPr>
        <p:spPr>
          <a:xfrm>
            <a:off x="68068" y="1805524"/>
            <a:ext cx="11725422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Definition: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Methods used to erase evidence of an intrusion or malicious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activity on a system.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Clearing Logs: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Deleting or modifying system logs to remove traces of unauthorized access.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Timestomping: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Changing the timestamps of files to make them appear as if they were not tampered with.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Techniques and Tools: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Techniques: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 cleaning, timestomping, clearing command history.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Tools: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Metasploit’s Meterpreter, Auditpol, Timestomp.</a:t>
            </a:r>
            <a:endParaRPr/>
          </a:p>
        </p:txBody>
      </p:sp>
      <p:pic>
        <p:nvPicPr>
          <p:cNvPr id="204" name="Google Shape;20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9500" y="569306"/>
            <a:ext cx="4363990" cy="2440594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27"/>
          <p:cNvGrpSpPr/>
          <p:nvPr/>
        </p:nvGrpSpPr>
        <p:grpSpPr>
          <a:xfrm>
            <a:off x="1659925" y="1576395"/>
            <a:ext cx="8872151" cy="3344627"/>
            <a:chOff x="1659925" y="1622451"/>
            <a:chExt cx="8872151" cy="3344627"/>
          </a:xfrm>
        </p:grpSpPr>
        <p:sp>
          <p:nvSpPr>
            <p:cNvPr id="210" name="Google Shape;210;p27"/>
            <p:cNvSpPr txBox="1"/>
            <p:nvPr/>
          </p:nvSpPr>
          <p:spPr>
            <a:xfrm>
              <a:off x="1659925" y="1622451"/>
              <a:ext cx="8872151" cy="1754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400"/>
                <a:buFont typeface="Montserrat"/>
                <a:buNone/>
              </a:pPr>
              <a:r>
                <a:rPr b="1" i="0" lang="en-US" sz="5400" u="none" cap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Thank You!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400"/>
                <a:buFont typeface="Montserrat"/>
                <a:buNone/>
              </a:pPr>
              <a:r>
                <a:rPr b="1" lang="en-US" sz="54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Happy Hacking.</a:t>
              </a:r>
              <a:endParaRPr b="1" i="0" sz="5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2668859" y="4659301"/>
              <a:ext cx="68542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668859" y="4098910"/>
              <a:ext cx="68542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4"/>
          <p:cNvGrpSpPr/>
          <p:nvPr/>
        </p:nvGrpSpPr>
        <p:grpSpPr>
          <a:xfrm>
            <a:off x="289234" y="436099"/>
            <a:ext cx="11902766" cy="5776730"/>
            <a:chOff x="470596" y="793663"/>
            <a:chExt cx="11640475" cy="7126373"/>
          </a:xfrm>
        </p:grpSpPr>
        <p:pic>
          <p:nvPicPr>
            <p:cNvPr id="96" name="Google Shape;96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105576" y="1515062"/>
              <a:ext cx="4005495" cy="5485326"/>
            </a:xfrm>
            <a:prstGeom prst="ellipse">
              <a:avLst/>
            </a:prstGeom>
            <a:noFill/>
            <a:ln>
              <a:noFill/>
            </a:ln>
            <a:effectLst>
              <a:outerShdw blurRad="127000" sx="102000" rotWithShape="0" algn="ctr" sy="102000">
                <a:srgbClr val="000000">
                  <a:alpha val="24705"/>
                </a:srgbClr>
              </a:outerShdw>
            </a:effectLst>
          </p:spPr>
        </p:pic>
        <p:grpSp>
          <p:nvGrpSpPr>
            <p:cNvPr id="97" name="Google Shape;97;p14"/>
            <p:cNvGrpSpPr/>
            <p:nvPr/>
          </p:nvGrpSpPr>
          <p:grpSpPr>
            <a:xfrm>
              <a:off x="470596" y="793663"/>
              <a:ext cx="11640475" cy="7126373"/>
              <a:chOff x="470596" y="679906"/>
              <a:chExt cx="11640475" cy="7126373"/>
            </a:xfrm>
          </p:grpSpPr>
          <p:sp>
            <p:nvSpPr>
              <p:cNvPr id="98" name="Google Shape;98;p14"/>
              <p:cNvSpPr txBox="1"/>
              <p:nvPr/>
            </p:nvSpPr>
            <p:spPr>
              <a:xfrm>
                <a:off x="470596" y="679906"/>
                <a:ext cx="11640475" cy="721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3200" u="none" cap="none" strike="noStrik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System Hacking Fundamentals</a:t>
                </a:r>
                <a:endParaRPr b="1" sz="3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99" name="Google Shape;99;p14"/>
              <p:cNvSpPr txBox="1"/>
              <p:nvPr/>
            </p:nvSpPr>
            <p:spPr>
              <a:xfrm>
                <a:off x="470596" y="1370639"/>
                <a:ext cx="8095444" cy="64356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Definition: </a:t>
                </a:r>
                <a:endParaRPr/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System hacking involves exploiting vulnerabilities in computer systems to gain unauthorized access or control over them. It includes activities such as gaining access to systems, escalating privileges, and maintaining access.</a:t>
                </a:r>
                <a:endParaRPr/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Examples:</a:t>
                </a:r>
                <a:endParaRPr/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1.Gaining Unauthorized Access: </a:t>
                </a: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 hacker uses a phishing attack to trick a user into revealing their login credentials, allowing the hacker to access the system.</a:t>
                </a:r>
                <a:endParaRPr/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2.Privilege Escalation: </a:t>
                </a: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Once inside the system, the hacker exploits a vulnerability to gain administrative rights, giving them full control over the system.</a:t>
                </a:r>
                <a:endParaRPr/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Techniques and Tools:</a:t>
                </a:r>
                <a:endParaRPr/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Techniques</a:t>
                </a: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 Social engineering, password cracking, exploiting software vulnerabilities.</a:t>
                </a:r>
                <a:endParaRPr/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Tools: </a:t>
                </a: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Metasploit, Cobalt Strike, John the Ripper.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5"/>
          <p:cNvGrpSpPr/>
          <p:nvPr/>
        </p:nvGrpSpPr>
        <p:grpSpPr>
          <a:xfrm>
            <a:off x="289234" y="330604"/>
            <a:ext cx="11902766" cy="6217086"/>
            <a:chOff x="470596" y="663521"/>
            <a:chExt cx="11640475" cy="7669610"/>
          </a:xfrm>
        </p:grpSpPr>
        <p:pic>
          <p:nvPicPr>
            <p:cNvPr id="105" name="Google Shape;105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73248" y="1784432"/>
              <a:ext cx="3837823" cy="5068945"/>
            </a:xfrm>
            <a:prstGeom prst="ellipse">
              <a:avLst/>
            </a:prstGeom>
            <a:noFill/>
            <a:ln>
              <a:noFill/>
            </a:ln>
            <a:effectLst>
              <a:outerShdw blurRad="127000" sx="102000" rotWithShape="0" algn="ctr" sy="102000">
                <a:srgbClr val="000000">
                  <a:alpha val="24705"/>
                </a:srgbClr>
              </a:outerShdw>
            </a:effectLst>
          </p:spPr>
        </p:pic>
        <p:grpSp>
          <p:nvGrpSpPr>
            <p:cNvPr id="106" name="Google Shape;106;p15"/>
            <p:cNvGrpSpPr/>
            <p:nvPr/>
          </p:nvGrpSpPr>
          <p:grpSpPr>
            <a:xfrm>
              <a:off x="470596" y="663521"/>
              <a:ext cx="11640474" cy="7669610"/>
              <a:chOff x="470596" y="549764"/>
              <a:chExt cx="11640474" cy="7669610"/>
            </a:xfrm>
          </p:grpSpPr>
          <p:sp>
            <p:nvSpPr>
              <p:cNvPr id="107" name="Google Shape;107;p15"/>
              <p:cNvSpPr txBox="1"/>
              <p:nvPr/>
            </p:nvSpPr>
            <p:spPr>
              <a:xfrm>
                <a:off x="470596" y="549764"/>
                <a:ext cx="11640474" cy="721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Password Cracking Techniques</a:t>
                </a:r>
                <a:endParaRPr/>
              </a:p>
            </p:txBody>
          </p:sp>
          <p:sp>
            <p:nvSpPr>
              <p:cNvPr id="108" name="Google Shape;108;p15"/>
              <p:cNvSpPr txBox="1"/>
              <p:nvPr/>
            </p:nvSpPr>
            <p:spPr>
              <a:xfrm>
                <a:off x="470596" y="1271162"/>
                <a:ext cx="8095444" cy="6948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Definition:</a:t>
                </a:r>
                <a:endParaRPr/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Password cracking involves recovering passwords from stored or transmitted data to gain unauthorized access to a system or data.</a:t>
                </a:r>
                <a:endParaRPr/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Examples:</a:t>
                </a:r>
                <a:endParaRPr/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1. Brute Force Attack: </a:t>
                </a:r>
                <a:r>
                  <a:rPr lang="en-US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Trying all possible combinations until the correct password is found.</a:t>
                </a:r>
                <a:endParaRPr/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2. Rainbow Table Attack: </a:t>
                </a:r>
                <a:r>
                  <a:rPr lang="en-US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Using precomputed hash tables to reverse-engineer passwords from hashed data.</a:t>
                </a:r>
                <a:endParaRPr/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Techniques and Tools:</a:t>
                </a:r>
                <a:endParaRPr b="1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Techniques: </a:t>
                </a:r>
                <a:r>
                  <a:rPr lang="en-US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Brute force, dictionary attacks, rainbow tables, password spraying.</a:t>
                </a:r>
                <a:endParaRPr/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Tools: </a:t>
                </a:r>
                <a:r>
                  <a:rPr lang="en-US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Hashcat, John the Ripper, Hydra.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277474" y="41568"/>
            <a:ext cx="840932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Password Cracking Tools</a:t>
            </a:r>
            <a:endParaRPr b="1" sz="3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285750" y="886032"/>
            <a:ext cx="11906250" cy="5170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Definition: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These are specialized tools designed to automate the process of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recovering passwords.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John the Ripper: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fast password cracker, primarily aimed at detecting 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weak Unix passwords.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Hydra: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parallelized network login cracker that supports many protocols, making it effective in various scenarios.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Techniques and Tools: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Techniques: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these tools in brute force or dictionary attacks.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Tools: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Cain and Abel, Medusa, Aircrack-ng.</a:t>
            </a:r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170214"/>
            <a:ext cx="3676650" cy="3296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0" y="215761"/>
            <a:ext cx="6600093" cy="1395046"/>
          </a:xfrm>
          <a:prstGeom prst="rect">
            <a:avLst/>
          </a:prstGeom>
          <a:gradFill>
            <a:gsLst>
              <a:gs pos="0">
                <a:srgbClr val="41258C"/>
              </a:gs>
              <a:gs pos="75000">
                <a:srgbClr val="320175"/>
              </a:gs>
              <a:gs pos="100000">
                <a:srgbClr val="32017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8068" y="313120"/>
            <a:ext cx="65320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Privilege Escalation Methods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0" y="1840672"/>
            <a:ext cx="11725422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Definition: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Privilege escalation involves exploiting vulnerabilities to gain higher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access rights on a system.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1. Local Privilege Escalation: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Exploiting a vulnerability in a local application to gain 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administrator rights.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2. Vertical Privilege Escalation: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standard user gains administrative rights by exploiting system misconfigurations.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Techniques and Tools: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Techniques: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Exploiting unpatched software, misconfigured permissions, kernel exploits.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Tools: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Windows Exploit Suggester, Linux Exploit Suggester, PowerSploit.</a:t>
            </a:r>
            <a:endParaRPr/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6803" y="618755"/>
            <a:ext cx="4363990" cy="2443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8"/>
          <p:cNvGrpSpPr/>
          <p:nvPr/>
        </p:nvGrpSpPr>
        <p:grpSpPr>
          <a:xfrm>
            <a:off x="205153" y="198026"/>
            <a:ext cx="11986847" cy="6659974"/>
            <a:chOff x="205153" y="198026"/>
            <a:chExt cx="11986847" cy="6659974"/>
          </a:xfrm>
        </p:grpSpPr>
        <p:pic>
          <p:nvPicPr>
            <p:cNvPr id="129" name="Google Shape;129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539089" y="2095500"/>
              <a:ext cx="3652911" cy="3600450"/>
            </a:xfrm>
            <a:prstGeom prst="rect">
              <a:avLst/>
            </a:prstGeom>
            <a:noFill/>
            <a:ln>
              <a:noFill/>
            </a:ln>
            <a:effectLst>
              <a:reflection blurRad="0" dir="5400000" dist="50800" endA="300" endPos="38500" kx="0" rotWithShape="0" algn="bl" stA="50000" stPos="0" sy="-100000" ky="0"/>
            </a:effectLst>
          </p:spPr>
        </p:pic>
        <p:grpSp>
          <p:nvGrpSpPr>
            <p:cNvPr id="130" name="Google Shape;130;p18"/>
            <p:cNvGrpSpPr/>
            <p:nvPr/>
          </p:nvGrpSpPr>
          <p:grpSpPr>
            <a:xfrm>
              <a:off x="205153" y="198026"/>
              <a:ext cx="9719896" cy="6659974"/>
              <a:chOff x="205153" y="198026"/>
              <a:chExt cx="9719896" cy="6659974"/>
            </a:xfrm>
          </p:grpSpPr>
          <p:sp>
            <p:nvSpPr>
              <p:cNvPr id="131" name="Google Shape;131;p18"/>
              <p:cNvSpPr txBox="1"/>
              <p:nvPr/>
            </p:nvSpPr>
            <p:spPr>
              <a:xfrm>
                <a:off x="492368" y="198026"/>
                <a:ext cx="943268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Exploiting Weak Passwords</a:t>
                </a:r>
                <a:endParaRPr b="1" sz="3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132" name="Google Shape;132;p18"/>
              <p:cNvGrpSpPr/>
              <p:nvPr/>
            </p:nvGrpSpPr>
            <p:grpSpPr>
              <a:xfrm>
                <a:off x="205153" y="1648004"/>
                <a:ext cx="8333936" cy="5209996"/>
                <a:chOff x="205153" y="1648004"/>
                <a:chExt cx="8333936" cy="5209996"/>
              </a:xfrm>
            </p:grpSpPr>
            <p:sp>
              <p:nvSpPr>
                <p:cNvPr id="133" name="Google Shape;133;p18"/>
                <p:cNvSpPr/>
                <p:nvPr/>
              </p:nvSpPr>
              <p:spPr>
                <a:xfrm>
                  <a:off x="205153" y="1648004"/>
                  <a:ext cx="8333936" cy="5209996"/>
                </a:xfrm>
                <a:prstGeom prst="rect">
                  <a:avLst/>
                </a:prstGeom>
                <a:gradFill>
                  <a:gsLst>
                    <a:gs pos="0">
                      <a:schemeClr val="accent4"/>
                    </a:gs>
                    <a:gs pos="44000">
                      <a:srgbClr val="41258C"/>
                    </a:gs>
                    <a:gs pos="100000">
                      <a:srgbClr val="32017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" name="Google Shape;134;p18"/>
                <p:cNvSpPr txBox="1"/>
                <p:nvPr/>
              </p:nvSpPr>
              <p:spPr>
                <a:xfrm>
                  <a:off x="492368" y="1718132"/>
                  <a:ext cx="7906044" cy="47089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Definition: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</a:t>
                  </a:r>
                  <a:r>
                    <a:rPr lang="en-US" sz="20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Exploiting weak passwords involves taking advantage of easily guessable or commonly used passwords to gain unauthorized access.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Examples: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1. Common Password Exploitation: </a:t>
                  </a:r>
                  <a:r>
                    <a:rPr lang="en-US" sz="20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Guessing or using a tool to try passwords like "123456" or "password."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2. Default Password Exploitation: </a:t>
                  </a:r>
                  <a:r>
                    <a:rPr lang="en-US" sz="20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Using manufacturer default passwords that haven't been changed.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Techniques and Tools: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Techniques: </a:t>
                  </a:r>
                  <a:r>
                    <a:rPr lang="en-US" sz="20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Dictionary attacks, brute force attacks, credential stuffing.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Tools: </a:t>
                  </a:r>
                  <a:r>
                    <a:rPr lang="en-US" sz="20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Hydra, CeWL, RockYou wordlist.</a:t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/>
          <p:nvPr/>
        </p:nvSpPr>
        <p:spPr>
          <a:xfrm>
            <a:off x="584319" y="5176163"/>
            <a:ext cx="8769229" cy="1681837"/>
          </a:xfrm>
          <a:prstGeom prst="rect">
            <a:avLst/>
          </a:prstGeom>
          <a:gradFill>
            <a:gsLst>
              <a:gs pos="0">
                <a:srgbClr val="41258C"/>
              </a:gs>
              <a:gs pos="75000">
                <a:srgbClr val="320175"/>
              </a:gs>
              <a:gs pos="100000">
                <a:srgbClr val="32017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Techniques and Tools: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Techniques: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Optimizing attack speed by focusing on the most likely passwords.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Tools: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Hashcat, John the Ripper, THC-Hydra.</a:t>
            </a:r>
            <a:endParaRPr/>
          </a:p>
        </p:txBody>
      </p:sp>
      <p:grpSp>
        <p:nvGrpSpPr>
          <p:cNvPr id="140" name="Google Shape;140;p19"/>
          <p:cNvGrpSpPr/>
          <p:nvPr/>
        </p:nvGrpSpPr>
        <p:grpSpPr>
          <a:xfrm>
            <a:off x="54034" y="296593"/>
            <a:ext cx="9299515" cy="4108817"/>
            <a:chOff x="307253" y="1050814"/>
            <a:chExt cx="9299515" cy="4108817"/>
          </a:xfrm>
        </p:grpSpPr>
        <p:sp>
          <p:nvSpPr>
            <p:cNvPr id="141" name="Google Shape;141;p19"/>
            <p:cNvSpPr txBox="1"/>
            <p:nvPr/>
          </p:nvSpPr>
          <p:spPr>
            <a:xfrm>
              <a:off x="837539" y="1050814"/>
              <a:ext cx="876922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Brute Force and Dictionary Attacks</a:t>
              </a:r>
              <a:endParaRPr b="1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2" name="Google Shape;142;p19"/>
            <p:cNvSpPr txBox="1"/>
            <p:nvPr/>
          </p:nvSpPr>
          <p:spPr>
            <a:xfrm>
              <a:off x="307253" y="1373979"/>
              <a:ext cx="8743949" cy="37856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Definition: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Brute force attacks involve trying every possible combination of characters, while dictionary attacks use a list of potential passwords.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Examples:</a:t>
              </a:r>
              <a:endParaRPr b="1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1. Brute Force Attack: </a:t>
              </a: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Attempting every possible combination of characters in a password until the correct one is found.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2. Dictionary Attack: </a:t>
              </a: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Using a list of commonly used passwords to attempt to gain access.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3" name="Google Shape;14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1629" y="1104900"/>
            <a:ext cx="3431514" cy="362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20"/>
          <p:cNvGrpSpPr/>
          <p:nvPr/>
        </p:nvGrpSpPr>
        <p:grpSpPr>
          <a:xfrm>
            <a:off x="289234" y="436099"/>
            <a:ext cx="11902766" cy="6217086"/>
            <a:chOff x="470596" y="793663"/>
            <a:chExt cx="11640475" cy="7669610"/>
          </a:xfrm>
        </p:grpSpPr>
        <p:pic>
          <p:nvPicPr>
            <p:cNvPr id="149" name="Google Shape;149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63312" y="2041732"/>
              <a:ext cx="4347759" cy="4911653"/>
            </a:xfrm>
            <a:prstGeom prst="ellipse">
              <a:avLst/>
            </a:prstGeom>
            <a:noFill/>
            <a:ln>
              <a:noFill/>
            </a:ln>
            <a:effectLst>
              <a:outerShdw blurRad="127000" sx="102000" rotWithShape="0" algn="ctr" sy="102000">
                <a:srgbClr val="000000">
                  <a:alpha val="24705"/>
                </a:srgbClr>
              </a:outerShdw>
            </a:effectLst>
          </p:spPr>
        </p:pic>
        <p:grpSp>
          <p:nvGrpSpPr>
            <p:cNvPr id="150" name="Google Shape;150;p20"/>
            <p:cNvGrpSpPr/>
            <p:nvPr/>
          </p:nvGrpSpPr>
          <p:grpSpPr>
            <a:xfrm>
              <a:off x="470596" y="793663"/>
              <a:ext cx="11640475" cy="7669610"/>
              <a:chOff x="470596" y="679906"/>
              <a:chExt cx="11640475" cy="7669610"/>
            </a:xfrm>
          </p:grpSpPr>
          <p:sp>
            <p:nvSpPr>
              <p:cNvPr id="151" name="Google Shape;151;p20"/>
              <p:cNvSpPr txBox="1"/>
              <p:nvPr/>
            </p:nvSpPr>
            <p:spPr>
              <a:xfrm>
                <a:off x="470596" y="679906"/>
                <a:ext cx="11640475" cy="721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Cracking Windows Passwords</a:t>
                </a:r>
                <a:endParaRPr b="1" sz="3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2" name="Google Shape;152;p20"/>
              <p:cNvSpPr txBox="1"/>
              <p:nvPr/>
            </p:nvSpPr>
            <p:spPr>
              <a:xfrm>
                <a:off x="470596" y="1401304"/>
                <a:ext cx="8095444" cy="6948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Definition: </a:t>
                </a:r>
                <a:endParaRPr/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Cracking Windows passwords involves bypassing or recovering Windows account passwords to gain access to a system.</a:t>
                </a:r>
                <a:endParaRPr/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Examples:</a:t>
                </a:r>
                <a:endParaRPr/>
              </a:p>
              <a:p>
                <a:pPr indent="-457200" lvl="0" marL="45720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AutoNum type="arabicPeriod"/>
                </a:pPr>
                <a:r>
                  <a:rPr b="1" lang="en-US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Using LLMNR Poisoning: </a:t>
                </a:r>
                <a:r>
                  <a:rPr lang="en-US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Capturing and cracking NTLM hashes to </a:t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gain access.</a:t>
                </a:r>
                <a:endParaRPr/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2. Dumping SAM File: </a:t>
                </a:r>
                <a:r>
                  <a:rPr lang="en-US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Extracting and cracking the Security Account</a:t>
                </a:r>
                <a:endParaRPr/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Manager (SAM) file to retrieve passwords.</a:t>
                </a:r>
                <a:endParaRPr/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Techniques and Tools:</a:t>
                </a:r>
                <a:endParaRPr/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Techniques: </a:t>
                </a:r>
                <a:r>
                  <a:rPr lang="en-US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Using pass-the-hash attacks, SAM file extraction, LLMNR poisoning.</a:t>
                </a:r>
                <a:endParaRPr/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Tools: </a:t>
                </a:r>
                <a:r>
                  <a:rPr lang="en-US"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Mimikatz, Ophcrack, Cain and Abel.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/>
          <p:nvPr/>
        </p:nvSpPr>
        <p:spPr>
          <a:xfrm>
            <a:off x="0" y="215761"/>
            <a:ext cx="6600093" cy="1395046"/>
          </a:xfrm>
          <a:prstGeom prst="rect">
            <a:avLst/>
          </a:prstGeom>
          <a:gradFill>
            <a:gsLst>
              <a:gs pos="0">
                <a:srgbClr val="41258C"/>
              </a:gs>
              <a:gs pos="75000">
                <a:srgbClr val="320175"/>
              </a:gs>
              <a:gs pos="100000">
                <a:srgbClr val="32017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68068" y="313120"/>
            <a:ext cx="65320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Cracking Linux Passwords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0" y="1610807"/>
            <a:ext cx="11725422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Definition: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Cracking Linux passwords involves breaking into or recovering Linux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 passwords.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Examples: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Exploiting Sudo Misconfigurations: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Gaining root access by exploiting improperly configured sudoers files.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Cracking Shadow File: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Accessing and cracking the /etc/shadow file where Linux passwords are stored.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Techniques and Tools: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Techniques: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Analyzing password hashes, exploiting misconfigurations, brute force attacks.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Tools: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John the Ripper, Hashcat, Hydra.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0" y="418418"/>
            <a:ext cx="4379940" cy="2896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447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080C39"/>
      </a:accent1>
      <a:accent2>
        <a:srgbClr val="18297E"/>
      </a:accent2>
      <a:accent3>
        <a:srgbClr val="41258C"/>
      </a:accent3>
      <a:accent4>
        <a:srgbClr val="320175"/>
      </a:accent4>
      <a:accent5>
        <a:srgbClr val="2993FF"/>
      </a:accent5>
      <a:accent6>
        <a:srgbClr val="7F739A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