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8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21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4343" autoAdjust="0"/>
  </p:normalViewPr>
  <p:slideViewPr>
    <p:cSldViewPr>
      <p:cViewPr varScale="1">
        <p:scale>
          <a:sx n="91" d="100"/>
          <a:sy n="91" d="100"/>
        </p:scale>
        <p:origin x="11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D7AE3-4D34-41EC-BF40-ED5EB77F89F9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83DE9-7F6D-445F-B2B9-7D57174E6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83DE9-7F6D-445F-B2B9-7D57174E6E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32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83DE9-7F6D-445F-B2B9-7D57174E6E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7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83DE9-7F6D-445F-B2B9-7D57174E6E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3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3029866"/>
            <a:ext cx="6566315" cy="1383822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404211"/>
            <a:ext cx="6566315" cy="61081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B0F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3793390"/>
            <a:ext cx="1308430" cy="47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89199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1"/>
            <a:ext cx="8246070" cy="3359504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595549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5955495" cy="3511061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34335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34335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pinfo.io/" TargetMode="External"/><Relationship Id="rId2" Type="http://schemas.openxmlformats.org/officeDocument/2006/relationships/hyperlink" Target="https://www.wireshark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phish/gophis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rustedsec/social-engineer-toolki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chr3st5an/Google-Dork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3946095"/>
            <a:ext cx="3817625" cy="6108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 err="1"/>
              <a:t>Wellcome</a:t>
            </a:r>
            <a:r>
              <a:rPr lang="en-US" sz="3100" dirty="0"/>
              <a:t> </a:t>
            </a:r>
            <a:br>
              <a:rPr lang="en-US" sz="3100" dirty="0"/>
            </a:br>
            <a:r>
              <a:rPr lang="en-US" sz="3100" dirty="0"/>
              <a:t>To</a:t>
            </a:r>
            <a:br>
              <a:rPr lang="en-US" sz="3100" dirty="0"/>
            </a:br>
            <a:r>
              <a:rPr lang="en-US" sz="3100" dirty="0"/>
              <a:t>Ethical Hacking class</a:t>
            </a:r>
            <a:br>
              <a:rPr lang="en-US" sz="3100" dirty="0"/>
            </a:br>
            <a:r>
              <a:rPr lang="en-US" sz="3100" dirty="0"/>
              <a:t>2nd Week</a:t>
            </a:r>
            <a:br>
              <a:rPr lang="en-US" sz="3100" dirty="0"/>
            </a:br>
            <a:r>
              <a:rPr lang="en-US" sz="3100" dirty="0"/>
              <a:t>Day </a:t>
            </a:r>
            <a:r>
              <a:rPr lang="en-US" sz="3100" dirty="0" smtClean="0"/>
              <a:t>2nd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5198" y="4488669"/>
            <a:ext cx="2748690" cy="610819"/>
          </a:xfrm>
        </p:spPr>
        <p:txBody>
          <a:bodyPr/>
          <a:lstStyle/>
          <a:p>
            <a:r>
              <a:rPr lang="en-US"/>
              <a:t>Muhammad Bilal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Geolocation and IP Tracing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699" y="1197405"/>
            <a:ext cx="6526581" cy="394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Wi-Fi </a:t>
            </a:r>
            <a:r>
              <a:rPr lang="en-US" sz="2000" b="1" dirty="0"/>
              <a:t>and </a:t>
            </a:r>
            <a:r>
              <a:rPr lang="en-US" sz="2000" b="1" dirty="0" smtClean="0"/>
              <a:t>Bluetooth:</a:t>
            </a:r>
          </a:p>
          <a:p>
            <a:r>
              <a:rPr lang="en-US" sz="1700" b="1" dirty="0" smtClean="0"/>
              <a:t>Wireshark:</a:t>
            </a:r>
            <a:r>
              <a:rPr lang="en-US" sz="1800" dirty="0" smtClean="0"/>
              <a:t> </a:t>
            </a:r>
            <a:r>
              <a:rPr lang="en-US" sz="1800" dirty="0"/>
              <a:t>A network protocol analyzer for capturing and analyzing network traffic</a:t>
            </a:r>
            <a:r>
              <a:rPr lang="en-US" sz="1800" dirty="0" smtClean="0"/>
              <a:t>.</a:t>
            </a:r>
          </a:p>
          <a:p>
            <a:r>
              <a:rPr lang="en-US" sz="1700" b="1" dirty="0"/>
              <a:t>Kismet</a:t>
            </a:r>
            <a:r>
              <a:rPr lang="en-US" sz="1700" b="1" dirty="0" smtClean="0"/>
              <a:t>: </a:t>
            </a:r>
            <a:r>
              <a:rPr lang="en-US" sz="1700" dirty="0" smtClean="0"/>
              <a:t>A </a:t>
            </a:r>
            <a:r>
              <a:rPr lang="en-US" sz="1700" dirty="0"/>
              <a:t>network detector, packet sniffer, and intrusion detection system for Wi-Fi.</a:t>
            </a:r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Use Cases</a:t>
            </a:r>
            <a:r>
              <a:rPr lang="en-US" sz="1900" b="1" dirty="0" smtClean="0"/>
              <a:t>:</a:t>
            </a:r>
          </a:p>
          <a:p>
            <a:r>
              <a:rPr lang="en-US" sz="1800" dirty="0"/>
              <a:t>Tracking cybercriminals.</a:t>
            </a:r>
          </a:p>
          <a:p>
            <a:r>
              <a:rPr lang="en-US" sz="1800" dirty="0"/>
              <a:t>Enhancing location-based services.</a:t>
            </a:r>
          </a:p>
          <a:p>
            <a:r>
              <a:rPr lang="en-US" sz="1800" dirty="0"/>
              <a:t>Conducting network security analysis.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119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Geolocation and IP Tracing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317935"/>
            <a:ext cx="6526581" cy="3817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Tool:</a:t>
            </a:r>
          </a:p>
          <a:p>
            <a:pPr marL="0" indent="0">
              <a:buNone/>
            </a:pPr>
            <a:r>
              <a:rPr lang="en-US" sz="1600" b="1" dirty="0"/>
              <a:t>How to run a traceroute on Linux</a:t>
            </a:r>
            <a:endParaRPr lang="en-US" sz="1600" dirty="0"/>
          </a:p>
          <a:p>
            <a:r>
              <a:rPr lang="en-US" sz="1600" dirty="0"/>
              <a:t>Type “traceroute” followed by the hostname or IP address you'd like to trace.</a:t>
            </a:r>
          </a:p>
          <a:p>
            <a:r>
              <a:rPr lang="en-US" sz="1600" dirty="0"/>
              <a:t>Wait for the trace to complete and review the results.</a:t>
            </a:r>
          </a:p>
          <a:p>
            <a:pPr marL="0" indent="0">
              <a:buNone/>
            </a:pPr>
            <a:r>
              <a:rPr lang="en-US" sz="1600" b="1" dirty="0"/>
              <a:t>How to run a </a:t>
            </a:r>
            <a:r>
              <a:rPr lang="en-US" sz="1600" b="1" dirty="0" smtClean="0"/>
              <a:t>traceroute on windows</a:t>
            </a:r>
            <a:endParaRPr lang="en-US" sz="1600" dirty="0"/>
          </a:p>
          <a:p>
            <a:r>
              <a:rPr lang="en-US" sz="1600" dirty="0"/>
              <a:t>Open a command-line prompt. You can do this by typing “command” from the Start menu, or by pressing the Windows </a:t>
            </a:r>
            <a:r>
              <a:rPr lang="en-US" sz="1600" dirty="0" err="1"/>
              <a:t>Key+R</a:t>
            </a:r>
            <a:r>
              <a:rPr lang="en-US" sz="1600" dirty="0"/>
              <a:t> and typing in “</a:t>
            </a:r>
            <a:r>
              <a:rPr lang="en-US" sz="1600" dirty="0" err="1"/>
              <a:t>cmd</a:t>
            </a:r>
            <a:r>
              <a:rPr lang="en-US" sz="1600" dirty="0"/>
              <a:t>”</a:t>
            </a:r>
          </a:p>
          <a:p>
            <a:r>
              <a:rPr lang="en-US" sz="1600" dirty="0"/>
              <a:t>From the command-line prompt, type “</a:t>
            </a:r>
            <a:r>
              <a:rPr lang="en-US" sz="1600" dirty="0" err="1"/>
              <a:t>tracert</a:t>
            </a:r>
            <a:r>
              <a:rPr lang="en-US" sz="1600" dirty="0"/>
              <a:t>” followed by the hostname or IP address you'd like to trace </a:t>
            </a:r>
            <a:r>
              <a:rPr lang="en-US" sz="1600" dirty="0" smtClean="0"/>
              <a:t>to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03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Geolocation and IP Tracing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699" y="891995"/>
            <a:ext cx="6526581" cy="4251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URL:</a:t>
            </a:r>
          </a:p>
          <a:p>
            <a:pPr marL="0" indent="0">
              <a:buNone/>
            </a:pPr>
            <a:r>
              <a:rPr lang="en-US" sz="1400" b="1" dirty="0">
                <a:hlinkClick r:id="rId2"/>
              </a:rPr>
              <a:t>https://www.wireshark.org/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>
                <a:hlinkClick r:id="rId3"/>
              </a:rPr>
              <a:t>https://ipinfo.io</a:t>
            </a:r>
            <a:r>
              <a:rPr lang="en-US" sz="1400" b="1" dirty="0" smtClean="0">
                <a:hlinkClick r:id="rId3"/>
              </a:rPr>
              <a:t>/</a:t>
            </a: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9" y="3017747"/>
            <a:ext cx="2486025" cy="18383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989" y="891995"/>
            <a:ext cx="2857500" cy="1600200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t="11385" r="1570" b="5445"/>
          <a:stretch/>
        </p:blipFill>
        <p:spPr>
          <a:xfrm>
            <a:off x="3162542" y="3052273"/>
            <a:ext cx="3664920" cy="176927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24014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Engineering for Information Gathering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30212"/>
            <a:ext cx="6526581" cy="3970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Overview:</a:t>
            </a:r>
          </a:p>
          <a:p>
            <a:pPr marL="0" indent="0">
              <a:buNone/>
            </a:pPr>
            <a:r>
              <a:rPr lang="en-US" sz="2600" dirty="0"/>
              <a:t>Social engineering manipulates people into divulging confidential information. It's a common tactic in cyberattacks.</a:t>
            </a:r>
          </a:p>
          <a:p>
            <a:pPr marL="0" indent="0">
              <a:buNone/>
            </a:pPr>
            <a:r>
              <a:rPr lang="en-US" sz="2400" b="1" dirty="0" smtClean="0"/>
              <a:t>Techniques </a:t>
            </a:r>
            <a:r>
              <a:rPr lang="en-US" sz="2400" b="1" dirty="0"/>
              <a:t>and Tools:</a:t>
            </a:r>
          </a:p>
          <a:p>
            <a:pPr marL="0" indent="0">
              <a:buNone/>
            </a:pPr>
            <a:r>
              <a:rPr lang="en-US" sz="2400" b="1" dirty="0" smtClean="0"/>
              <a:t>Phishing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000" b="1" dirty="0" err="1"/>
              <a:t>Gophish</a:t>
            </a:r>
            <a:r>
              <a:rPr lang="en-US" sz="2000" b="1" dirty="0"/>
              <a:t>: </a:t>
            </a:r>
            <a:r>
              <a:rPr lang="en-US" sz="1900" dirty="0"/>
              <a:t>An open-source phishing toolkit.</a:t>
            </a:r>
          </a:p>
          <a:p>
            <a:pPr marL="0" indent="0">
              <a:buNone/>
            </a:pPr>
            <a:r>
              <a:rPr lang="en-US" sz="2000" b="1" dirty="0" err="1"/>
              <a:t>PhishMe</a:t>
            </a:r>
            <a:r>
              <a:rPr lang="en-US" sz="2000" b="1" dirty="0"/>
              <a:t>: </a:t>
            </a:r>
            <a:r>
              <a:rPr lang="en-US" sz="1900" dirty="0"/>
              <a:t>A comprehensive phishing simulation platform</a:t>
            </a:r>
            <a:r>
              <a:rPr lang="en-US" sz="1900" dirty="0" smtClean="0"/>
              <a:t>.</a:t>
            </a:r>
            <a:endParaRPr lang="en-US" sz="2400" b="1" dirty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939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Engineering for Information Gathering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7405"/>
            <a:ext cx="6526581" cy="394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Pretexting:</a:t>
            </a:r>
          </a:p>
          <a:p>
            <a:pPr marL="0" indent="0">
              <a:buNone/>
            </a:pPr>
            <a:r>
              <a:rPr lang="en-US" sz="1900" b="1" dirty="0"/>
              <a:t>Social Engineering Toolkit (SET): </a:t>
            </a:r>
            <a:r>
              <a:rPr lang="en-US" sz="1900" dirty="0"/>
              <a:t>A Python-driven tool that simulates social engineering attacks.</a:t>
            </a:r>
          </a:p>
          <a:p>
            <a:pPr marL="0" indent="0">
              <a:buNone/>
            </a:pPr>
            <a:r>
              <a:rPr lang="en-US" sz="2400" b="1" dirty="0"/>
              <a:t>Baiting:</a:t>
            </a:r>
          </a:p>
          <a:p>
            <a:pPr marL="0" indent="0">
              <a:buNone/>
            </a:pPr>
            <a:r>
              <a:rPr lang="en-US" sz="1900" b="1" dirty="0" err="1"/>
              <a:t>Honeytokens</a:t>
            </a:r>
            <a:r>
              <a:rPr lang="en-US" sz="1900" dirty="0"/>
              <a:t>: </a:t>
            </a:r>
            <a:r>
              <a:rPr lang="en-US" sz="2100" dirty="0"/>
              <a:t>Fake digital resources designed to detect unauthorized access.</a:t>
            </a:r>
          </a:p>
          <a:p>
            <a:pPr marL="0" indent="0">
              <a:buNone/>
            </a:pPr>
            <a:r>
              <a:rPr lang="en-US" sz="2400" b="1" dirty="0"/>
              <a:t>Tailgating:</a:t>
            </a:r>
          </a:p>
          <a:p>
            <a:pPr marL="0" indent="0">
              <a:buNone/>
            </a:pPr>
            <a:r>
              <a:rPr lang="en-US" sz="1900" dirty="0"/>
              <a:t>Access control systems: Hardware and software solutions for secure entry management.</a:t>
            </a:r>
            <a:endParaRPr lang="en-US" sz="19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87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Engineering for Information Gathering Algorithms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2479" y="1655521"/>
            <a:ext cx="6526581" cy="3487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Prevention</a:t>
            </a:r>
            <a:r>
              <a:rPr lang="en-US" sz="2400" b="1" dirty="0" smtClean="0"/>
              <a:t>:</a:t>
            </a:r>
            <a:endParaRPr lang="en-US" sz="2400" dirty="0" smtClean="0"/>
          </a:p>
          <a:p>
            <a:r>
              <a:rPr lang="en-US" sz="1800" dirty="0"/>
              <a:t>Educating employees on recognizing social engineering tactics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Implementing robust verification procedures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Using multi-factor authentication (MFA</a:t>
            </a:r>
            <a:r>
              <a:rPr lang="en-US" sz="1800" dirty="0" smtClean="0"/>
              <a:t>).</a:t>
            </a:r>
          </a:p>
          <a:p>
            <a:pPr marL="0" indent="0">
              <a:buNone/>
            </a:pPr>
            <a:r>
              <a:rPr lang="en-US" sz="2000" b="1" dirty="0" smtClean="0"/>
              <a:t>URL:</a:t>
            </a:r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github.com/gophish/gophish</a:t>
            </a:r>
            <a:endParaRPr lang="en-US" sz="1800" dirty="0" smtClean="0"/>
          </a:p>
          <a:p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github.com/trustedsec/social-engineer-toolkit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818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Engineering for Information Gathering Algorithms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5" y="1350110"/>
            <a:ext cx="3038475" cy="1504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40" y="2571750"/>
            <a:ext cx="3276295" cy="2288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055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Gathering Information on Mobile Apps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566315" cy="394494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 smtClean="0"/>
              <a:t>Overview:</a:t>
            </a:r>
            <a:endParaRPr lang="en-US" sz="3600" b="1" dirty="0"/>
          </a:p>
          <a:p>
            <a:pPr marL="0" indent="0">
              <a:buNone/>
            </a:pPr>
            <a:r>
              <a:rPr lang="en-US" dirty="0"/>
              <a:t>Mobile app analysis involves collecting data about the app's functionality, security, and user privacy.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dirty="0" smtClean="0"/>
              <a:t>Techniques:</a:t>
            </a:r>
            <a:endParaRPr lang="en-US" sz="3600" b="1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sz="2900" b="1" dirty="0" smtClean="0"/>
              <a:t>Static Analysis: </a:t>
            </a:r>
            <a:r>
              <a:rPr lang="en-US" dirty="0"/>
              <a:t>Examining the app's code without executing it. Tools like </a:t>
            </a:r>
            <a:r>
              <a:rPr lang="en-US" dirty="0" err="1"/>
              <a:t>APKTool</a:t>
            </a:r>
            <a:r>
              <a:rPr lang="en-US" dirty="0"/>
              <a:t> or JADX are used for Android apps.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sz="2900" b="1" dirty="0" smtClean="0"/>
              <a:t>Dynamic Analysis</a:t>
            </a:r>
            <a:r>
              <a:rPr lang="en-US" dirty="0" smtClean="0"/>
              <a:t>: </a:t>
            </a:r>
            <a:r>
              <a:rPr lang="en-US" dirty="0"/>
              <a:t>Running the app in a controlled environment to observe its behavior. Tools like Frida or </a:t>
            </a:r>
            <a:r>
              <a:rPr lang="en-US" dirty="0" err="1"/>
              <a:t>Xposed</a:t>
            </a:r>
            <a:r>
              <a:rPr lang="en-US" dirty="0"/>
              <a:t> Framework can help.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sz="2900" b="1" dirty="0" smtClean="0"/>
              <a:t>Network </a:t>
            </a:r>
            <a:r>
              <a:rPr lang="en-US" sz="2900" b="1" dirty="0"/>
              <a:t>Traffic </a:t>
            </a:r>
            <a:r>
              <a:rPr lang="en-US" sz="2900" b="1" dirty="0" smtClean="0"/>
              <a:t>Analysis: </a:t>
            </a:r>
            <a:r>
              <a:rPr lang="en-US" dirty="0"/>
              <a:t>Monitoring the app's network communication using tools like Wireshark or Burp Suite.</a:t>
            </a:r>
          </a:p>
          <a:p>
            <a:pPr marL="0" indent="0">
              <a:buNone/>
            </a:pPr>
            <a:r>
              <a:rPr lang="en-US" sz="2900" b="1" dirty="0" smtClean="0"/>
              <a:t>Considerations:</a:t>
            </a:r>
            <a:endParaRPr lang="en-US" sz="2900" b="1" dirty="0"/>
          </a:p>
          <a:p>
            <a:pPr marL="0" indent="0">
              <a:buNone/>
            </a:pPr>
            <a:r>
              <a:rPr lang="en-US" dirty="0"/>
              <a:t>- Assessing data storage and transmission practices.</a:t>
            </a:r>
          </a:p>
          <a:p>
            <a:pPr marL="0" indent="0">
              <a:buNone/>
            </a:pPr>
            <a:r>
              <a:rPr lang="en-US" dirty="0"/>
              <a:t>- Identifying permissions and potential overreach.</a:t>
            </a:r>
          </a:p>
          <a:p>
            <a:pPr marL="0" indent="0">
              <a:buNone/>
            </a:pPr>
            <a:r>
              <a:rPr lang="en-US" dirty="0"/>
              <a:t>- Evaluating third-party libraries and their security implications.</a:t>
            </a:r>
          </a:p>
        </p:txBody>
      </p:sp>
    </p:spTree>
    <p:extLst>
      <p:ext uri="{BB962C8B-B14F-4D97-AF65-F5344CB8AC3E}">
        <p14:creationId xmlns:p14="http://schemas.microsoft.com/office/powerpoint/2010/main" val="366147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6" y="2645659"/>
            <a:ext cx="8551480" cy="763525"/>
          </a:xfrm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Thank You Happy Hacking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31347" y="1936917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19295" y="1934335"/>
            <a:ext cx="157772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 flipH="1">
            <a:off x="4526281" y="1936917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 flipH="1">
            <a:off x="4526281" y="1934335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97655" y="3793390"/>
            <a:ext cx="1253806" cy="45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68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281175"/>
            <a:ext cx="5039265" cy="891995"/>
          </a:xfrm>
        </p:spPr>
        <p:txBody>
          <a:bodyPr/>
          <a:lstStyle/>
          <a:p>
            <a:r>
              <a:rPr lang="en-US" dirty="0"/>
              <a:t>Information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Scraping </a:t>
            </a:r>
            <a:r>
              <a:rPr lang="en-US" dirty="0" smtClean="0"/>
              <a:t>Techniques</a:t>
            </a:r>
          </a:p>
          <a:p>
            <a:r>
              <a:rPr lang="en-US" dirty="0"/>
              <a:t>Google Dorks and Advanced Search </a:t>
            </a:r>
            <a:r>
              <a:rPr lang="en-US" dirty="0" smtClean="0"/>
              <a:t>Queries</a:t>
            </a:r>
          </a:p>
          <a:p>
            <a:r>
              <a:rPr lang="en-US" dirty="0"/>
              <a:t>Geolocation and IP </a:t>
            </a:r>
            <a:r>
              <a:rPr lang="en-US" dirty="0" smtClean="0"/>
              <a:t>Tracing</a:t>
            </a:r>
          </a:p>
          <a:p>
            <a:r>
              <a:rPr lang="en-US" dirty="0"/>
              <a:t> Social Engineering for Information Gathering </a:t>
            </a:r>
            <a:r>
              <a:rPr lang="en-US" dirty="0" smtClean="0"/>
              <a:t>Algorithms</a:t>
            </a:r>
          </a:p>
          <a:p>
            <a:r>
              <a:rPr lang="en-US" dirty="0"/>
              <a:t>Gathering Information on Mobile Apps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Scraping Techniques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1198559"/>
            <a:ext cx="6566315" cy="38164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Overview</a:t>
            </a:r>
            <a:r>
              <a:rPr lang="en-US" sz="2400" b="1" dirty="0" smtClean="0"/>
              <a:t>:</a:t>
            </a:r>
          </a:p>
          <a:p>
            <a:pPr marL="0" indent="0">
              <a:buNone/>
            </a:pPr>
            <a:r>
              <a:rPr lang="en-US" sz="1800" dirty="0"/>
              <a:t>Data scraping involves extracting information from websites. It's a valuable skill for gathering data from public sources.</a:t>
            </a:r>
            <a:endParaRPr lang="en-US" sz="1800" dirty="0" smtClean="0"/>
          </a:p>
          <a:p>
            <a:pPr marL="0" indent="0">
              <a:buNone/>
            </a:pPr>
            <a:r>
              <a:rPr lang="en-US" sz="2400" b="1" dirty="0"/>
              <a:t>Techniques and Tools</a:t>
            </a:r>
            <a:r>
              <a:rPr lang="en-US" sz="2400" b="1" dirty="0" smtClean="0"/>
              <a:t>:</a:t>
            </a:r>
            <a:endParaRPr lang="en-US" sz="2000" b="1" dirty="0" smtClean="0"/>
          </a:p>
          <a:p>
            <a:r>
              <a:rPr lang="en-US" sz="2000" b="1" dirty="0" smtClean="0"/>
              <a:t>HTML </a:t>
            </a:r>
            <a:r>
              <a:rPr lang="en-US" sz="2000" b="1" dirty="0"/>
              <a:t>Parsing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sz="1800" dirty="0"/>
              <a:t>Using libraries like </a:t>
            </a:r>
            <a:r>
              <a:rPr lang="en-US" sz="1800" dirty="0" err="1"/>
              <a:t>BeautifulSoup</a:t>
            </a:r>
            <a:r>
              <a:rPr lang="en-US" sz="1800" dirty="0"/>
              <a:t> (Python) to parse HTML and extract data</a:t>
            </a:r>
            <a:r>
              <a:rPr lang="en-US" sz="1800" dirty="0" smtClean="0"/>
              <a:t>.</a:t>
            </a:r>
          </a:p>
          <a:p>
            <a:r>
              <a:rPr lang="en-US" sz="2000" b="1" dirty="0"/>
              <a:t>Web Scraping </a:t>
            </a:r>
            <a:r>
              <a:rPr lang="en-US" sz="2000" b="1" dirty="0" err="1" smtClean="0"/>
              <a:t>Tools</a:t>
            </a:r>
            <a:r>
              <a:rPr lang="en-US" sz="1800" b="1" dirty="0" err="1" smtClean="0"/>
              <a:t>:</a:t>
            </a:r>
            <a:r>
              <a:rPr lang="en-US" sz="1800" dirty="0" err="1" smtClean="0"/>
              <a:t>Tools</a:t>
            </a:r>
            <a:r>
              <a:rPr lang="en-US" sz="1800" dirty="0" smtClean="0"/>
              <a:t> </a:t>
            </a:r>
            <a:r>
              <a:rPr lang="en-US" sz="1800" dirty="0"/>
              <a:t>like </a:t>
            </a:r>
            <a:r>
              <a:rPr lang="en-US" sz="1800" dirty="0" err="1"/>
              <a:t>Scrapy</a:t>
            </a:r>
            <a:r>
              <a:rPr lang="en-US" sz="1800" dirty="0"/>
              <a:t> (Python), Selenium (for browser automation), and </a:t>
            </a:r>
            <a:r>
              <a:rPr lang="en-US" sz="1800" dirty="0" err="1"/>
              <a:t>Octoparse</a:t>
            </a:r>
            <a:r>
              <a:rPr lang="en-US" sz="1800" dirty="0"/>
              <a:t> (no coding required</a:t>
            </a:r>
            <a:r>
              <a:rPr lang="en-US" sz="1800" b="1" dirty="0" smtClean="0"/>
              <a:t>).</a:t>
            </a:r>
          </a:p>
          <a:p>
            <a:r>
              <a:rPr lang="en-US" sz="2000" b="1" dirty="0" smtClean="0"/>
              <a:t>APIs: </a:t>
            </a:r>
            <a:r>
              <a:rPr lang="en-US" sz="2000" b="1" dirty="0" smtClean="0"/>
              <a:t>(</a:t>
            </a:r>
            <a:r>
              <a:rPr lang="en-US" sz="2000" dirty="0"/>
              <a:t>Application Programming </a:t>
            </a:r>
            <a:r>
              <a:rPr lang="en-US" sz="2000" dirty="0" smtClean="0"/>
              <a:t>Interfaces</a:t>
            </a:r>
            <a:r>
              <a:rPr lang="en-US" sz="2000" b="1" dirty="0" smtClean="0"/>
              <a:t>--</a:t>
            </a:r>
            <a:r>
              <a:rPr lang="en-US" sz="1700" dirty="0" smtClean="0"/>
              <a:t>APIs </a:t>
            </a:r>
            <a:r>
              <a:rPr lang="en-US" sz="1700" dirty="0"/>
              <a:t>are sets of rules and protocols that enable different systems to communicate, share data, and integrate functionalities</a:t>
            </a:r>
            <a:r>
              <a:rPr lang="en-US" sz="1700" dirty="0" smtClean="0"/>
              <a:t>.</a:t>
            </a:r>
            <a:r>
              <a:rPr lang="en-US" sz="2000" dirty="0" smtClean="0"/>
              <a:t>)</a:t>
            </a:r>
            <a:r>
              <a:rPr lang="en-US" sz="2000" dirty="0" smtClean="0"/>
              <a:t>Leveraging </a:t>
            </a:r>
            <a:r>
              <a:rPr lang="en-US" sz="2000" dirty="0"/>
              <a:t>public APIs provided by websites for structured data retrieval.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Scraping Techniques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4" y="1198559"/>
            <a:ext cx="6566315" cy="3511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100" dirty="0"/>
          </a:p>
          <a:p>
            <a:r>
              <a:rPr lang="en-US" sz="2000" b="1" dirty="0" smtClean="0"/>
              <a:t>Headless </a:t>
            </a:r>
            <a:r>
              <a:rPr lang="en-US" sz="2000" b="1" dirty="0"/>
              <a:t>Browsers: </a:t>
            </a:r>
          </a:p>
          <a:p>
            <a:pPr marL="0" indent="0">
              <a:buNone/>
            </a:pPr>
            <a:r>
              <a:rPr lang="en-US" sz="2400" b="1" dirty="0" smtClean="0"/>
              <a:t>        </a:t>
            </a:r>
            <a:r>
              <a:rPr lang="en-US" sz="1800" dirty="0" smtClean="0"/>
              <a:t>Using </a:t>
            </a:r>
            <a:r>
              <a:rPr lang="en-US" sz="1800" dirty="0"/>
              <a:t>browsers like Puppeteer (JavaScript) to navigate and scrape dynamic content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Ethical </a:t>
            </a:r>
            <a:r>
              <a:rPr lang="en-US" sz="2400" b="1" dirty="0" smtClean="0"/>
              <a:t>Considerations:</a:t>
            </a:r>
          </a:p>
          <a:p>
            <a:pPr marL="0" indent="0">
              <a:buNone/>
            </a:pPr>
            <a:r>
              <a:rPr lang="en-US" sz="1800" b="1" dirty="0"/>
              <a:t>-</a:t>
            </a:r>
            <a:r>
              <a:rPr lang="en-US" sz="2400" b="1" dirty="0"/>
              <a:t> </a:t>
            </a:r>
            <a:r>
              <a:rPr lang="en-US" sz="1900" dirty="0"/>
              <a:t>Ensure compliance with website terms of service.</a:t>
            </a:r>
          </a:p>
          <a:p>
            <a:pPr marL="0" indent="0">
              <a:buNone/>
            </a:pPr>
            <a:r>
              <a:rPr lang="en-US" sz="1900" b="1" dirty="0"/>
              <a:t>- </a:t>
            </a:r>
            <a:r>
              <a:rPr lang="en-US" sz="1900" dirty="0"/>
              <a:t>Avoid scraping personal or sensitive information without permission.</a:t>
            </a:r>
          </a:p>
          <a:p>
            <a:pPr marL="0" indent="0">
              <a:buNone/>
            </a:pPr>
            <a:r>
              <a:rPr lang="en-US" sz="1900" b="1" dirty="0"/>
              <a:t>-</a:t>
            </a:r>
            <a:r>
              <a:rPr lang="en-US" sz="1900" dirty="0"/>
              <a:t> Be mindful of the legal implications and potential impacts on website performance.</a:t>
            </a:r>
          </a:p>
          <a:p>
            <a:pPr marL="0" indent="0"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7007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390693"/>
            <a:ext cx="5955495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Scraping Techniques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5" y="891995"/>
            <a:ext cx="6566315" cy="38176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b="1" dirty="0" smtClean="0"/>
              <a:t>URL: </a:t>
            </a:r>
            <a:endParaRPr lang="en-US" sz="2100" dirty="0"/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/>
              <a:t>- </a:t>
            </a:r>
            <a:r>
              <a:rPr lang="en-US" sz="1600" b="1" dirty="0"/>
              <a:t>https://github.com/scrapy/scrapy</a:t>
            </a:r>
            <a:r>
              <a:rPr lang="en-US" sz="1600" dirty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- </a:t>
            </a:r>
            <a:r>
              <a:rPr lang="en-US" sz="1600" b="1" dirty="0"/>
              <a:t>https://scrapy.org/.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      - </a:t>
            </a:r>
            <a:r>
              <a:rPr lang="en-US" sz="1600" b="1" dirty="0"/>
              <a:t>https://docs.scrapy.org/en/latest/</a:t>
            </a:r>
            <a:endParaRPr lang="en-US" sz="16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180" y="1044700"/>
            <a:ext cx="2857500" cy="160020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3049181"/>
            <a:ext cx="3970330" cy="1822320"/>
          </a:xfrm>
          <a:prstGeom prst="rect">
            <a:avLst/>
          </a:prstGeom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3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Dorks and Advanced Search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2804" y="766461"/>
            <a:ext cx="6606550" cy="4377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b="1" dirty="0"/>
              <a:t>Overview: </a:t>
            </a:r>
            <a:endParaRPr lang="en-US" sz="2100" dirty="0"/>
          </a:p>
          <a:p>
            <a:pPr marL="0" indent="0">
              <a:buNone/>
            </a:pPr>
            <a:r>
              <a:rPr lang="en-US" sz="1800" dirty="0"/>
              <a:t>Google Dorking (or Google hacking) involves using advanced search operators to find specific information or vulnerabilities on the </a:t>
            </a:r>
            <a:r>
              <a:rPr lang="en-US" sz="1800" dirty="0" err="1"/>
              <a:t>web.nce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b="1" dirty="0" smtClean="0"/>
              <a:t>Key </a:t>
            </a:r>
            <a:r>
              <a:rPr lang="en-US" sz="1800" b="1" dirty="0"/>
              <a:t>Search Operators</a:t>
            </a:r>
            <a:r>
              <a:rPr lang="en-US" sz="1800" b="1" dirty="0" smtClean="0"/>
              <a:t>:</a:t>
            </a:r>
          </a:p>
          <a:p>
            <a:r>
              <a:rPr lang="en-US" sz="1800" dirty="0" smtClean="0"/>
              <a:t>site</a:t>
            </a:r>
            <a:r>
              <a:rPr lang="en-US" sz="1800" dirty="0"/>
              <a:t>: Limits search results to a specific domain (e.g., </a:t>
            </a:r>
            <a:r>
              <a:rPr lang="en-US" sz="1800" dirty="0" err="1"/>
              <a:t>site:example.com</a:t>
            </a:r>
            <a:r>
              <a:rPr lang="en-US" sz="1800" dirty="0"/>
              <a:t>).</a:t>
            </a:r>
          </a:p>
          <a:p>
            <a:r>
              <a:rPr lang="en-US" sz="1800" dirty="0" err="1"/>
              <a:t>filetype</a:t>
            </a:r>
            <a:r>
              <a:rPr lang="en-US" sz="1800" dirty="0"/>
              <a:t>: Searches for specific file types (e.g., </a:t>
            </a:r>
            <a:r>
              <a:rPr lang="en-US" sz="1800" dirty="0" err="1"/>
              <a:t>filetype:pdf</a:t>
            </a:r>
            <a:r>
              <a:rPr lang="en-US" sz="1800" dirty="0"/>
              <a:t>).</a:t>
            </a:r>
          </a:p>
          <a:p>
            <a:r>
              <a:rPr lang="en-US" sz="1800" dirty="0" err="1"/>
              <a:t>intitle</a:t>
            </a:r>
            <a:r>
              <a:rPr lang="en-US" sz="1800" dirty="0"/>
              <a:t>: Searches for specific words in the title (e.g., </a:t>
            </a:r>
            <a:r>
              <a:rPr lang="en-US" sz="1800" dirty="0" err="1"/>
              <a:t>intitle</a:t>
            </a:r>
            <a:r>
              <a:rPr lang="en-US" sz="1800" dirty="0"/>
              <a:t>:"index of").</a:t>
            </a:r>
          </a:p>
          <a:p>
            <a:r>
              <a:rPr lang="en-US" sz="1800" dirty="0" err="1"/>
              <a:t>inurl</a:t>
            </a:r>
            <a:r>
              <a:rPr lang="en-US" sz="1800" dirty="0"/>
              <a:t>: Searches for specific words in the URL (e.g., </a:t>
            </a:r>
            <a:r>
              <a:rPr lang="en-US" sz="1800" dirty="0" err="1"/>
              <a:t>inurl:admin</a:t>
            </a:r>
            <a:r>
              <a:rPr lang="en-US" sz="1800" dirty="0"/>
              <a:t>).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8794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Dorks and Advanced Search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2804" y="766461"/>
            <a:ext cx="6606550" cy="4377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b="1" dirty="0" smtClean="0"/>
              <a:t>Tools: </a:t>
            </a:r>
            <a:endParaRPr lang="en-US" sz="2000" dirty="0"/>
          </a:p>
          <a:p>
            <a:r>
              <a:rPr lang="en-US" sz="1800" b="1" dirty="0"/>
              <a:t>Google Hacking Database (GHDB): </a:t>
            </a:r>
            <a:r>
              <a:rPr lang="en-US" sz="1800" dirty="0"/>
              <a:t>A curated list of search queries that identify sensitive information.</a:t>
            </a:r>
          </a:p>
          <a:p>
            <a:r>
              <a:rPr lang="en-US" sz="1800" b="1" dirty="0" err="1"/>
              <a:t>Dorkbot</a:t>
            </a:r>
            <a:r>
              <a:rPr lang="en-US" sz="1800" b="1" dirty="0"/>
              <a:t>: </a:t>
            </a:r>
            <a:r>
              <a:rPr lang="en-US" sz="1800" dirty="0"/>
              <a:t>An open-source tool that automates Google Dorking to find vulnerabilities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800" b="1" dirty="0"/>
              <a:t>Applications</a:t>
            </a:r>
            <a:r>
              <a:rPr lang="en-US" sz="1800" b="1" dirty="0" smtClean="0"/>
              <a:t>:</a:t>
            </a:r>
          </a:p>
          <a:p>
            <a:r>
              <a:rPr lang="en-US" sz="1800" dirty="0" smtClean="0"/>
              <a:t>Finding </a:t>
            </a:r>
            <a:r>
              <a:rPr lang="en-US" sz="1800" dirty="0"/>
              <a:t>exposed documents or files.</a:t>
            </a:r>
          </a:p>
          <a:p>
            <a:r>
              <a:rPr lang="en-US" sz="1800" dirty="0"/>
              <a:t>Identifying vulnerable web pages or systems.</a:t>
            </a:r>
          </a:p>
          <a:p>
            <a:r>
              <a:rPr lang="en-US" sz="1800" dirty="0"/>
              <a:t>Gathering competitive intelligence.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3748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Dorks and Advanced Search Queries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699" y="1197405"/>
            <a:ext cx="6526581" cy="3946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URL:</a:t>
            </a:r>
          </a:p>
          <a:p>
            <a:r>
              <a:rPr lang="en-US" sz="1800" dirty="0"/>
              <a:t>https://www.exploit-db.com/google-hacking-database</a:t>
            </a:r>
            <a:endParaRPr lang="en-US" sz="1800" dirty="0" smtClean="0"/>
          </a:p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github.com/chr3st5an/Google-Dorking</a:t>
            </a:r>
            <a:endParaRPr lang="en-US" sz="1800" dirty="0" smtClean="0"/>
          </a:p>
          <a:p>
            <a:r>
              <a:rPr lang="en-US" sz="1800" dirty="0"/>
              <a:t>https://security.utexas.edu/dorkbot</a:t>
            </a:r>
            <a:endParaRPr lang="en-US" sz="1800" dirty="0" smtClean="0"/>
          </a:p>
          <a:p>
            <a:endParaRPr lang="en-US" sz="1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" t="11385" r="1569" b="5445"/>
          <a:stretch/>
        </p:blipFill>
        <p:spPr>
          <a:xfrm>
            <a:off x="-9149" y="2688219"/>
            <a:ext cx="4581150" cy="245528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0" t="11385" r="6580" b="5445"/>
          <a:stretch/>
        </p:blipFill>
        <p:spPr>
          <a:xfrm>
            <a:off x="4572000" y="2688219"/>
            <a:ext cx="2443280" cy="24552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</p:spTree>
    <p:extLst>
      <p:ext uri="{BB962C8B-B14F-4D97-AF65-F5344CB8AC3E}">
        <p14:creationId xmlns:p14="http://schemas.microsoft.com/office/powerpoint/2010/main" val="15953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641361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Geolocation and IP Tracing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8699" y="1197405"/>
            <a:ext cx="6526581" cy="39460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Overview:</a:t>
            </a:r>
          </a:p>
          <a:p>
            <a:pPr marL="0" indent="0">
              <a:buNone/>
            </a:pPr>
            <a:r>
              <a:rPr lang="en-US" sz="1800" dirty="0"/>
              <a:t>Geolocation and IP tracing involve determining the physical location of devices or servers based on their IP addresses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2000" b="1" dirty="0"/>
              <a:t>Techniques and Tools</a:t>
            </a:r>
            <a:r>
              <a:rPr lang="en-US" sz="2000" b="1" dirty="0" smtClean="0"/>
              <a:t>:</a:t>
            </a:r>
          </a:p>
          <a:p>
            <a:pPr marL="0" indent="0">
              <a:buNone/>
            </a:pPr>
            <a:r>
              <a:rPr lang="en-US" sz="1700" b="1" dirty="0"/>
              <a:t>IP Geolocation Services</a:t>
            </a:r>
            <a:r>
              <a:rPr lang="en-US" sz="1900" b="1" dirty="0"/>
              <a:t>:</a:t>
            </a:r>
          </a:p>
          <a:p>
            <a:r>
              <a:rPr lang="en-US" sz="1700" b="1" dirty="0" err="1"/>
              <a:t>MaxMind</a:t>
            </a:r>
            <a:r>
              <a:rPr lang="en-US" sz="1700" b="1" dirty="0"/>
              <a:t> GeoIP2: </a:t>
            </a:r>
            <a:r>
              <a:rPr lang="en-US" sz="1800" dirty="0"/>
              <a:t>A comprehensive geolocation database.</a:t>
            </a:r>
          </a:p>
          <a:p>
            <a:r>
              <a:rPr lang="en-US" sz="1700" b="1" dirty="0"/>
              <a:t>IP2Location</a:t>
            </a:r>
            <a:r>
              <a:rPr lang="en-US" sz="1700" dirty="0"/>
              <a:t>: </a:t>
            </a:r>
            <a:r>
              <a:rPr lang="en-US" sz="1800" dirty="0"/>
              <a:t>Another accurate IP geolocation service.</a:t>
            </a:r>
          </a:p>
          <a:p>
            <a:r>
              <a:rPr lang="en-US" sz="1700" b="1" dirty="0" err="1"/>
              <a:t>IPinfo</a:t>
            </a:r>
            <a:r>
              <a:rPr lang="en-US" sz="1700" b="1" dirty="0"/>
              <a:t>: </a:t>
            </a:r>
            <a:r>
              <a:rPr lang="en-US" sz="1800" dirty="0"/>
              <a:t>Provides detailed IP address information including location data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r>
              <a:rPr lang="en-US" sz="1900" b="1" dirty="0" smtClean="0"/>
              <a:t>Traceroute</a:t>
            </a:r>
            <a:r>
              <a:rPr lang="en-US" sz="1900" b="1" dirty="0"/>
              <a:t>:</a:t>
            </a:r>
          </a:p>
          <a:p>
            <a:r>
              <a:rPr lang="en-US" sz="1800" b="1" dirty="0"/>
              <a:t>traceroute (Unix/Linux): </a:t>
            </a:r>
            <a:r>
              <a:rPr lang="en-US" sz="1800" dirty="0"/>
              <a:t>A command-line network diagnostic tool.</a:t>
            </a:r>
          </a:p>
          <a:p>
            <a:r>
              <a:rPr lang="en-US" sz="1800" b="1" dirty="0" err="1"/>
              <a:t>tracert</a:t>
            </a:r>
            <a:r>
              <a:rPr lang="en-US" sz="1800" b="1" dirty="0"/>
              <a:t> (Windows): </a:t>
            </a:r>
            <a:r>
              <a:rPr lang="en-US" sz="1800" dirty="0"/>
              <a:t>The Windows equivalent of traceroute.</a:t>
            </a:r>
          </a:p>
          <a:p>
            <a:r>
              <a:rPr lang="en-US" sz="1800" b="1" dirty="0"/>
              <a:t>MTR: </a:t>
            </a:r>
            <a:r>
              <a:rPr lang="en-US" sz="1800" dirty="0"/>
              <a:t>A network diagnostic tool that combines the functionality of ping and traceroute.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31500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917</Words>
  <Application>Microsoft Office PowerPoint</Application>
  <PresentationFormat>On-screen Show (16:9)</PresentationFormat>
  <Paragraphs>124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Wellcome  To Ethical Hacking class 2nd Week Day 2nd </vt:lpstr>
      <vt:lpstr>Information Gathering</vt:lpstr>
      <vt:lpstr>Data Scraping Techniques</vt:lpstr>
      <vt:lpstr>Data Scraping Techniques</vt:lpstr>
      <vt:lpstr>Data Scraping Techniques</vt:lpstr>
      <vt:lpstr>Google Dorks and Advanced Search Queries</vt:lpstr>
      <vt:lpstr>Google Dorks and Advanced Search Queries</vt:lpstr>
      <vt:lpstr>Google Dorks and Advanced Search Queries</vt:lpstr>
      <vt:lpstr>Geolocation and IP Tracing</vt:lpstr>
      <vt:lpstr>Geolocation and IP Tracing</vt:lpstr>
      <vt:lpstr>Geolocation and IP Tracing</vt:lpstr>
      <vt:lpstr>Geolocation and IP Tracing</vt:lpstr>
      <vt:lpstr>Social Engineering for Information Gathering Algorithms</vt:lpstr>
      <vt:lpstr>Social Engineering for Information Gathering Algorithms</vt:lpstr>
      <vt:lpstr>Social Engineering for Information Gathering Algorithms</vt:lpstr>
      <vt:lpstr>Social Engineering for Information Gathering Algorithms</vt:lpstr>
      <vt:lpstr>Gathering Information on Mobile Apps</vt:lpstr>
      <vt:lpstr>Thank You Happy Hacking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Black Lion</cp:lastModifiedBy>
  <cp:revision>165</cp:revision>
  <dcterms:created xsi:type="dcterms:W3CDTF">2013-08-21T19:17:07Z</dcterms:created>
  <dcterms:modified xsi:type="dcterms:W3CDTF">2024-07-26T12:26:03Z</dcterms:modified>
</cp:coreProperties>
</file>