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27.jpg"/><Relationship Id="rId5" Type="http://schemas.openxmlformats.org/officeDocument/2006/relationships/image" Target="../media/image47.jpg"/><Relationship Id="rId6" Type="http://schemas.openxmlformats.org/officeDocument/2006/relationships/image" Target="../media/image28.jpg"/><Relationship Id="rId7"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6.jp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jp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6.jpg"/><Relationship Id="rId4" Type="http://schemas.openxmlformats.org/officeDocument/2006/relationships/image" Target="../media/image3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6.jpg"/><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48.png"/><Relationship Id="rId5" Type="http://schemas.openxmlformats.org/officeDocument/2006/relationships/image" Target="../media/image44.png"/><Relationship Id="rId6" Type="http://schemas.openxmlformats.org/officeDocument/2006/relationships/image" Target="../media/image41.png"/><Relationship Id="rId7"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jpg"/><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4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jpg"/><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34.jpg"/><Relationship Id="rId5" Type="http://schemas.openxmlformats.org/officeDocument/2006/relationships/image" Target="../media/image29.png"/><Relationship Id="rId6" Type="http://schemas.openxmlformats.org/officeDocument/2006/relationships/image" Target="../media/image42.jpg"/><Relationship Id="rId7" Type="http://schemas.openxmlformats.org/officeDocument/2006/relationships/image" Target="../media/image3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0.jpg"/><Relationship Id="rId4"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2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2.jpg"/><Relationship Id="rId6" Type="http://schemas.openxmlformats.org/officeDocument/2006/relationships/image" Target="../media/image14.jpg"/><Relationship Id="rId7"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A picture containing person, finger, laboratory equipment, transparent material&#10;&#10;Description automatically generated" id="84" name="Google Shape;84;p13"/>
          <p:cNvPicPr preferRelativeResize="0"/>
          <p:nvPr/>
        </p:nvPicPr>
        <p:blipFill rotWithShape="1">
          <a:blip r:embed="rId3">
            <a:alphaModFix/>
          </a:blip>
          <a:srcRect b="7301" l="0" r="0" t="8365"/>
          <a:stretch/>
        </p:blipFill>
        <p:spPr>
          <a:xfrm>
            <a:off x="0" y="0"/>
            <a:ext cx="12192000" cy="6858000"/>
          </a:xfrm>
          <a:prstGeom prst="rect">
            <a:avLst/>
          </a:prstGeom>
          <a:noFill/>
          <a:ln>
            <a:noFill/>
          </a:ln>
        </p:spPr>
      </p:pic>
      <p:sp>
        <p:nvSpPr>
          <p:cNvPr id="85" name="Google Shape;85;p13"/>
          <p:cNvSpPr/>
          <p:nvPr/>
        </p:nvSpPr>
        <p:spPr>
          <a:xfrm flipH="1">
            <a:off x="5283200" y="0"/>
            <a:ext cx="6908798" cy="685800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flipH="1">
            <a:off x="8694056" y="3385776"/>
            <a:ext cx="3497943" cy="3472224"/>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hand holding a tablet with a shield and check mark&#10;&#10;Description automatically generated with medium confidence" id="87" name="Google Shape;87;p13"/>
          <p:cNvPicPr preferRelativeResize="0"/>
          <p:nvPr/>
        </p:nvPicPr>
        <p:blipFill rotWithShape="1">
          <a:blip r:embed="rId4">
            <a:alphaModFix/>
          </a:blip>
          <a:srcRect b="4457" l="20724" r="14859" t="-1035"/>
          <a:stretch/>
        </p:blipFill>
        <p:spPr>
          <a:xfrm>
            <a:off x="6027285" y="718686"/>
            <a:ext cx="5420628" cy="5420628"/>
          </a:xfrm>
          <a:custGeom>
            <a:rect b="b" l="l" r="r" t="t"/>
            <a:pathLst>
              <a:path extrusionOk="0" h="5123544" w="5123544">
                <a:moveTo>
                  <a:pt x="2561772" y="0"/>
                </a:moveTo>
                <a:lnTo>
                  <a:pt x="5123544" y="2561772"/>
                </a:lnTo>
                <a:lnTo>
                  <a:pt x="2561772" y="5123544"/>
                </a:lnTo>
                <a:lnTo>
                  <a:pt x="0" y="2561772"/>
                </a:lnTo>
                <a:lnTo>
                  <a:pt x="2561772" y="0"/>
                </a:lnTo>
                <a:close/>
              </a:path>
            </a:pathLst>
          </a:custGeom>
          <a:noFill/>
          <a:ln>
            <a:noFill/>
          </a:ln>
        </p:spPr>
      </p:pic>
      <p:sp>
        <p:nvSpPr>
          <p:cNvPr id="88" name="Google Shape;88;p13"/>
          <p:cNvSpPr txBox="1"/>
          <p:nvPr/>
        </p:nvSpPr>
        <p:spPr>
          <a:xfrm>
            <a:off x="0" y="1305341"/>
            <a:ext cx="5716662" cy="42473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accent1"/>
                </a:solidFill>
                <a:latin typeface="Montserrat"/>
                <a:ea typeface="Montserrat"/>
                <a:cs typeface="Montserrat"/>
                <a:sym typeface="Montserrat"/>
              </a:rPr>
              <a:t>Wellcome  To Ethical Hacking class </a:t>
            </a:r>
            <a:r>
              <a:rPr b="1" i="0" lang="en-US" sz="5400" u="none" cap="none" strike="noStrike">
                <a:solidFill>
                  <a:schemeClr val="lt1"/>
                </a:solidFill>
                <a:latin typeface="Montserrat"/>
                <a:ea typeface="Montserrat"/>
                <a:cs typeface="Montserrat"/>
                <a:sym typeface="Montserrat"/>
              </a:rPr>
              <a:t>2nd Week Day 3rd</a:t>
            </a:r>
            <a:endParaRPr b="1" i="0" sz="54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98" name="Shape 198"/>
        <p:cNvGrpSpPr/>
        <p:nvPr/>
      </p:nvGrpSpPr>
      <p:grpSpPr>
        <a:xfrm>
          <a:off x="0" y="0"/>
          <a:ext cx="0" cy="0"/>
          <a:chOff x="0" y="0"/>
          <a:chExt cx="0" cy="0"/>
        </a:xfrm>
      </p:grpSpPr>
      <p:pic>
        <p:nvPicPr>
          <p:cNvPr descr="The Ongoing Impact of Data Privacy on an Organization - Kratikal Blogs" id="199" name="Google Shape;199;p22"/>
          <p:cNvPicPr preferRelativeResize="0"/>
          <p:nvPr/>
        </p:nvPicPr>
        <p:blipFill rotWithShape="1">
          <a:blip r:embed="rId3">
            <a:alphaModFix/>
          </a:blip>
          <a:srcRect b="6224" l="0" r="0" t="9399"/>
          <a:stretch/>
        </p:blipFill>
        <p:spPr>
          <a:xfrm>
            <a:off x="0" y="0"/>
            <a:ext cx="12191998" cy="6858000"/>
          </a:xfrm>
          <a:prstGeom prst="rect">
            <a:avLst/>
          </a:prstGeom>
          <a:noFill/>
          <a:ln>
            <a:noFill/>
          </a:ln>
        </p:spPr>
      </p:pic>
      <p:sp>
        <p:nvSpPr>
          <p:cNvPr id="200" name="Google Shape;200;p22"/>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1" name="Google Shape;201;p22"/>
          <p:cNvGrpSpPr/>
          <p:nvPr/>
        </p:nvGrpSpPr>
        <p:grpSpPr>
          <a:xfrm>
            <a:off x="1332411" y="1100697"/>
            <a:ext cx="6531428" cy="4495761"/>
            <a:chOff x="6572973" y="846533"/>
            <a:chExt cx="6531428" cy="3181207"/>
          </a:xfrm>
        </p:grpSpPr>
        <p:sp>
          <p:nvSpPr>
            <p:cNvPr id="202" name="Google Shape;202;p22"/>
            <p:cNvSpPr txBox="1"/>
            <p:nvPr/>
          </p:nvSpPr>
          <p:spPr>
            <a:xfrm>
              <a:off x="6572973" y="846533"/>
              <a:ext cx="65314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Tor and Onion </a:t>
              </a:r>
              <a:r>
                <a:rPr b="1" lang="en-US" sz="3200">
                  <a:solidFill>
                    <a:schemeClr val="lt1"/>
                  </a:solidFill>
                  <a:latin typeface="Montserrat"/>
                  <a:ea typeface="Montserrat"/>
                  <a:cs typeface="Montserrat"/>
                  <a:sym typeface="Montserrat"/>
                </a:rPr>
                <a:t>Sites Exploration</a:t>
              </a:r>
              <a:endParaRPr b="1" sz="3200">
                <a:solidFill>
                  <a:schemeClr val="accent1"/>
                </a:solidFill>
                <a:latin typeface="Montserrat"/>
                <a:ea typeface="Montserrat"/>
                <a:cs typeface="Montserrat"/>
                <a:sym typeface="Montserrat"/>
              </a:endParaRPr>
            </a:p>
            <a:p>
              <a:pPr indent="0" lvl="0" marL="0" marR="0" rtl="0" algn="l">
                <a:spcBef>
                  <a:spcPts val="0"/>
                </a:spcBef>
                <a:spcAft>
                  <a:spcPts val="0"/>
                </a:spcAft>
                <a:buNone/>
              </a:pPr>
              <a:r>
                <a:t/>
              </a:r>
              <a:endParaRPr b="1" i="0" sz="3200">
                <a:solidFill>
                  <a:schemeClr val="lt1"/>
                </a:solidFill>
                <a:latin typeface="Montserrat"/>
                <a:ea typeface="Montserrat"/>
                <a:cs typeface="Montserrat"/>
                <a:sym typeface="Montserrat"/>
              </a:endParaRPr>
            </a:p>
          </p:txBody>
        </p:sp>
        <p:sp>
          <p:nvSpPr>
            <p:cNvPr id="203" name="Google Shape;203;p22"/>
            <p:cNvSpPr txBox="1"/>
            <p:nvPr/>
          </p:nvSpPr>
          <p:spPr>
            <a:xfrm>
              <a:off x="6572973" y="1871687"/>
              <a:ext cx="5413830" cy="215605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Tools/Websites: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Tor Browser: </a:t>
              </a:r>
              <a:r>
                <a:rPr lang="en-US" sz="1800">
                  <a:solidFill>
                    <a:schemeClr val="lt1"/>
                  </a:solidFill>
                  <a:latin typeface="Montserrat"/>
                  <a:ea typeface="Montserrat"/>
                  <a:cs typeface="Montserrat"/>
                  <a:sym typeface="Montserrat"/>
                </a:rPr>
                <a:t>The primary tool for accessing the Tor network and .onion sites.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The Hidden Wiki: </a:t>
              </a:r>
              <a:r>
                <a:rPr lang="en-US" sz="1800">
                  <a:solidFill>
                    <a:schemeClr val="lt1"/>
                  </a:solidFill>
                  <a:latin typeface="Montserrat"/>
                  <a:ea typeface="Montserrat"/>
                  <a:cs typeface="Montserrat"/>
                  <a:sym typeface="Montserrat"/>
                </a:rPr>
                <a:t>A directory listing various .onion sites, including both legal and illegal content.</a:t>
              </a:r>
              <a:endParaRPr/>
            </a:p>
          </p:txBody>
        </p:sp>
      </p:grpSp>
      <p:sp>
        <p:nvSpPr>
          <p:cNvPr id="204" name="Google Shape;204;p22"/>
          <p:cNvSpPr/>
          <p:nvPr/>
        </p:nvSpPr>
        <p:spPr>
          <a:xfrm flipH="1">
            <a:off x="5924550" y="460617"/>
            <a:ext cx="6267448" cy="6397384"/>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2"/>
          <p:cNvSpPr/>
          <p:nvPr/>
        </p:nvSpPr>
        <p:spPr>
          <a:xfrm>
            <a:off x="7982857" y="0"/>
            <a:ext cx="3149602" cy="5334001"/>
          </a:xfrm>
          <a:custGeom>
            <a:rect b="b" l="l" r="r" t="t"/>
            <a:pathLst>
              <a:path extrusionOk="0" h="5334001" w="3149602">
                <a:moveTo>
                  <a:pt x="0" y="0"/>
                </a:moveTo>
                <a:lnTo>
                  <a:pt x="3149602" y="0"/>
                </a:lnTo>
                <a:lnTo>
                  <a:pt x="3149601" y="3759200"/>
                </a:lnTo>
                <a:cubicBezTo>
                  <a:pt x="3149601" y="4628939"/>
                  <a:pt x="2444539" y="5334001"/>
                  <a:pt x="1574800" y="5334001"/>
                </a:cubicBezTo>
                <a:lnTo>
                  <a:pt x="1574801" y="5334000"/>
                </a:lnTo>
                <a:cubicBezTo>
                  <a:pt x="705062" y="5334000"/>
                  <a:pt x="0" y="4628938"/>
                  <a:pt x="0" y="3759199"/>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p22"/>
          <p:cNvPicPr preferRelativeResize="0"/>
          <p:nvPr/>
        </p:nvPicPr>
        <p:blipFill rotWithShape="1">
          <a:blip r:embed="rId4">
            <a:alphaModFix/>
          </a:blip>
          <a:srcRect b="0" l="0" r="0" t="0"/>
          <a:stretch/>
        </p:blipFill>
        <p:spPr>
          <a:xfrm>
            <a:off x="7291252" y="1664445"/>
            <a:ext cx="4532811" cy="3989727"/>
          </a:xfrm>
          <a:custGeom>
            <a:rect b="b" l="l" r="r" t="t"/>
            <a:pathLst>
              <a:path extrusionOk="0" h="2474686" w="2474686">
                <a:moveTo>
                  <a:pt x="1237343" y="0"/>
                </a:moveTo>
                <a:cubicBezTo>
                  <a:pt x="1920709" y="0"/>
                  <a:pt x="2474686" y="553977"/>
                  <a:pt x="2474686" y="1237343"/>
                </a:cubicBezTo>
                <a:cubicBezTo>
                  <a:pt x="2474686" y="1920709"/>
                  <a:pt x="1920709" y="2474686"/>
                  <a:pt x="1237343" y="2474686"/>
                </a:cubicBezTo>
                <a:cubicBezTo>
                  <a:pt x="553977" y="2474686"/>
                  <a:pt x="0" y="1920709"/>
                  <a:pt x="0" y="1237343"/>
                </a:cubicBezTo>
                <a:cubicBezTo>
                  <a:pt x="0" y="553977"/>
                  <a:pt x="553977" y="0"/>
                  <a:pt x="1237343" y="0"/>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10" name="Shape 210"/>
        <p:cNvGrpSpPr/>
        <p:nvPr/>
      </p:nvGrpSpPr>
      <p:grpSpPr>
        <a:xfrm>
          <a:off x="0" y="0"/>
          <a:ext cx="0" cy="0"/>
          <a:chOff x="0" y="0"/>
          <a:chExt cx="0" cy="0"/>
        </a:xfrm>
      </p:grpSpPr>
      <p:pic>
        <p:nvPicPr>
          <p:cNvPr descr="7 Cybersecurity Threat Trends in 2022" id="211" name="Google Shape;211;p23"/>
          <p:cNvPicPr preferRelativeResize="0"/>
          <p:nvPr/>
        </p:nvPicPr>
        <p:blipFill rotWithShape="1">
          <a:blip r:embed="rId3">
            <a:alphaModFix/>
          </a:blip>
          <a:srcRect b="0" l="0" r="9146" t="3112"/>
          <a:stretch/>
        </p:blipFill>
        <p:spPr>
          <a:xfrm>
            <a:off x="-1" y="1"/>
            <a:ext cx="12191999" cy="6858000"/>
          </a:xfrm>
          <a:prstGeom prst="rect">
            <a:avLst/>
          </a:prstGeom>
          <a:noFill/>
          <a:ln>
            <a:noFill/>
          </a:ln>
        </p:spPr>
      </p:pic>
      <p:sp>
        <p:nvSpPr>
          <p:cNvPr id="212" name="Google Shape;212;p23"/>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3"/>
          <p:cNvGrpSpPr/>
          <p:nvPr/>
        </p:nvGrpSpPr>
        <p:grpSpPr>
          <a:xfrm>
            <a:off x="457200" y="3066999"/>
            <a:ext cx="11106150" cy="2390826"/>
            <a:chOff x="476250" y="2771724"/>
            <a:chExt cx="11106150" cy="2390826"/>
          </a:xfrm>
        </p:grpSpPr>
        <p:grpSp>
          <p:nvGrpSpPr>
            <p:cNvPr id="214" name="Google Shape;214;p23"/>
            <p:cNvGrpSpPr/>
            <p:nvPr/>
          </p:nvGrpSpPr>
          <p:grpSpPr>
            <a:xfrm>
              <a:off x="476250" y="3429000"/>
              <a:ext cx="11106150" cy="1733550"/>
              <a:chOff x="476250" y="3429000"/>
              <a:chExt cx="11106150" cy="1733550"/>
            </a:xfrm>
          </p:grpSpPr>
          <p:sp>
            <p:nvSpPr>
              <p:cNvPr id="215" name="Google Shape;215;p23"/>
              <p:cNvSpPr/>
              <p:nvPr/>
            </p:nvSpPr>
            <p:spPr>
              <a:xfrm>
                <a:off x="32956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16" name="Google Shape;216;p23"/>
              <p:cNvSpPr/>
              <p:nvPr/>
            </p:nvSpPr>
            <p:spPr>
              <a:xfrm>
                <a:off x="61150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17" name="Google Shape;217;p23"/>
              <p:cNvSpPr/>
              <p:nvPr/>
            </p:nvSpPr>
            <p:spPr>
              <a:xfrm>
                <a:off x="89344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18" name="Google Shape;218;p23"/>
              <p:cNvSpPr/>
              <p:nvPr/>
            </p:nvSpPr>
            <p:spPr>
              <a:xfrm>
                <a:off x="4762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grpSp>
        <p:sp>
          <p:nvSpPr>
            <p:cNvPr id="219" name="Google Shape;219;p23"/>
            <p:cNvSpPr/>
            <p:nvPr/>
          </p:nvSpPr>
          <p:spPr>
            <a:xfrm>
              <a:off x="476250" y="2771724"/>
              <a:ext cx="11106150" cy="95353"/>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0" name="Google Shape;220;p23"/>
            <p:cNvCxnSpPr/>
            <p:nvPr/>
          </p:nvCxnSpPr>
          <p:spPr>
            <a:xfrm rot="10800000">
              <a:off x="18002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21" name="Google Shape;221;p23"/>
            <p:cNvCxnSpPr/>
            <p:nvPr/>
          </p:nvCxnSpPr>
          <p:spPr>
            <a:xfrm rot="10800000">
              <a:off x="46196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22" name="Google Shape;222;p23"/>
            <p:cNvCxnSpPr/>
            <p:nvPr/>
          </p:nvCxnSpPr>
          <p:spPr>
            <a:xfrm rot="10800000">
              <a:off x="74390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23" name="Google Shape;223;p23"/>
            <p:cNvCxnSpPr/>
            <p:nvPr/>
          </p:nvCxnSpPr>
          <p:spPr>
            <a:xfrm rot="10800000">
              <a:off x="10258425" y="2819400"/>
              <a:ext cx="0" cy="609600"/>
            </a:xfrm>
            <a:prstGeom prst="straightConnector1">
              <a:avLst/>
            </a:prstGeom>
            <a:noFill/>
            <a:ln cap="flat" cmpd="sng" w="28575">
              <a:solidFill>
                <a:schemeClr val="lt1"/>
              </a:solidFill>
              <a:prstDash val="solid"/>
              <a:miter lim="800000"/>
              <a:headEnd len="sm" w="sm" type="none"/>
              <a:tailEnd len="sm" w="sm" type="none"/>
            </a:ln>
          </p:spPr>
        </p:cxnSp>
      </p:grpSp>
      <p:sp>
        <p:nvSpPr>
          <p:cNvPr id="224" name="Google Shape;224;p23"/>
          <p:cNvSpPr txBox="1"/>
          <p:nvPr/>
        </p:nvSpPr>
        <p:spPr>
          <a:xfrm>
            <a:off x="0" y="1031769"/>
            <a:ext cx="12191999"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accent1"/>
                </a:solidFill>
                <a:latin typeface="Montserrat"/>
                <a:ea typeface="Montserrat"/>
                <a:cs typeface="Montserrat"/>
                <a:sym typeface="Montserrat"/>
              </a:rPr>
              <a:t>Tor and </a:t>
            </a:r>
            <a:r>
              <a:rPr b="1" lang="en-US" sz="5000">
                <a:solidFill>
                  <a:schemeClr val="lt1"/>
                </a:solidFill>
                <a:latin typeface="Montserrat"/>
                <a:ea typeface="Montserrat"/>
                <a:cs typeface="Montserrat"/>
                <a:sym typeface="Montserrat"/>
              </a:rPr>
              <a:t>Onion Sites Exploration</a:t>
            </a:r>
            <a:endParaRPr b="1" i="0" sz="5000">
              <a:solidFill>
                <a:schemeClr val="lt1"/>
              </a:solidFill>
              <a:latin typeface="Montserrat"/>
              <a:ea typeface="Montserrat"/>
              <a:cs typeface="Montserrat"/>
              <a:sym typeface="Montserrat"/>
            </a:endParaRPr>
          </a:p>
        </p:txBody>
      </p:sp>
      <p:pic>
        <p:nvPicPr>
          <p:cNvPr id="225" name="Google Shape;225;p23"/>
          <p:cNvPicPr preferRelativeResize="0"/>
          <p:nvPr/>
        </p:nvPicPr>
        <p:blipFill rotWithShape="1">
          <a:blip r:embed="rId4">
            <a:alphaModFix/>
          </a:blip>
          <a:srcRect b="0" l="0" r="0" t="0"/>
          <a:stretch/>
        </p:blipFill>
        <p:spPr>
          <a:xfrm>
            <a:off x="627017" y="3866606"/>
            <a:ext cx="2312126" cy="148916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26" name="Google Shape;226;p23"/>
          <p:cNvPicPr preferRelativeResize="0"/>
          <p:nvPr/>
        </p:nvPicPr>
        <p:blipFill rotWithShape="1">
          <a:blip r:embed="rId5">
            <a:alphaModFix/>
          </a:blip>
          <a:srcRect b="0" l="0" r="0" t="0"/>
          <a:stretch/>
        </p:blipFill>
        <p:spPr>
          <a:xfrm>
            <a:off x="3422469" y="3866606"/>
            <a:ext cx="2351314" cy="148916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27" name="Google Shape;227;p23"/>
          <p:cNvPicPr preferRelativeResize="0"/>
          <p:nvPr/>
        </p:nvPicPr>
        <p:blipFill rotWithShape="1">
          <a:blip r:embed="rId6">
            <a:alphaModFix/>
          </a:blip>
          <a:srcRect b="0" l="0" r="0" t="0"/>
          <a:stretch/>
        </p:blipFill>
        <p:spPr>
          <a:xfrm>
            <a:off x="6257108" y="3866606"/>
            <a:ext cx="2312125" cy="148916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28" name="Google Shape;228;p23"/>
          <p:cNvPicPr preferRelativeResize="0"/>
          <p:nvPr/>
        </p:nvPicPr>
        <p:blipFill rotWithShape="1">
          <a:blip r:embed="rId7">
            <a:alphaModFix/>
          </a:blip>
          <a:srcRect b="0" l="0" r="0" t="0"/>
          <a:stretch/>
        </p:blipFill>
        <p:spPr>
          <a:xfrm>
            <a:off x="9091749" y="3866607"/>
            <a:ext cx="2312125" cy="148916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32" name="Shape 232"/>
        <p:cNvGrpSpPr/>
        <p:nvPr/>
      </p:nvGrpSpPr>
      <p:grpSpPr>
        <a:xfrm>
          <a:off x="0" y="0"/>
          <a:ext cx="0" cy="0"/>
          <a:chOff x="0" y="0"/>
          <a:chExt cx="0" cy="0"/>
        </a:xfrm>
      </p:grpSpPr>
      <p:pic>
        <p:nvPicPr>
          <p:cNvPr descr="The Evolution of a Threat Intelligence Feed – Radware Blog" id="233" name="Google Shape;233;p24"/>
          <p:cNvPicPr preferRelativeResize="0"/>
          <p:nvPr/>
        </p:nvPicPr>
        <p:blipFill rotWithShape="1">
          <a:blip r:embed="rId3">
            <a:alphaModFix/>
          </a:blip>
          <a:srcRect b="0" l="0" r="4000" t="0"/>
          <a:stretch/>
        </p:blipFill>
        <p:spPr>
          <a:xfrm>
            <a:off x="0" y="0"/>
            <a:ext cx="12192000" cy="6857999"/>
          </a:xfrm>
          <a:prstGeom prst="rect">
            <a:avLst/>
          </a:prstGeom>
          <a:noFill/>
          <a:ln>
            <a:noFill/>
          </a:ln>
        </p:spPr>
      </p:pic>
      <p:sp>
        <p:nvSpPr>
          <p:cNvPr id="234" name="Google Shape;234;p24"/>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35" name="Google Shape;235;p24"/>
          <p:cNvGrpSpPr/>
          <p:nvPr/>
        </p:nvGrpSpPr>
        <p:grpSpPr>
          <a:xfrm>
            <a:off x="551540" y="1079715"/>
            <a:ext cx="6554658" cy="4412636"/>
            <a:chOff x="5752913" y="1642403"/>
            <a:chExt cx="6554658" cy="4412636"/>
          </a:xfrm>
        </p:grpSpPr>
        <p:sp>
          <p:nvSpPr>
            <p:cNvPr id="236" name="Google Shape;236;p24"/>
            <p:cNvSpPr txBox="1"/>
            <p:nvPr/>
          </p:nvSpPr>
          <p:spPr>
            <a:xfrm>
              <a:off x="5752913" y="1642403"/>
              <a:ext cx="554445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Threat </a:t>
              </a:r>
              <a:r>
                <a:rPr b="1" lang="en-US" sz="3200">
                  <a:solidFill>
                    <a:schemeClr val="lt1"/>
                  </a:solidFill>
                  <a:latin typeface="Montserrat"/>
                  <a:ea typeface="Montserrat"/>
                  <a:cs typeface="Montserrat"/>
                  <a:sym typeface="Montserrat"/>
                </a:rPr>
                <a:t>Intelligence Feeds</a:t>
              </a:r>
              <a:endParaRPr b="1" i="0" sz="3200">
                <a:solidFill>
                  <a:schemeClr val="lt1"/>
                </a:solidFill>
                <a:latin typeface="Montserrat"/>
                <a:ea typeface="Montserrat"/>
                <a:cs typeface="Montserrat"/>
                <a:sym typeface="Montserrat"/>
              </a:endParaRPr>
            </a:p>
          </p:txBody>
        </p:sp>
        <p:sp>
          <p:nvSpPr>
            <p:cNvPr id="237" name="Google Shape;237;p24"/>
            <p:cNvSpPr txBox="1"/>
            <p:nvPr/>
          </p:nvSpPr>
          <p:spPr>
            <a:xfrm>
              <a:off x="5752913" y="3008051"/>
              <a:ext cx="6554658" cy="30469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Threat Intelligence Feeds: </a:t>
              </a:r>
              <a:r>
                <a:rPr lang="en-US" sz="1800">
                  <a:solidFill>
                    <a:schemeClr val="lt1"/>
                  </a:solidFill>
                  <a:latin typeface="Montserrat"/>
                  <a:ea typeface="Montserrat"/>
                  <a:cs typeface="Montserrat"/>
                  <a:sym typeface="Montserrat"/>
                </a:rPr>
                <a:t>Streams of data that provide information about potential or current threats to an organization's cybersecurity. These feeds help in identifying, analyzing, and responding to cyber threats in real time.</a:t>
              </a:r>
              <a:endParaRPr sz="1800">
                <a:solidFill>
                  <a:schemeClr val="lt1"/>
                </a:solidFill>
                <a:latin typeface="Montserrat"/>
                <a:ea typeface="Montserrat"/>
                <a:cs typeface="Montserrat"/>
                <a:sym typeface="Montserrat"/>
              </a:endParaRPr>
            </a:p>
          </p:txBody>
        </p:sp>
      </p:grpSp>
      <p:sp>
        <p:nvSpPr>
          <p:cNvPr id="238" name="Google Shape;238;p24"/>
          <p:cNvSpPr/>
          <p:nvPr/>
        </p:nvSpPr>
        <p:spPr>
          <a:xfrm>
            <a:off x="6180175" y="3841380"/>
            <a:ext cx="2566158" cy="3023701"/>
          </a:xfrm>
          <a:custGeom>
            <a:rect b="b" l="l" r="r" t="t"/>
            <a:pathLst>
              <a:path extrusionOk="0" h="2783490" w="2362295">
                <a:moveTo>
                  <a:pt x="2362295" y="1308164"/>
                </a:moveTo>
                <a:lnTo>
                  <a:pt x="1607058" y="0"/>
                </a:lnTo>
                <a:lnTo>
                  <a:pt x="0" y="2783491"/>
                </a:lnTo>
                <a:lnTo>
                  <a:pt x="1510570" y="2783491"/>
                </a:lnTo>
                <a:lnTo>
                  <a:pt x="2362295" y="1308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4"/>
          <p:cNvSpPr/>
          <p:nvPr/>
        </p:nvSpPr>
        <p:spPr>
          <a:xfrm>
            <a:off x="6125026" y="-7081"/>
            <a:ext cx="5663737" cy="4904889"/>
          </a:xfrm>
          <a:custGeom>
            <a:rect b="b" l="l" r="r" t="t"/>
            <a:pathLst>
              <a:path extrusionOk="0" h="4515231" w="5213794">
                <a:moveTo>
                  <a:pt x="2606897" y="4515231"/>
                </a:moveTo>
                <a:lnTo>
                  <a:pt x="5213795" y="0"/>
                </a:lnTo>
                <a:lnTo>
                  <a:pt x="0" y="0"/>
                </a:lnTo>
                <a:lnTo>
                  <a:pt x="2606897" y="4515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0" name="Google Shape;240;p24"/>
          <p:cNvPicPr preferRelativeResize="0"/>
          <p:nvPr/>
        </p:nvPicPr>
        <p:blipFill rotWithShape="1">
          <a:blip r:embed="rId4">
            <a:alphaModFix/>
          </a:blip>
          <a:srcRect b="0" l="0" r="0" t="0"/>
          <a:stretch/>
        </p:blipFill>
        <p:spPr>
          <a:xfrm>
            <a:off x="8255726" y="0"/>
            <a:ext cx="3936272" cy="6857999"/>
          </a:xfrm>
          <a:custGeom>
            <a:rect b="b" l="l" r="r" t="t"/>
            <a:pathLst>
              <a:path extrusionOk="0" h="6858000" w="4020453">
                <a:moveTo>
                  <a:pt x="4020453" y="0"/>
                </a:moveTo>
                <a:lnTo>
                  <a:pt x="4020453" y="6858000"/>
                </a:lnTo>
                <a:lnTo>
                  <a:pt x="0" y="6858000"/>
                </a:lnTo>
                <a:lnTo>
                  <a:pt x="4020453" y="0"/>
                </a:lnTo>
                <a:close/>
              </a:path>
            </a:pathLst>
          </a:cu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44" name="Shape 244"/>
        <p:cNvGrpSpPr/>
        <p:nvPr/>
      </p:nvGrpSpPr>
      <p:grpSpPr>
        <a:xfrm>
          <a:off x="0" y="0"/>
          <a:ext cx="0" cy="0"/>
          <a:chOff x="0" y="0"/>
          <a:chExt cx="0" cy="0"/>
        </a:xfrm>
      </p:grpSpPr>
      <p:pic>
        <p:nvPicPr>
          <p:cNvPr descr="The Evolution of a Threat Intelligence Feed – Radware Blog" id="245" name="Google Shape;245;p25"/>
          <p:cNvPicPr preferRelativeResize="0"/>
          <p:nvPr/>
        </p:nvPicPr>
        <p:blipFill rotWithShape="1">
          <a:blip r:embed="rId3">
            <a:alphaModFix/>
          </a:blip>
          <a:srcRect b="0" l="0" r="4000" t="0"/>
          <a:stretch/>
        </p:blipFill>
        <p:spPr>
          <a:xfrm>
            <a:off x="0" y="0"/>
            <a:ext cx="12192000" cy="6857999"/>
          </a:xfrm>
          <a:prstGeom prst="rect">
            <a:avLst/>
          </a:prstGeom>
          <a:noFill/>
          <a:ln>
            <a:noFill/>
          </a:ln>
        </p:spPr>
      </p:pic>
      <p:sp>
        <p:nvSpPr>
          <p:cNvPr id="246" name="Google Shape;246;p25"/>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7" name="Google Shape;247;p25"/>
          <p:cNvGrpSpPr/>
          <p:nvPr/>
        </p:nvGrpSpPr>
        <p:grpSpPr>
          <a:xfrm>
            <a:off x="551540" y="1074917"/>
            <a:ext cx="6554658" cy="4718638"/>
            <a:chOff x="5752913" y="1637605"/>
            <a:chExt cx="6554658" cy="4718638"/>
          </a:xfrm>
        </p:grpSpPr>
        <p:sp>
          <p:nvSpPr>
            <p:cNvPr id="248" name="Google Shape;248;p25"/>
            <p:cNvSpPr txBox="1"/>
            <p:nvPr/>
          </p:nvSpPr>
          <p:spPr>
            <a:xfrm>
              <a:off x="5752913" y="1637605"/>
              <a:ext cx="554445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Threat </a:t>
              </a:r>
              <a:r>
                <a:rPr b="1" lang="en-US" sz="3200">
                  <a:solidFill>
                    <a:schemeClr val="lt1"/>
                  </a:solidFill>
                  <a:latin typeface="Montserrat"/>
                  <a:ea typeface="Montserrat"/>
                  <a:cs typeface="Montserrat"/>
                  <a:sym typeface="Montserrat"/>
                </a:rPr>
                <a:t>Intelligence Feeds</a:t>
              </a:r>
              <a:endParaRPr b="1" i="0" sz="3200">
                <a:solidFill>
                  <a:schemeClr val="lt1"/>
                </a:solidFill>
                <a:latin typeface="Montserrat"/>
                <a:ea typeface="Montserrat"/>
                <a:cs typeface="Montserrat"/>
                <a:sym typeface="Montserrat"/>
              </a:endParaRPr>
            </a:p>
          </p:txBody>
        </p:sp>
        <p:sp>
          <p:nvSpPr>
            <p:cNvPr id="249" name="Google Shape;249;p25"/>
            <p:cNvSpPr txBox="1"/>
            <p:nvPr/>
          </p:nvSpPr>
          <p:spPr>
            <a:xfrm>
              <a:off x="5752913" y="2939923"/>
              <a:ext cx="6554658" cy="34163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Examples:</a:t>
              </a:r>
              <a:endParaRPr b="1" sz="18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AlienVault OTX: </a:t>
              </a:r>
              <a:r>
                <a:rPr lang="en-US" sz="1800">
                  <a:solidFill>
                    <a:schemeClr val="lt1"/>
                  </a:solidFill>
                  <a:latin typeface="Montserrat"/>
                  <a:ea typeface="Montserrat"/>
                  <a:cs typeface="Montserrat"/>
                  <a:sym typeface="Montserrat"/>
                </a:rPr>
                <a:t>An open threat intelligence community that provides access to real-time threat data and indicators of compromise (IOCs).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IBM X-Force Exchange: </a:t>
              </a:r>
              <a:r>
                <a:rPr lang="en-US" sz="1800">
                  <a:solidFill>
                    <a:schemeClr val="lt1"/>
                  </a:solidFill>
                  <a:latin typeface="Montserrat"/>
                  <a:ea typeface="Montserrat"/>
                  <a:cs typeface="Montserrat"/>
                  <a:sym typeface="Montserrat"/>
                </a:rPr>
                <a:t>A threat intelligence platform that offers threat data, insights, and reports from security experts.</a:t>
              </a:r>
              <a:endParaRPr sz="1800">
                <a:solidFill>
                  <a:schemeClr val="lt1"/>
                </a:solidFill>
                <a:latin typeface="Montserrat"/>
                <a:ea typeface="Montserrat"/>
                <a:cs typeface="Montserrat"/>
                <a:sym typeface="Montserrat"/>
              </a:endParaRPr>
            </a:p>
          </p:txBody>
        </p:sp>
      </p:grpSp>
      <p:sp>
        <p:nvSpPr>
          <p:cNvPr id="250" name="Google Shape;250;p25"/>
          <p:cNvSpPr/>
          <p:nvPr/>
        </p:nvSpPr>
        <p:spPr>
          <a:xfrm>
            <a:off x="6180175" y="3841380"/>
            <a:ext cx="2566158" cy="3023701"/>
          </a:xfrm>
          <a:custGeom>
            <a:rect b="b" l="l" r="r" t="t"/>
            <a:pathLst>
              <a:path extrusionOk="0" h="2783490" w="2362295">
                <a:moveTo>
                  <a:pt x="2362295" y="1308164"/>
                </a:moveTo>
                <a:lnTo>
                  <a:pt x="1607058" y="0"/>
                </a:lnTo>
                <a:lnTo>
                  <a:pt x="0" y="2783491"/>
                </a:lnTo>
                <a:lnTo>
                  <a:pt x="1510570" y="2783491"/>
                </a:lnTo>
                <a:lnTo>
                  <a:pt x="2362295" y="1308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5"/>
          <p:cNvSpPr/>
          <p:nvPr/>
        </p:nvSpPr>
        <p:spPr>
          <a:xfrm>
            <a:off x="6125026" y="-7081"/>
            <a:ext cx="5663737" cy="4904889"/>
          </a:xfrm>
          <a:custGeom>
            <a:rect b="b" l="l" r="r" t="t"/>
            <a:pathLst>
              <a:path extrusionOk="0" h="4515231" w="5213794">
                <a:moveTo>
                  <a:pt x="2606897" y="4515231"/>
                </a:moveTo>
                <a:lnTo>
                  <a:pt x="5213795" y="0"/>
                </a:lnTo>
                <a:lnTo>
                  <a:pt x="0" y="0"/>
                </a:lnTo>
                <a:lnTo>
                  <a:pt x="2606897" y="4515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2" name="Google Shape;252;p25"/>
          <p:cNvPicPr preferRelativeResize="0"/>
          <p:nvPr/>
        </p:nvPicPr>
        <p:blipFill rotWithShape="1">
          <a:blip r:embed="rId4">
            <a:alphaModFix/>
          </a:blip>
          <a:srcRect b="0" l="0" r="0" t="0"/>
          <a:stretch/>
        </p:blipFill>
        <p:spPr>
          <a:xfrm>
            <a:off x="8171543" y="-7081"/>
            <a:ext cx="4020453" cy="6865080"/>
          </a:xfrm>
          <a:custGeom>
            <a:rect b="b" l="l" r="r" t="t"/>
            <a:pathLst>
              <a:path extrusionOk="0" h="6858000" w="4020453">
                <a:moveTo>
                  <a:pt x="4020453" y="0"/>
                </a:moveTo>
                <a:lnTo>
                  <a:pt x="4020453" y="6858000"/>
                </a:lnTo>
                <a:lnTo>
                  <a:pt x="0" y="6858000"/>
                </a:lnTo>
                <a:lnTo>
                  <a:pt x="4020453" y="0"/>
                </a:lnTo>
                <a:close/>
              </a:path>
            </a:pathLst>
          </a:cu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56" name="Shape 256"/>
        <p:cNvGrpSpPr/>
        <p:nvPr/>
      </p:nvGrpSpPr>
      <p:grpSpPr>
        <a:xfrm>
          <a:off x="0" y="0"/>
          <a:ext cx="0" cy="0"/>
          <a:chOff x="0" y="0"/>
          <a:chExt cx="0" cy="0"/>
        </a:xfrm>
      </p:grpSpPr>
      <p:pic>
        <p:nvPicPr>
          <p:cNvPr descr="The Evolution of a Threat Intelligence Feed – Radware Blog" id="257" name="Google Shape;257;p26"/>
          <p:cNvPicPr preferRelativeResize="0"/>
          <p:nvPr/>
        </p:nvPicPr>
        <p:blipFill rotWithShape="1">
          <a:blip r:embed="rId3">
            <a:alphaModFix/>
          </a:blip>
          <a:srcRect b="0" l="0" r="4000" t="0"/>
          <a:stretch/>
        </p:blipFill>
        <p:spPr>
          <a:xfrm>
            <a:off x="0" y="0"/>
            <a:ext cx="12192000" cy="6857999"/>
          </a:xfrm>
          <a:prstGeom prst="rect">
            <a:avLst/>
          </a:prstGeom>
          <a:noFill/>
          <a:ln>
            <a:noFill/>
          </a:ln>
        </p:spPr>
      </p:pic>
      <p:sp>
        <p:nvSpPr>
          <p:cNvPr id="258" name="Google Shape;258;p26"/>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59" name="Google Shape;259;p26"/>
          <p:cNvGrpSpPr/>
          <p:nvPr/>
        </p:nvGrpSpPr>
        <p:grpSpPr>
          <a:xfrm>
            <a:off x="551540" y="1074917"/>
            <a:ext cx="6554658" cy="5549635"/>
            <a:chOff x="5752913" y="1637605"/>
            <a:chExt cx="6554658" cy="5549635"/>
          </a:xfrm>
        </p:grpSpPr>
        <p:sp>
          <p:nvSpPr>
            <p:cNvPr id="260" name="Google Shape;260;p26"/>
            <p:cNvSpPr txBox="1"/>
            <p:nvPr/>
          </p:nvSpPr>
          <p:spPr>
            <a:xfrm>
              <a:off x="5752913" y="1637605"/>
              <a:ext cx="554445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Threat </a:t>
              </a:r>
              <a:r>
                <a:rPr b="1" lang="en-US" sz="3200">
                  <a:solidFill>
                    <a:schemeClr val="lt1"/>
                  </a:solidFill>
                  <a:latin typeface="Montserrat"/>
                  <a:ea typeface="Montserrat"/>
                  <a:cs typeface="Montserrat"/>
                  <a:sym typeface="Montserrat"/>
                </a:rPr>
                <a:t>Intelligence Feeds</a:t>
              </a:r>
              <a:endParaRPr b="1" i="0" sz="3200">
                <a:solidFill>
                  <a:schemeClr val="lt1"/>
                </a:solidFill>
                <a:latin typeface="Montserrat"/>
                <a:ea typeface="Montserrat"/>
                <a:cs typeface="Montserrat"/>
                <a:sym typeface="Montserrat"/>
              </a:endParaRPr>
            </a:p>
          </p:txBody>
        </p:sp>
        <p:sp>
          <p:nvSpPr>
            <p:cNvPr id="261" name="Google Shape;261;p26"/>
            <p:cNvSpPr txBox="1"/>
            <p:nvPr/>
          </p:nvSpPr>
          <p:spPr>
            <a:xfrm>
              <a:off x="5752913" y="2939923"/>
              <a:ext cx="6554658" cy="42473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 </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Integrating Threat Feeds into SIEM:</a:t>
              </a:r>
              <a:r>
                <a:rPr lang="en-US" sz="1800">
                  <a:solidFill>
                    <a:schemeClr val="lt1"/>
                  </a:solidFill>
                  <a:latin typeface="Montserrat"/>
                  <a:ea typeface="Montserrat"/>
                  <a:cs typeface="Montserrat"/>
                  <a:sym typeface="Montserrat"/>
                </a:rPr>
                <a:t>Security Information and Event Management (SIEM) systems can consume and analyze data from threat intelligence feeds to detect and respond to threats.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Utilizing APIs for Automation: </a:t>
              </a:r>
              <a:r>
                <a:rPr lang="en-US" sz="1800">
                  <a:solidFill>
                    <a:schemeClr val="lt1"/>
                  </a:solidFill>
                  <a:latin typeface="Montserrat"/>
                  <a:ea typeface="Montserrat"/>
                  <a:cs typeface="Montserrat"/>
                  <a:sym typeface="Montserrat"/>
                </a:rPr>
                <a:t>Use APIs provided by threat intelligence platforms to automate the ingestion and processing of threat data.</a:t>
              </a:r>
              <a:endParaRPr sz="1800">
                <a:solidFill>
                  <a:schemeClr val="lt1"/>
                </a:solidFill>
                <a:latin typeface="Montserrat"/>
                <a:ea typeface="Montserrat"/>
                <a:cs typeface="Montserrat"/>
                <a:sym typeface="Montserrat"/>
              </a:endParaRPr>
            </a:p>
          </p:txBody>
        </p:sp>
      </p:grpSp>
      <p:sp>
        <p:nvSpPr>
          <p:cNvPr id="262" name="Google Shape;262;p26"/>
          <p:cNvSpPr/>
          <p:nvPr/>
        </p:nvSpPr>
        <p:spPr>
          <a:xfrm>
            <a:off x="6180175" y="3841380"/>
            <a:ext cx="2566158" cy="3023701"/>
          </a:xfrm>
          <a:custGeom>
            <a:rect b="b" l="l" r="r" t="t"/>
            <a:pathLst>
              <a:path extrusionOk="0" h="2783490" w="2362295">
                <a:moveTo>
                  <a:pt x="2362295" y="1308164"/>
                </a:moveTo>
                <a:lnTo>
                  <a:pt x="1607058" y="0"/>
                </a:lnTo>
                <a:lnTo>
                  <a:pt x="0" y="2783491"/>
                </a:lnTo>
                <a:lnTo>
                  <a:pt x="1510570" y="2783491"/>
                </a:lnTo>
                <a:lnTo>
                  <a:pt x="2362295" y="1308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6"/>
          <p:cNvSpPr/>
          <p:nvPr/>
        </p:nvSpPr>
        <p:spPr>
          <a:xfrm>
            <a:off x="6125026" y="-7081"/>
            <a:ext cx="5663737" cy="4904889"/>
          </a:xfrm>
          <a:custGeom>
            <a:rect b="b" l="l" r="r" t="t"/>
            <a:pathLst>
              <a:path extrusionOk="0" h="4515231" w="5213794">
                <a:moveTo>
                  <a:pt x="2606897" y="4515231"/>
                </a:moveTo>
                <a:lnTo>
                  <a:pt x="5213795" y="0"/>
                </a:lnTo>
                <a:lnTo>
                  <a:pt x="0" y="0"/>
                </a:lnTo>
                <a:lnTo>
                  <a:pt x="2606897" y="4515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4" name="Google Shape;264;p26"/>
          <p:cNvPicPr preferRelativeResize="0"/>
          <p:nvPr/>
        </p:nvPicPr>
        <p:blipFill rotWithShape="1">
          <a:blip r:embed="rId4">
            <a:alphaModFix/>
          </a:blip>
          <a:srcRect b="0" l="0" r="0" t="0"/>
          <a:stretch/>
        </p:blipFill>
        <p:spPr>
          <a:xfrm>
            <a:off x="8347166" y="-14163"/>
            <a:ext cx="3844830" cy="6872162"/>
          </a:xfrm>
          <a:custGeom>
            <a:rect b="b" l="l" r="r" t="t"/>
            <a:pathLst>
              <a:path extrusionOk="0" h="6858000" w="4020453">
                <a:moveTo>
                  <a:pt x="4020453" y="0"/>
                </a:moveTo>
                <a:lnTo>
                  <a:pt x="4020453" y="6858000"/>
                </a:lnTo>
                <a:lnTo>
                  <a:pt x="0" y="6858000"/>
                </a:lnTo>
                <a:lnTo>
                  <a:pt x="4020453" y="0"/>
                </a:lnTo>
                <a:close/>
              </a:path>
            </a:pathLst>
          </a:cu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68" name="Shape 268"/>
        <p:cNvGrpSpPr/>
        <p:nvPr/>
      </p:nvGrpSpPr>
      <p:grpSpPr>
        <a:xfrm>
          <a:off x="0" y="0"/>
          <a:ext cx="0" cy="0"/>
          <a:chOff x="0" y="0"/>
          <a:chExt cx="0" cy="0"/>
        </a:xfrm>
      </p:grpSpPr>
      <p:pic>
        <p:nvPicPr>
          <p:cNvPr descr="The Evolution of a Threat Intelligence Feed – Radware Blog" id="269" name="Google Shape;269;p27"/>
          <p:cNvPicPr preferRelativeResize="0"/>
          <p:nvPr/>
        </p:nvPicPr>
        <p:blipFill rotWithShape="1">
          <a:blip r:embed="rId3">
            <a:alphaModFix/>
          </a:blip>
          <a:srcRect b="0" l="0" r="4000" t="0"/>
          <a:stretch/>
        </p:blipFill>
        <p:spPr>
          <a:xfrm>
            <a:off x="0" y="0"/>
            <a:ext cx="12192000" cy="6857999"/>
          </a:xfrm>
          <a:prstGeom prst="rect">
            <a:avLst/>
          </a:prstGeom>
          <a:noFill/>
          <a:ln>
            <a:noFill/>
          </a:ln>
        </p:spPr>
      </p:pic>
      <p:sp>
        <p:nvSpPr>
          <p:cNvPr id="270" name="Google Shape;270;p27"/>
          <p:cNvSpPr/>
          <p:nvPr/>
        </p:nvSpPr>
        <p:spPr>
          <a:xfrm>
            <a:off x="29026" y="708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1" name="Google Shape;271;p27"/>
          <p:cNvGrpSpPr/>
          <p:nvPr/>
        </p:nvGrpSpPr>
        <p:grpSpPr>
          <a:xfrm>
            <a:off x="551540" y="1074917"/>
            <a:ext cx="6554658" cy="4857137"/>
            <a:chOff x="5752913" y="1637605"/>
            <a:chExt cx="6554658" cy="4857137"/>
          </a:xfrm>
        </p:grpSpPr>
        <p:sp>
          <p:nvSpPr>
            <p:cNvPr id="272" name="Google Shape;272;p27"/>
            <p:cNvSpPr txBox="1"/>
            <p:nvPr/>
          </p:nvSpPr>
          <p:spPr>
            <a:xfrm>
              <a:off x="5752913" y="1637605"/>
              <a:ext cx="554445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Threat </a:t>
              </a:r>
              <a:r>
                <a:rPr b="1" lang="en-US" sz="3200">
                  <a:solidFill>
                    <a:schemeClr val="lt1"/>
                  </a:solidFill>
                  <a:latin typeface="Montserrat"/>
                  <a:ea typeface="Montserrat"/>
                  <a:cs typeface="Montserrat"/>
                  <a:sym typeface="Montserrat"/>
                </a:rPr>
                <a:t>Intelligence Feeds</a:t>
              </a:r>
              <a:endParaRPr b="1" i="0" sz="3200">
                <a:solidFill>
                  <a:schemeClr val="lt1"/>
                </a:solidFill>
                <a:latin typeface="Montserrat"/>
                <a:ea typeface="Montserrat"/>
                <a:cs typeface="Montserrat"/>
                <a:sym typeface="Montserrat"/>
              </a:endParaRPr>
            </a:p>
          </p:txBody>
        </p:sp>
        <p:sp>
          <p:nvSpPr>
            <p:cNvPr id="273" name="Google Shape;273;p27"/>
            <p:cNvSpPr txBox="1"/>
            <p:nvPr/>
          </p:nvSpPr>
          <p:spPr>
            <a:xfrm>
              <a:off x="5752913" y="2939923"/>
              <a:ext cx="6554658" cy="355481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Tools/Websites: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AlienVault OTX: </a:t>
              </a:r>
              <a:r>
                <a:rPr lang="en-US" sz="1800">
                  <a:solidFill>
                    <a:schemeClr val="lt1"/>
                  </a:solidFill>
                  <a:latin typeface="Montserrat"/>
                  <a:ea typeface="Montserrat"/>
                  <a:cs typeface="Montserrat"/>
                  <a:sym typeface="Montserrat"/>
                </a:rPr>
                <a:t>Offers access to a collaborative platform for sharing threat intelligence.</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IBM X-Force Exchange: </a:t>
              </a:r>
              <a:r>
                <a:rPr lang="en-US" sz="1800">
                  <a:solidFill>
                    <a:schemeClr val="lt1"/>
                  </a:solidFill>
                  <a:latin typeface="Montserrat"/>
                  <a:ea typeface="Montserrat"/>
                  <a:cs typeface="Montserrat"/>
                  <a:sym typeface="Montserrat"/>
                </a:rPr>
                <a:t>Provides threat intelligence reports and data that can be integrated into security operations.</a:t>
              </a:r>
              <a:endParaRPr/>
            </a:p>
            <a:p>
              <a:pPr indent="0" lvl="0" marL="0" marR="0" rtl="0" algn="l">
                <a:lnSpc>
                  <a:spcPct val="150000"/>
                </a:lnSpc>
                <a:spcBef>
                  <a:spcPts val="0"/>
                </a:spcBef>
                <a:spcAft>
                  <a:spcPts val="0"/>
                </a:spcAft>
                <a:buNone/>
              </a:pPr>
              <a:r>
                <a:rPr lang="en-US" sz="1800">
                  <a:solidFill>
                    <a:schemeClr val="lt1"/>
                  </a:solidFill>
                  <a:latin typeface="Montserrat"/>
                  <a:ea typeface="Montserrat"/>
                  <a:cs typeface="Montserrat"/>
                  <a:sym typeface="Montserrat"/>
                </a:rPr>
                <a:t> </a:t>
              </a:r>
              <a:endParaRPr sz="1800">
                <a:solidFill>
                  <a:schemeClr val="lt1"/>
                </a:solidFill>
                <a:latin typeface="Montserrat"/>
                <a:ea typeface="Montserrat"/>
                <a:cs typeface="Montserrat"/>
                <a:sym typeface="Montserrat"/>
              </a:endParaRPr>
            </a:p>
          </p:txBody>
        </p:sp>
      </p:grpSp>
      <p:sp>
        <p:nvSpPr>
          <p:cNvPr id="274" name="Google Shape;274;p27"/>
          <p:cNvSpPr/>
          <p:nvPr/>
        </p:nvSpPr>
        <p:spPr>
          <a:xfrm>
            <a:off x="6180175" y="3841380"/>
            <a:ext cx="2566158" cy="3023701"/>
          </a:xfrm>
          <a:custGeom>
            <a:rect b="b" l="l" r="r" t="t"/>
            <a:pathLst>
              <a:path extrusionOk="0" h="2783490" w="2362295">
                <a:moveTo>
                  <a:pt x="2362295" y="1308164"/>
                </a:moveTo>
                <a:lnTo>
                  <a:pt x="1607058" y="0"/>
                </a:lnTo>
                <a:lnTo>
                  <a:pt x="0" y="2783491"/>
                </a:lnTo>
                <a:lnTo>
                  <a:pt x="1510570" y="2783491"/>
                </a:lnTo>
                <a:lnTo>
                  <a:pt x="2362295" y="1308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7"/>
          <p:cNvSpPr/>
          <p:nvPr/>
        </p:nvSpPr>
        <p:spPr>
          <a:xfrm>
            <a:off x="6125026" y="-7081"/>
            <a:ext cx="5663737" cy="4904889"/>
          </a:xfrm>
          <a:custGeom>
            <a:rect b="b" l="l" r="r" t="t"/>
            <a:pathLst>
              <a:path extrusionOk="0" h="4515231" w="5213794">
                <a:moveTo>
                  <a:pt x="2606897" y="4515231"/>
                </a:moveTo>
                <a:lnTo>
                  <a:pt x="5213795" y="0"/>
                </a:lnTo>
                <a:lnTo>
                  <a:pt x="0" y="0"/>
                </a:lnTo>
                <a:lnTo>
                  <a:pt x="2606897" y="4515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6" name="Google Shape;276;p27"/>
          <p:cNvPicPr preferRelativeResize="0"/>
          <p:nvPr/>
        </p:nvPicPr>
        <p:blipFill rotWithShape="1">
          <a:blip r:embed="rId4">
            <a:alphaModFix/>
          </a:blip>
          <a:srcRect b="0" l="0" r="0" t="0"/>
          <a:stretch/>
        </p:blipFill>
        <p:spPr>
          <a:xfrm>
            <a:off x="8171543" y="-7082"/>
            <a:ext cx="4020453" cy="6865081"/>
          </a:xfrm>
          <a:custGeom>
            <a:rect b="b" l="l" r="r" t="t"/>
            <a:pathLst>
              <a:path extrusionOk="0" h="6858000" w="4020453">
                <a:moveTo>
                  <a:pt x="4020453" y="0"/>
                </a:moveTo>
                <a:lnTo>
                  <a:pt x="4020453" y="6858000"/>
                </a:lnTo>
                <a:lnTo>
                  <a:pt x="0" y="6858000"/>
                </a:lnTo>
                <a:lnTo>
                  <a:pt x="4020453" y="0"/>
                </a:lnTo>
                <a:close/>
              </a:path>
            </a:pathLst>
          </a:cu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280" name="Shape 280"/>
        <p:cNvGrpSpPr/>
        <p:nvPr/>
      </p:nvGrpSpPr>
      <p:grpSpPr>
        <a:xfrm>
          <a:off x="0" y="0"/>
          <a:ext cx="0" cy="0"/>
          <a:chOff x="0" y="0"/>
          <a:chExt cx="0" cy="0"/>
        </a:xfrm>
      </p:grpSpPr>
      <p:pic>
        <p:nvPicPr>
          <p:cNvPr descr="7 Cybersecurity Threat Trends in 2022" id="281" name="Google Shape;281;p28"/>
          <p:cNvPicPr preferRelativeResize="0"/>
          <p:nvPr/>
        </p:nvPicPr>
        <p:blipFill rotWithShape="1">
          <a:blip r:embed="rId3">
            <a:alphaModFix/>
          </a:blip>
          <a:srcRect b="0" l="0" r="9146" t="3112"/>
          <a:stretch/>
        </p:blipFill>
        <p:spPr>
          <a:xfrm>
            <a:off x="-1" y="1"/>
            <a:ext cx="12191999" cy="6858000"/>
          </a:xfrm>
          <a:prstGeom prst="rect">
            <a:avLst/>
          </a:prstGeom>
          <a:noFill/>
          <a:ln>
            <a:noFill/>
          </a:ln>
        </p:spPr>
      </p:pic>
      <p:sp>
        <p:nvSpPr>
          <p:cNvPr id="282" name="Google Shape;282;p28"/>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83" name="Google Shape;283;p28"/>
          <p:cNvGrpSpPr/>
          <p:nvPr/>
        </p:nvGrpSpPr>
        <p:grpSpPr>
          <a:xfrm>
            <a:off x="457200" y="3066999"/>
            <a:ext cx="11106150" cy="2390826"/>
            <a:chOff x="476250" y="2771724"/>
            <a:chExt cx="11106150" cy="2390826"/>
          </a:xfrm>
        </p:grpSpPr>
        <p:grpSp>
          <p:nvGrpSpPr>
            <p:cNvPr id="284" name="Google Shape;284;p28"/>
            <p:cNvGrpSpPr/>
            <p:nvPr/>
          </p:nvGrpSpPr>
          <p:grpSpPr>
            <a:xfrm>
              <a:off x="476250" y="3429000"/>
              <a:ext cx="11106150" cy="1733550"/>
              <a:chOff x="476250" y="3429000"/>
              <a:chExt cx="11106150" cy="1733550"/>
            </a:xfrm>
          </p:grpSpPr>
          <p:sp>
            <p:nvSpPr>
              <p:cNvPr id="285" name="Google Shape;285;p28"/>
              <p:cNvSpPr/>
              <p:nvPr/>
            </p:nvSpPr>
            <p:spPr>
              <a:xfrm>
                <a:off x="32956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86" name="Google Shape;286;p28"/>
              <p:cNvSpPr/>
              <p:nvPr/>
            </p:nvSpPr>
            <p:spPr>
              <a:xfrm>
                <a:off x="61150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87" name="Google Shape;287;p28"/>
              <p:cNvSpPr/>
              <p:nvPr/>
            </p:nvSpPr>
            <p:spPr>
              <a:xfrm>
                <a:off x="89344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288" name="Google Shape;288;p28"/>
              <p:cNvSpPr/>
              <p:nvPr/>
            </p:nvSpPr>
            <p:spPr>
              <a:xfrm>
                <a:off x="4762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grpSp>
        <p:sp>
          <p:nvSpPr>
            <p:cNvPr id="289" name="Google Shape;289;p28"/>
            <p:cNvSpPr/>
            <p:nvPr/>
          </p:nvSpPr>
          <p:spPr>
            <a:xfrm>
              <a:off x="476250" y="2771724"/>
              <a:ext cx="11106150" cy="95353"/>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0" name="Google Shape;290;p28"/>
            <p:cNvCxnSpPr/>
            <p:nvPr/>
          </p:nvCxnSpPr>
          <p:spPr>
            <a:xfrm rot="10800000">
              <a:off x="18002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91" name="Google Shape;291;p28"/>
            <p:cNvCxnSpPr/>
            <p:nvPr/>
          </p:nvCxnSpPr>
          <p:spPr>
            <a:xfrm rot="10800000">
              <a:off x="46196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92" name="Google Shape;292;p28"/>
            <p:cNvCxnSpPr/>
            <p:nvPr/>
          </p:nvCxnSpPr>
          <p:spPr>
            <a:xfrm rot="10800000">
              <a:off x="74390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293" name="Google Shape;293;p28"/>
            <p:cNvCxnSpPr/>
            <p:nvPr/>
          </p:nvCxnSpPr>
          <p:spPr>
            <a:xfrm rot="10800000">
              <a:off x="10258425" y="2819400"/>
              <a:ext cx="0" cy="609600"/>
            </a:xfrm>
            <a:prstGeom prst="straightConnector1">
              <a:avLst/>
            </a:prstGeom>
            <a:noFill/>
            <a:ln cap="flat" cmpd="sng" w="28575">
              <a:solidFill>
                <a:schemeClr val="lt1"/>
              </a:solidFill>
              <a:prstDash val="solid"/>
              <a:miter lim="800000"/>
              <a:headEnd len="sm" w="sm" type="none"/>
              <a:tailEnd len="sm" w="sm" type="none"/>
            </a:ln>
          </p:spPr>
        </p:cxnSp>
      </p:grpSp>
      <p:sp>
        <p:nvSpPr>
          <p:cNvPr id="294" name="Google Shape;294;p28"/>
          <p:cNvSpPr txBox="1"/>
          <p:nvPr/>
        </p:nvSpPr>
        <p:spPr>
          <a:xfrm>
            <a:off x="0" y="1031769"/>
            <a:ext cx="12191999" cy="16927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accent1"/>
                </a:solidFill>
                <a:latin typeface="Montserrat"/>
                <a:ea typeface="Montserrat"/>
                <a:cs typeface="Montserrat"/>
                <a:sym typeface="Montserrat"/>
              </a:rPr>
              <a:t>Threat </a:t>
            </a:r>
            <a:r>
              <a:rPr b="1" lang="en-US" sz="5400">
                <a:solidFill>
                  <a:schemeClr val="lt1"/>
                </a:solidFill>
                <a:latin typeface="Montserrat"/>
                <a:ea typeface="Montserrat"/>
                <a:cs typeface="Montserrat"/>
                <a:sym typeface="Montserrat"/>
              </a:rPr>
              <a:t>Intelligence Feeds</a:t>
            </a:r>
            <a:endParaRPr/>
          </a:p>
          <a:p>
            <a:pPr indent="0" lvl="0" marL="0" marR="0" rtl="0" algn="ctr">
              <a:spcBef>
                <a:spcPts val="0"/>
              </a:spcBef>
              <a:spcAft>
                <a:spcPts val="0"/>
              </a:spcAft>
              <a:buNone/>
            </a:pPr>
            <a:r>
              <a:rPr b="1" lang="en-US" sz="5000">
                <a:solidFill>
                  <a:schemeClr val="accent1"/>
                </a:solidFill>
                <a:latin typeface="Montserrat"/>
                <a:ea typeface="Montserrat"/>
                <a:cs typeface="Montserrat"/>
                <a:sym typeface="Montserrat"/>
              </a:rPr>
              <a:t> </a:t>
            </a:r>
            <a:endParaRPr b="1" i="0" sz="5000">
              <a:solidFill>
                <a:schemeClr val="lt1"/>
              </a:solidFill>
              <a:latin typeface="Montserrat"/>
              <a:ea typeface="Montserrat"/>
              <a:cs typeface="Montserrat"/>
              <a:sym typeface="Montserrat"/>
            </a:endParaRPr>
          </a:p>
        </p:txBody>
      </p:sp>
      <p:pic>
        <p:nvPicPr>
          <p:cNvPr id="295" name="Google Shape;295;p28"/>
          <p:cNvPicPr preferRelativeResize="0"/>
          <p:nvPr/>
        </p:nvPicPr>
        <p:blipFill rotWithShape="1">
          <a:blip r:embed="rId4">
            <a:alphaModFix/>
          </a:blip>
          <a:srcRect b="0" l="0" r="0" t="0"/>
          <a:stretch/>
        </p:blipFill>
        <p:spPr>
          <a:xfrm>
            <a:off x="627016" y="3879669"/>
            <a:ext cx="2312127" cy="144997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96" name="Google Shape;296;p28"/>
          <p:cNvPicPr preferRelativeResize="0"/>
          <p:nvPr/>
        </p:nvPicPr>
        <p:blipFill rotWithShape="1">
          <a:blip r:embed="rId5">
            <a:alphaModFix/>
          </a:blip>
          <a:srcRect b="0" l="0" r="0" t="0"/>
          <a:stretch/>
        </p:blipFill>
        <p:spPr>
          <a:xfrm>
            <a:off x="3448594" y="3879669"/>
            <a:ext cx="2312126" cy="144997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97" name="Google Shape;297;p28"/>
          <p:cNvPicPr preferRelativeResize="0"/>
          <p:nvPr/>
        </p:nvPicPr>
        <p:blipFill rotWithShape="1">
          <a:blip r:embed="rId6">
            <a:alphaModFix/>
          </a:blip>
          <a:srcRect b="0" l="0" r="0" t="0"/>
          <a:stretch/>
        </p:blipFill>
        <p:spPr>
          <a:xfrm>
            <a:off x="6270171" y="3879669"/>
            <a:ext cx="2299063" cy="144997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298" name="Google Shape;298;p28"/>
          <p:cNvPicPr preferRelativeResize="0"/>
          <p:nvPr/>
        </p:nvPicPr>
        <p:blipFill rotWithShape="1">
          <a:blip r:embed="rId7">
            <a:alphaModFix/>
          </a:blip>
          <a:srcRect b="0" l="0" r="0" t="0"/>
          <a:stretch/>
        </p:blipFill>
        <p:spPr>
          <a:xfrm>
            <a:off x="9091750" y="3879669"/>
            <a:ext cx="2299062" cy="144997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02" name="Shape 302"/>
        <p:cNvGrpSpPr/>
        <p:nvPr/>
      </p:nvGrpSpPr>
      <p:grpSpPr>
        <a:xfrm>
          <a:off x="0" y="0"/>
          <a:ext cx="0" cy="0"/>
          <a:chOff x="0" y="0"/>
          <a:chExt cx="0" cy="0"/>
        </a:xfrm>
      </p:grpSpPr>
      <p:pic>
        <p:nvPicPr>
          <p:cNvPr descr="What is federated Identity? How it works and its importance to enterprise  security | CSO Online" id="303" name="Google Shape;303;p29"/>
          <p:cNvPicPr preferRelativeResize="0"/>
          <p:nvPr/>
        </p:nvPicPr>
        <p:blipFill rotWithShape="1">
          <a:blip r:embed="rId3">
            <a:alphaModFix/>
          </a:blip>
          <a:srcRect b="7811" l="0" r="0" t="7812"/>
          <a:stretch/>
        </p:blipFill>
        <p:spPr>
          <a:xfrm>
            <a:off x="-3" y="0"/>
            <a:ext cx="12191999" cy="6858000"/>
          </a:xfrm>
          <a:prstGeom prst="rect">
            <a:avLst/>
          </a:prstGeom>
          <a:noFill/>
          <a:ln>
            <a:noFill/>
          </a:ln>
        </p:spPr>
      </p:pic>
      <p:sp>
        <p:nvSpPr>
          <p:cNvPr id="304" name="Google Shape;304;p29"/>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29"/>
          <p:cNvSpPr/>
          <p:nvPr/>
        </p:nvSpPr>
        <p:spPr>
          <a:xfrm>
            <a:off x="279399"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6" name="Google Shape;306;p29"/>
          <p:cNvGrpSpPr/>
          <p:nvPr/>
        </p:nvGrpSpPr>
        <p:grpSpPr>
          <a:xfrm>
            <a:off x="6471102" y="1190452"/>
            <a:ext cx="5221061" cy="4834321"/>
            <a:chOff x="6445701" y="-116490"/>
            <a:chExt cx="5221061" cy="4834321"/>
          </a:xfrm>
        </p:grpSpPr>
        <p:sp>
          <p:nvSpPr>
            <p:cNvPr id="307" name="Google Shape;307;p29"/>
            <p:cNvSpPr txBox="1"/>
            <p:nvPr/>
          </p:nvSpPr>
          <p:spPr>
            <a:xfrm>
              <a:off x="6445701" y="-116490"/>
              <a:ext cx="505550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OSINT </a:t>
              </a:r>
              <a:r>
                <a:rPr b="1" lang="en-US" sz="3200">
                  <a:solidFill>
                    <a:schemeClr val="lt1"/>
                  </a:solidFill>
                  <a:latin typeface="Montserrat"/>
                  <a:ea typeface="Montserrat"/>
                  <a:cs typeface="Montserrat"/>
                  <a:sym typeface="Montserrat"/>
                </a:rPr>
                <a:t>Frameworks and Tools</a:t>
              </a:r>
              <a:endParaRPr/>
            </a:p>
          </p:txBody>
        </p:sp>
        <p:sp>
          <p:nvSpPr>
            <p:cNvPr id="308" name="Google Shape;308;p29"/>
            <p:cNvSpPr txBox="1"/>
            <p:nvPr/>
          </p:nvSpPr>
          <p:spPr>
            <a:xfrm>
              <a:off x="6458856" y="1255345"/>
              <a:ext cx="5207906" cy="34624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OSINT (Open Source Intelligence): </a:t>
              </a:r>
              <a:r>
                <a:rPr lang="en-US" sz="1800">
                  <a:solidFill>
                    <a:schemeClr val="lt1"/>
                  </a:solidFill>
                  <a:latin typeface="Montserrat"/>
                  <a:ea typeface="Montserrat"/>
                  <a:cs typeface="Montserrat"/>
                  <a:sym typeface="Montserrat"/>
                </a:rPr>
                <a:t>The process of collecting and analyzing publicly available information for intelligence purposes. It involves gathering data from open sources such as websites, social media, and public records.</a:t>
              </a:r>
              <a:endParaRPr sz="1800">
                <a:solidFill>
                  <a:schemeClr val="lt1"/>
                </a:solidFill>
                <a:latin typeface="Montserrat"/>
                <a:ea typeface="Montserrat"/>
                <a:cs typeface="Montserrat"/>
                <a:sym typeface="Montserrat"/>
              </a:endParaRPr>
            </a:p>
          </p:txBody>
        </p:sp>
      </p:grpSp>
      <p:sp>
        <p:nvSpPr>
          <p:cNvPr id="309" name="Google Shape;309;p29"/>
          <p:cNvSpPr/>
          <p:nvPr/>
        </p:nvSpPr>
        <p:spPr>
          <a:xfrm>
            <a:off x="0"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0" name="Google Shape;310;p29"/>
          <p:cNvPicPr preferRelativeResize="0"/>
          <p:nvPr/>
        </p:nvPicPr>
        <p:blipFill rotWithShape="1">
          <a:blip r:embed="rId4">
            <a:alphaModFix/>
          </a:blip>
          <a:srcRect b="0" l="0" r="0" t="0"/>
          <a:stretch/>
        </p:blipFill>
        <p:spPr>
          <a:xfrm>
            <a:off x="971097" y="1152797"/>
            <a:ext cx="5013327" cy="4552404"/>
          </a:xfrm>
          <a:custGeom>
            <a:rect b="b" l="l" r="r" t="t"/>
            <a:pathLst>
              <a:path extrusionOk="0" h="4847772" w="4847772">
                <a:moveTo>
                  <a:pt x="2423886" y="0"/>
                </a:moveTo>
                <a:lnTo>
                  <a:pt x="4847772" y="2423886"/>
                </a:lnTo>
                <a:lnTo>
                  <a:pt x="2423886" y="4847772"/>
                </a:lnTo>
                <a:lnTo>
                  <a:pt x="0" y="2423886"/>
                </a:lnTo>
                <a:lnTo>
                  <a:pt x="2423886" y="0"/>
                </a:lnTo>
                <a:close/>
              </a:path>
            </a:pathLst>
          </a:cu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14" name="Shape 314"/>
        <p:cNvGrpSpPr/>
        <p:nvPr/>
      </p:nvGrpSpPr>
      <p:grpSpPr>
        <a:xfrm>
          <a:off x="0" y="0"/>
          <a:ext cx="0" cy="0"/>
          <a:chOff x="0" y="0"/>
          <a:chExt cx="0" cy="0"/>
        </a:xfrm>
      </p:grpSpPr>
      <p:pic>
        <p:nvPicPr>
          <p:cNvPr descr="What is federated Identity? How it works and its importance to enterprise  security | CSO Online" id="315" name="Google Shape;315;p30"/>
          <p:cNvPicPr preferRelativeResize="0"/>
          <p:nvPr/>
        </p:nvPicPr>
        <p:blipFill rotWithShape="1">
          <a:blip r:embed="rId3">
            <a:alphaModFix/>
          </a:blip>
          <a:srcRect b="7811" l="0" r="0" t="7812"/>
          <a:stretch/>
        </p:blipFill>
        <p:spPr>
          <a:xfrm>
            <a:off x="-3" y="0"/>
            <a:ext cx="12191999" cy="6858000"/>
          </a:xfrm>
          <a:prstGeom prst="rect">
            <a:avLst/>
          </a:prstGeom>
          <a:noFill/>
          <a:ln>
            <a:noFill/>
          </a:ln>
        </p:spPr>
      </p:pic>
      <p:sp>
        <p:nvSpPr>
          <p:cNvPr id="316" name="Google Shape;316;p30"/>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 name="Google Shape;317;p30"/>
          <p:cNvSpPr/>
          <p:nvPr/>
        </p:nvSpPr>
        <p:spPr>
          <a:xfrm>
            <a:off x="279399"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8" name="Google Shape;318;p30"/>
          <p:cNvGrpSpPr/>
          <p:nvPr/>
        </p:nvGrpSpPr>
        <p:grpSpPr>
          <a:xfrm>
            <a:off x="6055720" y="610196"/>
            <a:ext cx="5886269" cy="5415580"/>
            <a:chOff x="6030319" y="-696746"/>
            <a:chExt cx="5886269" cy="5415580"/>
          </a:xfrm>
        </p:grpSpPr>
        <p:sp>
          <p:nvSpPr>
            <p:cNvPr id="319" name="Google Shape;319;p30"/>
            <p:cNvSpPr txBox="1"/>
            <p:nvPr/>
          </p:nvSpPr>
          <p:spPr>
            <a:xfrm>
              <a:off x="6030319" y="-696746"/>
              <a:ext cx="505550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OSINT </a:t>
              </a:r>
              <a:r>
                <a:rPr b="1" lang="en-US" sz="3200">
                  <a:solidFill>
                    <a:schemeClr val="lt1"/>
                  </a:solidFill>
                  <a:latin typeface="Montserrat"/>
                  <a:ea typeface="Montserrat"/>
                  <a:cs typeface="Montserrat"/>
                  <a:sym typeface="Montserrat"/>
                </a:rPr>
                <a:t>Frameworks and Tools</a:t>
              </a:r>
              <a:endParaRPr/>
            </a:p>
          </p:txBody>
        </p:sp>
        <p:sp>
          <p:nvSpPr>
            <p:cNvPr id="320" name="Google Shape;320;p30"/>
            <p:cNvSpPr txBox="1"/>
            <p:nvPr/>
          </p:nvSpPr>
          <p:spPr>
            <a:xfrm>
              <a:off x="6030319" y="794683"/>
              <a:ext cx="5886269" cy="39241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Investigating Social Media Profiles</a:t>
              </a:r>
              <a:r>
                <a:rPr b="1" lang="en-US" sz="2000">
                  <a:solidFill>
                    <a:schemeClr val="lt1"/>
                  </a:solidFill>
                  <a:latin typeface="Montserrat"/>
                  <a:ea typeface="Montserrat"/>
                  <a:cs typeface="Montserrat"/>
                  <a:sym typeface="Montserrat"/>
                </a:rPr>
                <a:t>:</a:t>
              </a:r>
              <a:r>
                <a:rPr lang="en-US" sz="1800">
                  <a:solidFill>
                    <a:schemeClr val="lt1"/>
                  </a:solidFill>
                  <a:latin typeface="Montserrat"/>
                  <a:ea typeface="Montserrat"/>
                  <a:cs typeface="Montserrat"/>
                  <a:sym typeface="Montserrat"/>
                </a:rPr>
                <a:t>Using OSINT techniques to gather information from public social media profiles for background checks or investigations.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Analyzing Domain Information: </a:t>
              </a:r>
              <a:r>
                <a:rPr lang="en-US" sz="1800">
                  <a:solidFill>
                    <a:schemeClr val="lt1"/>
                  </a:solidFill>
                  <a:latin typeface="Montserrat"/>
                  <a:ea typeface="Montserrat"/>
                  <a:cs typeface="Montserrat"/>
                  <a:sym typeface="Montserrat"/>
                </a:rPr>
                <a:t>Gathering data on domain registrations, DNS records, and website content to assess the legitimacy and history of a domain.</a:t>
              </a:r>
              <a:endParaRPr/>
            </a:p>
          </p:txBody>
        </p:sp>
      </p:grpSp>
      <p:sp>
        <p:nvSpPr>
          <p:cNvPr id="321" name="Google Shape;321;p30"/>
          <p:cNvSpPr/>
          <p:nvPr/>
        </p:nvSpPr>
        <p:spPr>
          <a:xfrm>
            <a:off x="0"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2" name="Google Shape;322;p30"/>
          <p:cNvPicPr preferRelativeResize="0"/>
          <p:nvPr/>
        </p:nvPicPr>
        <p:blipFill rotWithShape="1">
          <a:blip r:embed="rId4">
            <a:alphaModFix/>
          </a:blip>
          <a:srcRect b="0" l="0" r="0" t="0"/>
          <a:stretch/>
        </p:blipFill>
        <p:spPr>
          <a:xfrm>
            <a:off x="957941" y="1401041"/>
            <a:ext cx="4847772" cy="4055915"/>
          </a:xfrm>
          <a:custGeom>
            <a:rect b="b" l="l" r="r" t="t"/>
            <a:pathLst>
              <a:path extrusionOk="0" h="4847772" w="4847772">
                <a:moveTo>
                  <a:pt x="2423886" y="0"/>
                </a:moveTo>
                <a:lnTo>
                  <a:pt x="4847772" y="2423886"/>
                </a:lnTo>
                <a:lnTo>
                  <a:pt x="2423886" y="4847772"/>
                </a:lnTo>
                <a:lnTo>
                  <a:pt x="0" y="2423886"/>
                </a:lnTo>
                <a:lnTo>
                  <a:pt x="2423886" y="0"/>
                </a:lnTo>
                <a:close/>
              </a:path>
            </a:pathLst>
          </a:cu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26" name="Shape 326"/>
        <p:cNvGrpSpPr/>
        <p:nvPr/>
      </p:nvGrpSpPr>
      <p:grpSpPr>
        <a:xfrm>
          <a:off x="0" y="0"/>
          <a:ext cx="0" cy="0"/>
          <a:chOff x="0" y="0"/>
          <a:chExt cx="0" cy="0"/>
        </a:xfrm>
      </p:grpSpPr>
      <p:pic>
        <p:nvPicPr>
          <p:cNvPr descr="What is federated Identity? How it works and its importance to enterprise  security | CSO Online" id="327" name="Google Shape;327;p31"/>
          <p:cNvPicPr preferRelativeResize="0"/>
          <p:nvPr/>
        </p:nvPicPr>
        <p:blipFill rotWithShape="1">
          <a:blip r:embed="rId3">
            <a:alphaModFix/>
          </a:blip>
          <a:srcRect b="7811" l="0" r="0" t="7812"/>
          <a:stretch/>
        </p:blipFill>
        <p:spPr>
          <a:xfrm>
            <a:off x="-3" y="0"/>
            <a:ext cx="12191999" cy="6858000"/>
          </a:xfrm>
          <a:prstGeom prst="rect">
            <a:avLst/>
          </a:prstGeom>
          <a:noFill/>
          <a:ln>
            <a:noFill/>
          </a:ln>
        </p:spPr>
      </p:pic>
      <p:sp>
        <p:nvSpPr>
          <p:cNvPr id="328" name="Google Shape;328;p31"/>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31"/>
          <p:cNvSpPr/>
          <p:nvPr/>
        </p:nvSpPr>
        <p:spPr>
          <a:xfrm>
            <a:off x="279399"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0" name="Google Shape;330;p31"/>
          <p:cNvGrpSpPr/>
          <p:nvPr/>
        </p:nvGrpSpPr>
        <p:grpSpPr>
          <a:xfrm>
            <a:off x="6055720" y="610196"/>
            <a:ext cx="5886269" cy="5415580"/>
            <a:chOff x="6030319" y="-696746"/>
            <a:chExt cx="5886269" cy="5415580"/>
          </a:xfrm>
        </p:grpSpPr>
        <p:sp>
          <p:nvSpPr>
            <p:cNvPr id="331" name="Google Shape;331;p31"/>
            <p:cNvSpPr txBox="1"/>
            <p:nvPr/>
          </p:nvSpPr>
          <p:spPr>
            <a:xfrm>
              <a:off x="6030319" y="-696746"/>
              <a:ext cx="505550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OSINT </a:t>
              </a:r>
              <a:r>
                <a:rPr b="1" lang="en-US" sz="3200">
                  <a:solidFill>
                    <a:schemeClr val="lt1"/>
                  </a:solidFill>
                  <a:latin typeface="Montserrat"/>
                  <a:ea typeface="Montserrat"/>
                  <a:cs typeface="Montserrat"/>
                  <a:sym typeface="Montserrat"/>
                </a:rPr>
                <a:t>Frameworks and Tools</a:t>
              </a:r>
              <a:endParaRPr/>
            </a:p>
          </p:txBody>
        </p:sp>
        <p:sp>
          <p:nvSpPr>
            <p:cNvPr id="332" name="Google Shape;332;p31"/>
            <p:cNvSpPr txBox="1"/>
            <p:nvPr/>
          </p:nvSpPr>
          <p:spPr>
            <a:xfrm>
              <a:off x="6030319" y="794683"/>
              <a:ext cx="5886269" cy="39241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Using OSINT Frameworks: </a:t>
              </a:r>
              <a:r>
                <a:rPr lang="en-US" sz="1800">
                  <a:solidFill>
                    <a:schemeClr val="lt1"/>
                  </a:solidFill>
                  <a:latin typeface="Montserrat"/>
                  <a:ea typeface="Montserrat"/>
                  <a:cs typeface="Montserrat"/>
                  <a:sym typeface="Montserrat"/>
                </a:rPr>
                <a:t>Utilize comprehensive frameworks like the OSINT Framework to systematically gather and organize open source information</a:t>
              </a:r>
              <a:r>
                <a:rPr b="1" lang="en-US" sz="1800">
                  <a:solidFill>
                    <a:schemeClr val="lt1"/>
                  </a:solidFill>
                  <a:latin typeface="Montserrat"/>
                  <a:ea typeface="Montserrat"/>
                  <a:cs typeface="Montserrat"/>
                  <a:sym typeface="Montserrat"/>
                </a:rPr>
                <a:t>.</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Employing Advanced Search Queries: </a:t>
              </a:r>
              <a:r>
                <a:rPr lang="en-US" sz="1800">
                  <a:solidFill>
                    <a:schemeClr val="lt1"/>
                  </a:solidFill>
                  <a:latin typeface="Montserrat"/>
                  <a:ea typeface="Montserrat"/>
                  <a:cs typeface="Montserrat"/>
                  <a:sym typeface="Montserrat"/>
                </a:rPr>
                <a:t>Use advanced search operators in search engines to find specific information more efficiently.</a:t>
              </a:r>
              <a:endParaRPr/>
            </a:p>
          </p:txBody>
        </p:sp>
      </p:grpSp>
      <p:sp>
        <p:nvSpPr>
          <p:cNvPr id="333" name="Google Shape;333;p31"/>
          <p:cNvSpPr/>
          <p:nvPr/>
        </p:nvSpPr>
        <p:spPr>
          <a:xfrm>
            <a:off x="0"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4" name="Google Shape;334;p31"/>
          <p:cNvPicPr preferRelativeResize="0"/>
          <p:nvPr/>
        </p:nvPicPr>
        <p:blipFill rotWithShape="1">
          <a:blip r:embed="rId4">
            <a:alphaModFix/>
          </a:blip>
          <a:srcRect b="0" l="0" r="0" t="0"/>
          <a:stretch/>
        </p:blipFill>
        <p:spPr>
          <a:xfrm>
            <a:off x="743855" y="1528353"/>
            <a:ext cx="4847772" cy="3984173"/>
          </a:xfrm>
          <a:custGeom>
            <a:rect b="b" l="l" r="r" t="t"/>
            <a:pathLst>
              <a:path extrusionOk="0" h="4847772" w="4847772">
                <a:moveTo>
                  <a:pt x="2423886" y="0"/>
                </a:moveTo>
                <a:lnTo>
                  <a:pt x="4847772" y="2423886"/>
                </a:lnTo>
                <a:lnTo>
                  <a:pt x="2423886" y="4847772"/>
                </a:lnTo>
                <a:lnTo>
                  <a:pt x="0" y="2423886"/>
                </a:lnTo>
                <a:lnTo>
                  <a:pt x="2423886" y="0"/>
                </a:lnTo>
                <a:close/>
              </a:path>
            </a:pathLst>
          </a:cu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92" name="Shape 92"/>
        <p:cNvGrpSpPr/>
        <p:nvPr/>
      </p:nvGrpSpPr>
      <p:grpSpPr>
        <a:xfrm>
          <a:off x="0" y="0"/>
          <a:ext cx="0" cy="0"/>
          <a:chOff x="0" y="0"/>
          <a:chExt cx="0" cy="0"/>
        </a:xfrm>
      </p:grpSpPr>
      <p:pic>
        <p:nvPicPr>
          <p:cNvPr descr="IT experts criticise Finland's patchwork cyber security | News | Yle Uutiset" id="93" name="Google Shape;93;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4" name="Google Shape;94;p14"/>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p:nvPr/>
        </p:nvSpPr>
        <p:spPr>
          <a:xfrm>
            <a:off x="0" y="1446629"/>
            <a:ext cx="6095999" cy="541137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6" name="Google Shape;96;p14"/>
          <p:cNvPicPr preferRelativeResize="0"/>
          <p:nvPr/>
        </p:nvPicPr>
        <p:blipFill rotWithShape="1">
          <a:blip r:embed="rId4">
            <a:alphaModFix/>
          </a:blip>
          <a:srcRect b="0" l="0" r="0" t="0"/>
          <a:stretch/>
        </p:blipFill>
        <p:spPr>
          <a:xfrm>
            <a:off x="519609" y="937569"/>
            <a:ext cx="5442858" cy="4001326"/>
          </a:xfrm>
          <a:custGeom>
            <a:rect b="b" l="l" r="r" t="t"/>
            <a:pathLst>
              <a:path extrusionOk="0" h="5065486" w="5065486">
                <a:moveTo>
                  <a:pt x="2532743" y="0"/>
                </a:moveTo>
                <a:lnTo>
                  <a:pt x="5065486" y="2532743"/>
                </a:lnTo>
                <a:lnTo>
                  <a:pt x="2532743" y="5065486"/>
                </a:lnTo>
                <a:lnTo>
                  <a:pt x="0" y="2532743"/>
                </a:lnTo>
                <a:lnTo>
                  <a:pt x="2532743" y="0"/>
                </a:lnTo>
                <a:close/>
              </a:path>
            </a:pathLst>
          </a:custGeom>
          <a:noFill/>
          <a:ln>
            <a:noFill/>
          </a:ln>
        </p:spPr>
      </p:pic>
      <p:grpSp>
        <p:nvGrpSpPr>
          <p:cNvPr id="97" name="Google Shape;97;p14"/>
          <p:cNvGrpSpPr/>
          <p:nvPr/>
        </p:nvGrpSpPr>
        <p:grpSpPr>
          <a:xfrm>
            <a:off x="5962467" y="937569"/>
            <a:ext cx="6229532" cy="6429492"/>
            <a:chOff x="6396144" y="2142670"/>
            <a:chExt cx="6408370" cy="3131975"/>
          </a:xfrm>
        </p:grpSpPr>
        <p:sp>
          <p:nvSpPr>
            <p:cNvPr id="98" name="Google Shape;98;p14"/>
            <p:cNvSpPr txBox="1"/>
            <p:nvPr/>
          </p:nvSpPr>
          <p:spPr>
            <a:xfrm>
              <a:off x="6396144" y="2142670"/>
              <a:ext cx="62411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accent1"/>
                  </a:solidFill>
                  <a:latin typeface="Montserrat"/>
                  <a:ea typeface="Montserrat"/>
                  <a:cs typeface="Montserrat"/>
                  <a:sym typeface="Montserrat"/>
                </a:rPr>
                <a:t>Deep Web and Dark Web Information Gathering</a:t>
              </a:r>
              <a:endParaRPr b="1" i="0" sz="2800">
                <a:solidFill>
                  <a:schemeClr val="lt1"/>
                </a:solidFill>
                <a:latin typeface="Montserrat"/>
                <a:ea typeface="Montserrat"/>
                <a:cs typeface="Montserrat"/>
                <a:sym typeface="Montserrat"/>
              </a:endParaRPr>
            </a:p>
          </p:txBody>
        </p:sp>
        <p:sp>
          <p:nvSpPr>
            <p:cNvPr id="99" name="Google Shape;99;p14"/>
            <p:cNvSpPr txBox="1"/>
            <p:nvPr/>
          </p:nvSpPr>
          <p:spPr>
            <a:xfrm>
              <a:off x="6533510" y="2575975"/>
              <a:ext cx="6271004" cy="269867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Deep Web: </a:t>
              </a:r>
              <a:r>
                <a:rPr lang="en-US" sz="1800">
                  <a:solidFill>
                    <a:schemeClr val="lt1"/>
                  </a:solidFill>
                  <a:latin typeface="Montserrat"/>
                  <a:ea typeface="Montserrat"/>
                  <a:cs typeface="Montserrat"/>
                  <a:sym typeface="Montserrat"/>
                </a:rPr>
                <a:t>The part of the internet that is not indexed by standard search engines. It includes private databases, web forums, subscription services, and other content that requires specific credentials or permissions to access.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Dark Web: </a:t>
              </a:r>
              <a:r>
                <a:rPr lang="en-US" sz="1800">
                  <a:solidFill>
                    <a:schemeClr val="lt1"/>
                  </a:solidFill>
                  <a:latin typeface="Montserrat"/>
                  <a:ea typeface="Montserrat"/>
                  <a:cs typeface="Montserrat"/>
                  <a:sym typeface="Montserrat"/>
                </a:rPr>
                <a:t>A subset of the Deep Web that is intentionally hidden and accessible only through specialized software such as Tor. It is often associated with illegal activities but also used for privacy and anonymous communication.</a:t>
              </a:r>
              <a:endParaRPr sz="1800">
                <a:solidFill>
                  <a:schemeClr val="lt1"/>
                </a:solidFill>
                <a:latin typeface="Montserrat"/>
                <a:ea typeface="Montserrat"/>
                <a:cs typeface="Montserrat"/>
                <a:sym typeface="Montserrat"/>
              </a:endParaRPr>
            </a:p>
          </p:txBody>
        </p:sp>
      </p:grpSp>
      <p:sp>
        <p:nvSpPr>
          <p:cNvPr id="100" name="Google Shape;100;p14"/>
          <p:cNvSpPr/>
          <p:nvPr/>
        </p:nvSpPr>
        <p:spPr>
          <a:xfrm>
            <a:off x="0" y="3628571"/>
            <a:ext cx="3163836" cy="322943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38" name="Shape 338"/>
        <p:cNvGrpSpPr/>
        <p:nvPr/>
      </p:nvGrpSpPr>
      <p:grpSpPr>
        <a:xfrm>
          <a:off x="0" y="0"/>
          <a:ext cx="0" cy="0"/>
          <a:chOff x="0" y="0"/>
          <a:chExt cx="0" cy="0"/>
        </a:xfrm>
      </p:grpSpPr>
      <p:pic>
        <p:nvPicPr>
          <p:cNvPr descr="What is federated Identity? How it works and its importance to enterprise  security | CSO Online" id="339" name="Google Shape;339;p32"/>
          <p:cNvPicPr preferRelativeResize="0"/>
          <p:nvPr/>
        </p:nvPicPr>
        <p:blipFill rotWithShape="1">
          <a:blip r:embed="rId3">
            <a:alphaModFix/>
          </a:blip>
          <a:srcRect b="7811" l="0" r="0" t="7812"/>
          <a:stretch/>
        </p:blipFill>
        <p:spPr>
          <a:xfrm>
            <a:off x="-3" y="0"/>
            <a:ext cx="12191999" cy="6858000"/>
          </a:xfrm>
          <a:prstGeom prst="rect">
            <a:avLst/>
          </a:prstGeom>
          <a:noFill/>
          <a:ln>
            <a:noFill/>
          </a:ln>
        </p:spPr>
      </p:pic>
      <p:sp>
        <p:nvSpPr>
          <p:cNvPr id="340" name="Google Shape;340;p32"/>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2"/>
          <p:cNvSpPr/>
          <p:nvPr/>
        </p:nvSpPr>
        <p:spPr>
          <a:xfrm>
            <a:off x="279399"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42" name="Google Shape;342;p32"/>
          <p:cNvGrpSpPr/>
          <p:nvPr/>
        </p:nvGrpSpPr>
        <p:grpSpPr>
          <a:xfrm>
            <a:off x="6055720" y="610196"/>
            <a:ext cx="5886269" cy="4630750"/>
            <a:chOff x="6030319" y="-696746"/>
            <a:chExt cx="5886269" cy="4630750"/>
          </a:xfrm>
        </p:grpSpPr>
        <p:sp>
          <p:nvSpPr>
            <p:cNvPr id="343" name="Google Shape;343;p32"/>
            <p:cNvSpPr txBox="1"/>
            <p:nvPr/>
          </p:nvSpPr>
          <p:spPr>
            <a:xfrm>
              <a:off x="6030319" y="-696746"/>
              <a:ext cx="5055506"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OSINT </a:t>
              </a:r>
              <a:r>
                <a:rPr b="1" lang="en-US" sz="3200">
                  <a:solidFill>
                    <a:schemeClr val="lt1"/>
                  </a:solidFill>
                  <a:latin typeface="Montserrat"/>
                  <a:ea typeface="Montserrat"/>
                  <a:cs typeface="Montserrat"/>
                  <a:sym typeface="Montserrat"/>
                </a:rPr>
                <a:t>Frameworks and Tools</a:t>
              </a:r>
              <a:endParaRPr/>
            </a:p>
          </p:txBody>
        </p:sp>
        <p:sp>
          <p:nvSpPr>
            <p:cNvPr id="344" name="Google Shape;344;p32"/>
            <p:cNvSpPr txBox="1"/>
            <p:nvPr/>
          </p:nvSpPr>
          <p:spPr>
            <a:xfrm>
              <a:off x="6030319" y="794683"/>
              <a:ext cx="5886269" cy="31393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Tools/Websites: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Maltego: </a:t>
              </a:r>
              <a:r>
                <a:rPr lang="en-US" sz="1800">
                  <a:solidFill>
                    <a:schemeClr val="lt1"/>
                  </a:solidFill>
                  <a:latin typeface="Montserrat"/>
                  <a:ea typeface="Montserrat"/>
                  <a:cs typeface="Montserrat"/>
                  <a:sym typeface="Montserrat"/>
                </a:rPr>
                <a:t>A data visualization tool that helps in gathering and connecting information from various sources.</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Shodan: </a:t>
              </a:r>
              <a:r>
                <a:rPr lang="en-US" sz="1800">
                  <a:solidFill>
                    <a:schemeClr val="lt1"/>
                  </a:solidFill>
                  <a:latin typeface="Montserrat"/>
                  <a:ea typeface="Montserrat"/>
                  <a:cs typeface="Montserrat"/>
                  <a:sym typeface="Montserrat"/>
                </a:rPr>
                <a:t>A search engine for internet-connected devices, providing information on exposed systems and vulnerabilities.</a:t>
              </a:r>
              <a:endParaRPr/>
            </a:p>
          </p:txBody>
        </p:sp>
      </p:grpSp>
      <p:sp>
        <p:nvSpPr>
          <p:cNvPr id="345" name="Google Shape;345;p32"/>
          <p:cNvSpPr/>
          <p:nvPr/>
        </p:nvSpPr>
        <p:spPr>
          <a:xfrm>
            <a:off x="0" y="0"/>
            <a:ext cx="4118430" cy="6858000"/>
          </a:xfrm>
          <a:custGeom>
            <a:rect b="b" l="l" r="r" t="t"/>
            <a:pathLst>
              <a:path extrusionOk="0" h="6858000" w="5334000">
                <a:moveTo>
                  <a:pt x="0" y="0"/>
                </a:moveTo>
                <a:lnTo>
                  <a:pt x="5334000" y="0"/>
                </a:lnTo>
                <a:lnTo>
                  <a:pt x="3313496" y="6858000"/>
                </a:lnTo>
                <a:lnTo>
                  <a:pt x="0" y="685800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46" name="Google Shape;346;p32"/>
          <p:cNvPicPr preferRelativeResize="0"/>
          <p:nvPr/>
        </p:nvPicPr>
        <p:blipFill rotWithShape="1">
          <a:blip r:embed="rId4">
            <a:alphaModFix/>
          </a:blip>
          <a:srcRect b="0" l="0" r="0" t="0"/>
          <a:stretch/>
        </p:blipFill>
        <p:spPr>
          <a:xfrm>
            <a:off x="957941" y="1280159"/>
            <a:ext cx="4847772" cy="4297679"/>
          </a:xfrm>
          <a:custGeom>
            <a:rect b="b" l="l" r="r" t="t"/>
            <a:pathLst>
              <a:path extrusionOk="0" h="4847772" w="4847772">
                <a:moveTo>
                  <a:pt x="2423886" y="0"/>
                </a:moveTo>
                <a:lnTo>
                  <a:pt x="4847772" y="2423886"/>
                </a:lnTo>
                <a:lnTo>
                  <a:pt x="2423886" y="4847772"/>
                </a:lnTo>
                <a:lnTo>
                  <a:pt x="0" y="2423886"/>
                </a:lnTo>
                <a:lnTo>
                  <a:pt x="2423886" y="0"/>
                </a:lnTo>
                <a:close/>
              </a:path>
            </a:pathLst>
          </a:cu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50" name="Shape 350"/>
        <p:cNvGrpSpPr/>
        <p:nvPr/>
      </p:nvGrpSpPr>
      <p:grpSpPr>
        <a:xfrm>
          <a:off x="0" y="0"/>
          <a:ext cx="0" cy="0"/>
          <a:chOff x="0" y="0"/>
          <a:chExt cx="0" cy="0"/>
        </a:xfrm>
      </p:grpSpPr>
      <p:pic>
        <p:nvPicPr>
          <p:cNvPr descr="7 Cybersecurity Threat Trends in 2022" id="351" name="Google Shape;351;p33"/>
          <p:cNvPicPr preferRelativeResize="0"/>
          <p:nvPr/>
        </p:nvPicPr>
        <p:blipFill rotWithShape="1">
          <a:blip r:embed="rId3">
            <a:alphaModFix/>
          </a:blip>
          <a:srcRect b="0" l="0" r="9146" t="3112"/>
          <a:stretch/>
        </p:blipFill>
        <p:spPr>
          <a:xfrm>
            <a:off x="-1" y="1"/>
            <a:ext cx="12191999" cy="6858000"/>
          </a:xfrm>
          <a:prstGeom prst="rect">
            <a:avLst/>
          </a:prstGeom>
          <a:noFill/>
          <a:ln>
            <a:noFill/>
          </a:ln>
        </p:spPr>
      </p:pic>
      <p:sp>
        <p:nvSpPr>
          <p:cNvPr id="352" name="Google Shape;352;p33"/>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3" name="Google Shape;353;p33"/>
          <p:cNvGrpSpPr/>
          <p:nvPr/>
        </p:nvGrpSpPr>
        <p:grpSpPr>
          <a:xfrm>
            <a:off x="457200" y="3066999"/>
            <a:ext cx="11106150" cy="2390826"/>
            <a:chOff x="476250" y="2771724"/>
            <a:chExt cx="11106150" cy="2390826"/>
          </a:xfrm>
        </p:grpSpPr>
        <p:grpSp>
          <p:nvGrpSpPr>
            <p:cNvPr id="354" name="Google Shape;354;p33"/>
            <p:cNvGrpSpPr/>
            <p:nvPr/>
          </p:nvGrpSpPr>
          <p:grpSpPr>
            <a:xfrm>
              <a:off x="476250" y="3429000"/>
              <a:ext cx="11106150" cy="1733550"/>
              <a:chOff x="476250" y="3429000"/>
              <a:chExt cx="11106150" cy="1733550"/>
            </a:xfrm>
          </p:grpSpPr>
          <p:sp>
            <p:nvSpPr>
              <p:cNvPr id="355" name="Google Shape;355;p33"/>
              <p:cNvSpPr/>
              <p:nvPr/>
            </p:nvSpPr>
            <p:spPr>
              <a:xfrm>
                <a:off x="32956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356" name="Google Shape;356;p33"/>
              <p:cNvSpPr/>
              <p:nvPr/>
            </p:nvSpPr>
            <p:spPr>
              <a:xfrm>
                <a:off x="61150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357" name="Google Shape;357;p33"/>
              <p:cNvSpPr/>
              <p:nvPr/>
            </p:nvSpPr>
            <p:spPr>
              <a:xfrm>
                <a:off x="89344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358" name="Google Shape;358;p33"/>
              <p:cNvSpPr/>
              <p:nvPr/>
            </p:nvSpPr>
            <p:spPr>
              <a:xfrm>
                <a:off x="4762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grpSp>
        <p:sp>
          <p:nvSpPr>
            <p:cNvPr id="359" name="Google Shape;359;p33"/>
            <p:cNvSpPr/>
            <p:nvPr/>
          </p:nvSpPr>
          <p:spPr>
            <a:xfrm>
              <a:off x="476250" y="2771724"/>
              <a:ext cx="11106150" cy="95353"/>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0" name="Google Shape;360;p33"/>
            <p:cNvCxnSpPr/>
            <p:nvPr/>
          </p:nvCxnSpPr>
          <p:spPr>
            <a:xfrm rot="10800000">
              <a:off x="18002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361" name="Google Shape;361;p33"/>
            <p:cNvCxnSpPr/>
            <p:nvPr/>
          </p:nvCxnSpPr>
          <p:spPr>
            <a:xfrm rot="10800000">
              <a:off x="46196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362" name="Google Shape;362;p33"/>
            <p:cNvCxnSpPr/>
            <p:nvPr/>
          </p:nvCxnSpPr>
          <p:spPr>
            <a:xfrm rot="10800000">
              <a:off x="74390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363" name="Google Shape;363;p33"/>
            <p:cNvCxnSpPr/>
            <p:nvPr/>
          </p:nvCxnSpPr>
          <p:spPr>
            <a:xfrm rot="10800000">
              <a:off x="10258425" y="2819400"/>
              <a:ext cx="0" cy="609600"/>
            </a:xfrm>
            <a:prstGeom prst="straightConnector1">
              <a:avLst/>
            </a:prstGeom>
            <a:noFill/>
            <a:ln cap="flat" cmpd="sng" w="28575">
              <a:solidFill>
                <a:schemeClr val="lt1"/>
              </a:solidFill>
              <a:prstDash val="solid"/>
              <a:miter lim="800000"/>
              <a:headEnd len="sm" w="sm" type="none"/>
              <a:tailEnd len="sm" w="sm" type="none"/>
            </a:ln>
          </p:spPr>
        </p:cxnSp>
      </p:grpSp>
      <p:sp>
        <p:nvSpPr>
          <p:cNvPr id="364" name="Google Shape;364;p33"/>
          <p:cNvSpPr txBox="1"/>
          <p:nvPr/>
        </p:nvSpPr>
        <p:spPr>
          <a:xfrm>
            <a:off x="0" y="1031769"/>
            <a:ext cx="1219199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Montserrat"/>
                <a:ea typeface="Montserrat"/>
                <a:cs typeface="Montserrat"/>
                <a:sym typeface="Montserrat"/>
              </a:rPr>
              <a:t>OSINT </a:t>
            </a:r>
            <a:r>
              <a:rPr b="1" lang="en-US" sz="5400">
                <a:solidFill>
                  <a:schemeClr val="lt1"/>
                </a:solidFill>
                <a:latin typeface="Montserrat"/>
                <a:ea typeface="Montserrat"/>
                <a:cs typeface="Montserrat"/>
                <a:sym typeface="Montserrat"/>
              </a:rPr>
              <a:t>Frameworks and Tools</a:t>
            </a:r>
            <a:endParaRPr b="1" sz="5400">
              <a:solidFill>
                <a:schemeClr val="lt1"/>
              </a:solidFill>
              <a:latin typeface="Montserrat"/>
              <a:ea typeface="Montserrat"/>
              <a:cs typeface="Montserrat"/>
              <a:sym typeface="Montserrat"/>
            </a:endParaRPr>
          </a:p>
        </p:txBody>
      </p:sp>
      <p:pic>
        <p:nvPicPr>
          <p:cNvPr id="365" name="Google Shape;365;p33"/>
          <p:cNvPicPr preferRelativeResize="0"/>
          <p:nvPr/>
        </p:nvPicPr>
        <p:blipFill rotWithShape="1">
          <a:blip r:embed="rId4">
            <a:alphaModFix/>
          </a:blip>
          <a:srcRect b="0" l="0" r="0" t="0"/>
          <a:stretch/>
        </p:blipFill>
        <p:spPr>
          <a:xfrm>
            <a:off x="609600" y="3829050"/>
            <a:ext cx="2329543" cy="152672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6" name="Google Shape;366;p33"/>
          <p:cNvPicPr preferRelativeResize="0"/>
          <p:nvPr/>
        </p:nvPicPr>
        <p:blipFill rotWithShape="1">
          <a:blip r:embed="rId5">
            <a:alphaModFix/>
          </a:blip>
          <a:srcRect b="0" l="0" r="0" t="0"/>
          <a:stretch/>
        </p:blipFill>
        <p:spPr>
          <a:xfrm>
            <a:off x="3448594" y="3829050"/>
            <a:ext cx="2312126" cy="152672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7" name="Google Shape;367;p33"/>
          <p:cNvPicPr preferRelativeResize="0"/>
          <p:nvPr/>
        </p:nvPicPr>
        <p:blipFill rotWithShape="1">
          <a:blip r:embed="rId6">
            <a:alphaModFix/>
          </a:blip>
          <a:srcRect b="0" l="0" r="0" t="0"/>
          <a:stretch/>
        </p:blipFill>
        <p:spPr>
          <a:xfrm>
            <a:off x="6248399" y="3829050"/>
            <a:ext cx="2333898" cy="152672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368" name="Google Shape;368;p33"/>
          <p:cNvPicPr preferRelativeResize="0"/>
          <p:nvPr/>
        </p:nvPicPr>
        <p:blipFill rotWithShape="1">
          <a:blip r:embed="rId7">
            <a:alphaModFix/>
          </a:blip>
          <a:srcRect b="0" l="0" r="0" t="0"/>
          <a:stretch/>
        </p:blipFill>
        <p:spPr>
          <a:xfrm>
            <a:off x="9091749" y="3829050"/>
            <a:ext cx="2325188" cy="152672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72" name="Shape 372"/>
        <p:cNvGrpSpPr/>
        <p:nvPr/>
      </p:nvGrpSpPr>
      <p:grpSpPr>
        <a:xfrm>
          <a:off x="0" y="0"/>
          <a:ext cx="0" cy="0"/>
          <a:chOff x="0" y="0"/>
          <a:chExt cx="0" cy="0"/>
        </a:xfrm>
      </p:grpSpPr>
      <p:pic>
        <p:nvPicPr>
          <p:cNvPr descr="Now More Than Ever, Secure Coding Training Is Crucial for Web App  Developers - CPO Magazine" id="373" name="Google Shape;373;p34"/>
          <p:cNvPicPr preferRelativeResize="0"/>
          <p:nvPr/>
        </p:nvPicPr>
        <p:blipFill rotWithShape="1">
          <a:blip r:embed="rId3">
            <a:alphaModFix/>
          </a:blip>
          <a:srcRect b="0" l="0" r="0" t="1888"/>
          <a:stretch/>
        </p:blipFill>
        <p:spPr>
          <a:xfrm>
            <a:off x="1" y="0"/>
            <a:ext cx="12191998" cy="6858000"/>
          </a:xfrm>
          <a:prstGeom prst="rect">
            <a:avLst/>
          </a:prstGeom>
          <a:noFill/>
          <a:ln>
            <a:noFill/>
          </a:ln>
        </p:spPr>
      </p:pic>
      <p:sp>
        <p:nvSpPr>
          <p:cNvPr id="374" name="Google Shape;374;p34"/>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5" name="Google Shape;375;p34"/>
          <p:cNvGrpSpPr/>
          <p:nvPr/>
        </p:nvGrpSpPr>
        <p:grpSpPr>
          <a:xfrm>
            <a:off x="1000580" y="1792238"/>
            <a:ext cx="6899836" cy="923330"/>
            <a:chOff x="6458856" y="2963724"/>
            <a:chExt cx="6899836" cy="1205370"/>
          </a:xfrm>
        </p:grpSpPr>
        <p:sp>
          <p:nvSpPr>
            <p:cNvPr id="376" name="Google Shape;376;p34"/>
            <p:cNvSpPr txBox="1"/>
            <p:nvPr/>
          </p:nvSpPr>
          <p:spPr>
            <a:xfrm>
              <a:off x="6458856" y="2963724"/>
              <a:ext cx="6899836" cy="12053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accent1"/>
                  </a:solidFill>
                  <a:latin typeface="Montserrat"/>
                  <a:ea typeface="Montserrat"/>
                  <a:cs typeface="Montserrat"/>
                  <a:sym typeface="Montserrat"/>
                </a:rPr>
                <a:t>Muhammad </a:t>
              </a:r>
              <a:r>
                <a:rPr b="1" lang="en-US" sz="5400">
                  <a:solidFill>
                    <a:schemeClr val="lt1"/>
                  </a:solidFill>
                  <a:latin typeface="Montserrat"/>
                  <a:ea typeface="Montserrat"/>
                  <a:cs typeface="Montserrat"/>
                  <a:sym typeface="Montserrat"/>
                </a:rPr>
                <a:t>Bilal</a:t>
              </a:r>
              <a:endParaRPr b="1" i="0" sz="5400">
                <a:solidFill>
                  <a:schemeClr val="lt1"/>
                </a:solidFill>
                <a:latin typeface="Montserrat"/>
                <a:ea typeface="Montserrat"/>
                <a:cs typeface="Montserrat"/>
                <a:sym typeface="Montserrat"/>
              </a:endParaRPr>
            </a:p>
          </p:txBody>
        </p:sp>
        <p:sp>
          <p:nvSpPr>
            <p:cNvPr id="377" name="Google Shape;377;p34"/>
            <p:cNvSpPr txBox="1"/>
            <p:nvPr/>
          </p:nvSpPr>
          <p:spPr>
            <a:xfrm>
              <a:off x="6458856" y="3059668"/>
              <a:ext cx="5182506" cy="4308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Calibri"/>
                <a:buNone/>
              </a:pPr>
              <a:r>
                <a:t/>
              </a:r>
              <a:endParaRPr b="0" i="0" sz="1600" u="none" cap="none" strike="noStrike">
                <a:solidFill>
                  <a:schemeClr val="lt1"/>
                </a:solidFill>
                <a:latin typeface="Montserrat"/>
                <a:ea typeface="Montserrat"/>
                <a:cs typeface="Montserrat"/>
                <a:sym typeface="Montserrat"/>
              </a:endParaRPr>
            </a:p>
          </p:txBody>
        </p:sp>
      </p:grpSp>
      <p:sp>
        <p:nvSpPr>
          <p:cNvPr id="378" name="Google Shape;378;p34"/>
          <p:cNvSpPr/>
          <p:nvPr/>
        </p:nvSpPr>
        <p:spPr>
          <a:xfrm>
            <a:off x="7900417" y="0"/>
            <a:ext cx="4291583" cy="2195798"/>
          </a:xfrm>
          <a:custGeom>
            <a:rect b="b" l="l" r="r" t="t"/>
            <a:pathLst>
              <a:path extrusionOk="0" h="2195798" w="4291583">
                <a:moveTo>
                  <a:pt x="3313652" y="0"/>
                </a:moveTo>
                <a:lnTo>
                  <a:pt x="0" y="1913096"/>
                </a:lnTo>
                <a:lnTo>
                  <a:pt x="489490" y="2195798"/>
                </a:lnTo>
                <a:lnTo>
                  <a:pt x="4291584" y="572"/>
                </a:lnTo>
                <a:lnTo>
                  <a:pt x="4291584" y="0"/>
                </a:lnTo>
                <a:lnTo>
                  <a:pt x="3313652"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4"/>
          <p:cNvSpPr/>
          <p:nvPr/>
        </p:nvSpPr>
        <p:spPr>
          <a:xfrm flipH="1" rot="-5400000">
            <a:off x="-173883" y="4418491"/>
            <a:ext cx="2595585" cy="2247819"/>
          </a:xfrm>
          <a:custGeom>
            <a:rect b="b" l="l" r="r" t="t"/>
            <a:pathLst>
              <a:path extrusionOk="0" h="4515231" w="5213794">
                <a:moveTo>
                  <a:pt x="2606897" y="4515231"/>
                </a:moveTo>
                <a:lnTo>
                  <a:pt x="5213795" y="0"/>
                </a:lnTo>
                <a:lnTo>
                  <a:pt x="0" y="0"/>
                </a:lnTo>
                <a:lnTo>
                  <a:pt x="2606897" y="451523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person using a computer&#10;&#10;Description automatically generated with medium confidence" id="380" name="Google Shape;380;p34"/>
          <p:cNvPicPr preferRelativeResize="0"/>
          <p:nvPr/>
        </p:nvPicPr>
        <p:blipFill rotWithShape="1">
          <a:blip r:embed="rId4">
            <a:alphaModFix/>
          </a:blip>
          <a:srcRect b="2012" l="5211" r="2012" t="20024"/>
          <a:stretch/>
        </p:blipFill>
        <p:spPr>
          <a:xfrm>
            <a:off x="406400" y="252093"/>
            <a:ext cx="11785600" cy="6605907"/>
          </a:xfrm>
          <a:custGeom>
            <a:rect b="b" l="l" r="r" t="t"/>
            <a:pathLst>
              <a:path extrusionOk="0" h="6605907" w="11785600">
                <a:moveTo>
                  <a:pt x="11785600" y="0"/>
                </a:moveTo>
                <a:lnTo>
                  <a:pt x="11785600" y="6605907"/>
                </a:lnTo>
                <a:lnTo>
                  <a:pt x="0" y="6605907"/>
                </a:lnTo>
                <a:lnTo>
                  <a:pt x="11785600" y="0"/>
                </a:lnTo>
                <a:close/>
              </a:path>
            </a:pathLst>
          </a:cu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84" name="Shape 384"/>
        <p:cNvGrpSpPr/>
        <p:nvPr/>
      </p:nvGrpSpPr>
      <p:grpSpPr>
        <a:xfrm>
          <a:off x="0" y="0"/>
          <a:ext cx="0" cy="0"/>
          <a:chOff x="0" y="0"/>
          <a:chExt cx="0" cy="0"/>
        </a:xfrm>
      </p:grpSpPr>
      <p:pic>
        <p:nvPicPr>
          <p:cNvPr descr="A group of people working in an office&#10;&#10;Description automatically generated with medium confidence" id="385" name="Google Shape;385;p35"/>
          <p:cNvPicPr preferRelativeResize="0"/>
          <p:nvPr/>
        </p:nvPicPr>
        <p:blipFill rotWithShape="1">
          <a:blip r:embed="rId3">
            <a:alphaModFix/>
          </a:blip>
          <a:srcRect b="15666" l="0" r="0" t="0"/>
          <a:stretch/>
        </p:blipFill>
        <p:spPr>
          <a:xfrm>
            <a:off x="-4" y="0"/>
            <a:ext cx="12192004" cy="6858000"/>
          </a:xfrm>
          <a:prstGeom prst="rect">
            <a:avLst/>
          </a:prstGeom>
          <a:noFill/>
          <a:ln>
            <a:noFill/>
          </a:ln>
        </p:spPr>
      </p:pic>
      <p:sp>
        <p:nvSpPr>
          <p:cNvPr id="386" name="Google Shape;386;p35"/>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7" name="Google Shape;387;p35"/>
          <p:cNvGrpSpPr/>
          <p:nvPr/>
        </p:nvGrpSpPr>
        <p:grpSpPr>
          <a:xfrm>
            <a:off x="195943" y="914992"/>
            <a:ext cx="12192000" cy="1969770"/>
            <a:chOff x="195943" y="679602"/>
            <a:chExt cx="12192000" cy="1969770"/>
          </a:xfrm>
        </p:grpSpPr>
        <p:sp>
          <p:nvSpPr>
            <p:cNvPr id="388" name="Google Shape;388;p35"/>
            <p:cNvSpPr txBox="1"/>
            <p:nvPr/>
          </p:nvSpPr>
          <p:spPr>
            <a:xfrm>
              <a:off x="195943" y="679602"/>
              <a:ext cx="12192000" cy="19697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7200">
                  <a:solidFill>
                    <a:schemeClr val="accent1"/>
                  </a:solidFill>
                  <a:latin typeface="Montserrat"/>
                  <a:ea typeface="Montserrat"/>
                  <a:cs typeface="Montserrat"/>
                  <a:sym typeface="Montserrat"/>
                </a:rPr>
                <a:t>Happy </a:t>
              </a:r>
              <a:r>
                <a:rPr b="1" lang="en-US" sz="7200">
                  <a:solidFill>
                    <a:schemeClr val="lt1"/>
                  </a:solidFill>
                  <a:latin typeface="Montserrat"/>
                  <a:ea typeface="Montserrat"/>
                  <a:cs typeface="Montserrat"/>
                  <a:sym typeface="Montserrat"/>
                </a:rPr>
                <a:t>Hacking</a:t>
              </a:r>
              <a:endParaRPr b="1" sz="7200">
                <a:solidFill>
                  <a:schemeClr val="lt1"/>
                </a:solidFill>
                <a:latin typeface="Montserrat"/>
                <a:ea typeface="Montserrat"/>
                <a:cs typeface="Montserrat"/>
                <a:sym typeface="Montserrat"/>
              </a:endParaRPr>
            </a:p>
            <a:p>
              <a:pPr indent="0" lvl="0" marL="0" marR="0" rtl="0" algn="ctr">
                <a:spcBef>
                  <a:spcPts val="0"/>
                </a:spcBef>
                <a:spcAft>
                  <a:spcPts val="0"/>
                </a:spcAft>
                <a:buNone/>
              </a:pPr>
              <a:r>
                <a:rPr b="1" lang="en-US" sz="5000">
                  <a:solidFill>
                    <a:schemeClr val="accent1"/>
                  </a:solidFill>
                  <a:latin typeface="Montserrat"/>
                  <a:ea typeface="Montserrat"/>
                  <a:cs typeface="Montserrat"/>
                  <a:sym typeface="Montserrat"/>
                </a:rPr>
                <a:t> </a:t>
              </a:r>
              <a:endParaRPr b="1" i="0" sz="5000">
                <a:solidFill>
                  <a:schemeClr val="lt1"/>
                </a:solidFill>
                <a:latin typeface="Montserrat"/>
                <a:ea typeface="Montserrat"/>
                <a:cs typeface="Montserrat"/>
                <a:sym typeface="Montserrat"/>
              </a:endParaRPr>
            </a:p>
          </p:txBody>
        </p:sp>
        <p:sp>
          <p:nvSpPr>
            <p:cNvPr id="389" name="Google Shape;389;p35"/>
            <p:cNvSpPr txBox="1"/>
            <p:nvPr/>
          </p:nvSpPr>
          <p:spPr>
            <a:xfrm>
              <a:off x="769135" y="1279767"/>
              <a:ext cx="1065372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chemeClr val="dk1"/>
                </a:buClr>
                <a:buSzPts val="1600"/>
                <a:buFont typeface="Calibri"/>
                <a:buNone/>
              </a:pPr>
              <a:r>
                <a:t/>
              </a:r>
              <a:endParaRPr b="0" i="0" sz="1600" u="none" cap="none" strike="noStrike">
                <a:solidFill>
                  <a:schemeClr val="lt1"/>
                </a:solidFill>
                <a:latin typeface="Montserrat"/>
                <a:ea typeface="Montserrat"/>
                <a:cs typeface="Montserrat"/>
                <a:sym typeface="Montserrat"/>
              </a:endParaRPr>
            </a:p>
          </p:txBody>
        </p:sp>
      </p:grpSp>
      <p:sp>
        <p:nvSpPr>
          <p:cNvPr id="390" name="Google Shape;390;p35"/>
          <p:cNvSpPr/>
          <p:nvPr/>
        </p:nvSpPr>
        <p:spPr>
          <a:xfrm>
            <a:off x="-4" y="4851400"/>
            <a:ext cx="6096004" cy="2006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35"/>
          <p:cNvSpPr/>
          <p:nvPr/>
        </p:nvSpPr>
        <p:spPr>
          <a:xfrm>
            <a:off x="6095993" y="3035296"/>
            <a:ext cx="6096004" cy="2006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group of people working in an office&#10;&#10;Description automatically generated with medium confidence" id="392" name="Google Shape;392;p35"/>
          <p:cNvPicPr preferRelativeResize="0"/>
          <p:nvPr/>
        </p:nvPicPr>
        <p:blipFill rotWithShape="1">
          <a:blip r:embed="rId3">
            <a:alphaModFix/>
          </a:blip>
          <a:srcRect b="1451" l="34611" r="604" t="1422"/>
          <a:stretch/>
        </p:blipFill>
        <p:spPr>
          <a:xfrm>
            <a:off x="4184647" y="3035297"/>
            <a:ext cx="3822702" cy="3822702"/>
          </a:xfrm>
          <a:custGeom>
            <a:rect b="b" l="l" r="r" t="t"/>
            <a:pathLst>
              <a:path extrusionOk="0" h="3822702" w="3822702">
                <a:moveTo>
                  <a:pt x="1911351" y="0"/>
                </a:moveTo>
                <a:lnTo>
                  <a:pt x="3822702" y="1911351"/>
                </a:lnTo>
                <a:lnTo>
                  <a:pt x="1911351" y="3822702"/>
                </a:lnTo>
                <a:lnTo>
                  <a:pt x="0" y="1911351"/>
                </a:lnTo>
                <a:lnTo>
                  <a:pt x="1911351" y="0"/>
                </a:lnTo>
                <a:close/>
              </a:path>
            </a:pathLst>
          </a:cu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396" name="Shape 396"/>
        <p:cNvGrpSpPr/>
        <p:nvPr/>
      </p:nvGrpSpPr>
      <p:grpSpPr>
        <a:xfrm>
          <a:off x="0" y="0"/>
          <a:ext cx="0" cy="0"/>
          <a:chOff x="0" y="0"/>
          <a:chExt cx="0" cy="0"/>
        </a:xfrm>
      </p:grpSpPr>
      <p:grpSp>
        <p:nvGrpSpPr>
          <p:cNvPr id="397" name="Google Shape;397;p36"/>
          <p:cNvGrpSpPr/>
          <p:nvPr/>
        </p:nvGrpSpPr>
        <p:grpSpPr>
          <a:xfrm>
            <a:off x="1699114" y="2921869"/>
            <a:ext cx="8872151" cy="3344627"/>
            <a:chOff x="1659925" y="1622451"/>
            <a:chExt cx="8872151" cy="3344627"/>
          </a:xfrm>
        </p:grpSpPr>
        <p:sp>
          <p:nvSpPr>
            <p:cNvPr id="398" name="Google Shape;398;p36"/>
            <p:cNvSpPr txBox="1"/>
            <p:nvPr/>
          </p:nvSpPr>
          <p:spPr>
            <a:xfrm>
              <a:off x="1659925" y="1622451"/>
              <a:ext cx="8872151"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accent1"/>
                  </a:solidFill>
                  <a:latin typeface="Montserrat"/>
                  <a:ea typeface="Montserrat"/>
                  <a:cs typeface="Montserrat"/>
                  <a:sym typeface="Montserrat"/>
                </a:rPr>
                <a:t>Thank </a:t>
              </a:r>
              <a:r>
                <a:rPr b="1" lang="en-US" sz="5400">
                  <a:solidFill>
                    <a:schemeClr val="lt1"/>
                  </a:solidFill>
                  <a:latin typeface="Montserrat"/>
                  <a:ea typeface="Montserrat"/>
                  <a:cs typeface="Montserrat"/>
                  <a:sym typeface="Montserrat"/>
                </a:rPr>
                <a:t>You!</a:t>
              </a:r>
              <a:endParaRPr b="1" sz="5400">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5400"/>
                <a:buFont typeface="Calibri"/>
                <a:buNone/>
              </a:pPr>
              <a:r>
                <a:t/>
              </a:r>
              <a:endParaRPr b="1" i="0" sz="5400" u="none" cap="none" strike="noStrike">
                <a:solidFill>
                  <a:schemeClr val="accen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Montserrat"/>
                <a:ea typeface="Montserrat"/>
                <a:cs typeface="Montserrat"/>
                <a:sym typeface="Montserrat"/>
              </a:endParaRPr>
            </a:p>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Montserrat"/>
                <a:ea typeface="Montserrat"/>
                <a:cs typeface="Montserrat"/>
                <a:sym typeface="Montserrat"/>
              </a:endParaRPr>
            </a:p>
          </p:txBody>
        </p:sp>
        <p:sp>
          <p:nvSpPr>
            <p:cNvPr id="399" name="Google Shape;399;p36"/>
            <p:cNvSpPr/>
            <p:nvPr/>
          </p:nvSpPr>
          <p:spPr>
            <a:xfrm>
              <a:off x="2668859" y="4659301"/>
              <a:ext cx="6854283"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Montserrat"/>
                <a:ea typeface="Montserrat"/>
                <a:cs typeface="Montserrat"/>
                <a:sym typeface="Montserrat"/>
              </a:endParaRPr>
            </a:p>
          </p:txBody>
        </p:sp>
        <p:sp>
          <p:nvSpPr>
            <p:cNvPr id="400" name="Google Shape;400;p36"/>
            <p:cNvSpPr/>
            <p:nvPr/>
          </p:nvSpPr>
          <p:spPr>
            <a:xfrm>
              <a:off x="2326145" y="4098910"/>
              <a:ext cx="7539711"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Montserrat"/>
                <a:ea typeface="Montserrat"/>
                <a:cs typeface="Montserrat"/>
                <a:sym typeface="Montserrat"/>
              </a:endParaRPr>
            </a:p>
          </p:txBody>
        </p:sp>
      </p:grpSp>
      <p:sp>
        <p:nvSpPr>
          <p:cNvPr id="401" name="Google Shape;401;p36"/>
          <p:cNvSpPr txBox="1"/>
          <p:nvPr/>
        </p:nvSpPr>
        <p:spPr>
          <a:xfrm>
            <a:off x="1000580" y="1865732"/>
            <a:ext cx="5182506" cy="3300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Calibri"/>
              <a:buNone/>
            </a:pPr>
            <a:r>
              <a:t/>
            </a:r>
            <a:endParaRPr b="0" i="0" sz="1600" u="none" cap="none" strike="noStrike">
              <a:solidFill>
                <a:schemeClr val="lt1"/>
              </a:solidFill>
              <a:latin typeface="Montserrat"/>
              <a:ea typeface="Montserrat"/>
              <a:cs typeface="Montserrat"/>
              <a:sym typeface="Montserrat"/>
            </a:endParaRPr>
          </a:p>
        </p:txBody>
      </p:sp>
      <p:sp>
        <p:nvSpPr>
          <p:cNvPr id="402" name="Google Shape;402;p36"/>
          <p:cNvSpPr txBox="1"/>
          <p:nvPr/>
        </p:nvSpPr>
        <p:spPr>
          <a:xfrm>
            <a:off x="1152980" y="2018132"/>
            <a:ext cx="5182506" cy="3300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600"/>
              <a:buFont typeface="Calibri"/>
              <a:buNone/>
            </a:pPr>
            <a:r>
              <a:t/>
            </a:r>
            <a:endParaRPr b="0" i="0" sz="1600" u="none" cap="none" strike="noStrike">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04" name="Shape 104"/>
        <p:cNvGrpSpPr/>
        <p:nvPr/>
      </p:nvGrpSpPr>
      <p:grpSpPr>
        <a:xfrm>
          <a:off x="0" y="0"/>
          <a:ext cx="0" cy="0"/>
          <a:chOff x="0" y="0"/>
          <a:chExt cx="0" cy="0"/>
        </a:xfrm>
      </p:grpSpPr>
      <p:pic>
        <p:nvPicPr>
          <p:cNvPr descr="IT experts criticise Finland's patchwork cyber security | News | Yle Uutiset" id="105" name="Google Shape;105;p1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Google Shape;106;p15"/>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5"/>
          <p:cNvSpPr/>
          <p:nvPr/>
        </p:nvSpPr>
        <p:spPr>
          <a:xfrm>
            <a:off x="0" y="1446629"/>
            <a:ext cx="6095999" cy="541137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8" name="Google Shape;108;p15"/>
          <p:cNvPicPr preferRelativeResize="0"/>
          <p:nvPr/>
        </p:nvPicPr>
        <p:blipFill rotWithShape="1">
          <a:blip r:embed="rId4">
            <a:alphaModFix/>
          </a:blip>
          <a:srcRect b="0" l="0" r="0" t="0"/>
          <a:stretch/>
        </p:blipFill>
        <p:spPr>
          <a:xfrm>
            <a:off x="523688" y="937568"/>
            <a:ext cx="5442858" cy="4242130"/>
          </a:xfrm>
          <a:custGeom>
            <a:rect b="b" l="l" r="r" t="t"/>
            <a:pathLst>
              <a:path extrusionOk="0" h="5065486" w="5065486">
                <a:moveTo>
                  <a:pt x="2532743" y="0"/>
                </a:moveTo>
                <a:lnTo>
                  <a:pt x="5065486" y="2532743"/>
                </a:lnTo>
                <a:lnTo>
                  <a:pt x="2532743" y="5065486"/>
                </a:lnTo>
                <a:lnTo>
                  <a:pt x="0" y="2532743"/>
                </a:lnTo>
                <a:lnTo>
                  <a:pt x="2532743" y="0"/>
                </a:lnTo>
                <a:close/>
              </a:path>
            </a:pathLst>
          </a:custGeom>
          <a:noFill/>
          <a:ln>
            <a:noFill/>
          </a:ln>
        </p:spPr>
      </p:pic>
      <p:grpSp>
        <p:nvGrpSpPr>
          <p:cNvPr id="109" name="Google Shape;109;p15"/>
          <p:cNvGrpSpPr/>
          <p:nvPr/>
        </p:nvGrpSpPr>
        <p:grpSpPr>
          <a:xfrm>
            <a:off x="5962467" y="937568"/>
            <a:ext cx="6096000" cy="5212860"/>
            <a:chOff x="6396144" y="2142670"/>
            <a:chExt cx="6271004" cy="2539322"/>
          </a:xfrm>
        </p:grpSpPr>
        <p:sp>
          <p:nvSpPr>
            <p:cNvPr id="110" name="Google Shape;110;p15"/>
            <p:cNvSpPr txBox="1"/>
            <p:nvPr/>
          </p:nvSpPr>
          <p:spPr>
            <a:xfrm>
              <a:off x="6396144" y="2142670"/>
              <a:ext cx="62411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Montserrat"/>
                  <a:ea typeface="Montserrat"/>
                  <a:cs typeface="Montserrat"/>
                  <a:sym typeface="Montserrat"/>
                </a:rPr>
                <a:t>Deep Web and Dark Web Information Gathering</a:t>
              </a:r>
              <a:endParaRPr b="1" i="0" sz="2800">
                <a:solidFill>
                  <a:schemeClr val="lt1"/>
                </a:solidFill>
                <a:latin typeface="Montserrat"/>
                <a:ea typeface="Montserrat"/>
                <a:cs typeface="Montserrat"/>
                <a:sym typeface="Montserrat"/>
              </a:endParaRPr>
            </a:p>
          </p:txBody>
        </p:sp>
        <p:sp>
          <p:nvSpPr>
            <p:cNvPr id="111" name="Google Shape;111;p15"/>
            <p:cNvSpPr txBox="1"/>
            <p:nvPr/>
          </p:nvSpPr>
          <p:spPr>
            <a:xfrm>
              <a:off x="6396144" y="2792923"/>
              <a:ext cx="6271004" cy="18890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Deep Web: </a:t>
              </a:r>
              <a:r>
                <a:rPr lang="en-US" sz="1800">
                  <a:solidFill>
                    <a:schemeClr val="lt1"/>
                  </a:solidFill>
                  <a:latin typeface="Montserrat"/>
                  <a:ea typeface="Montserrat"/>
                  <a:cs typeface="Montserrat"/>
                  <a:sym typeface="Montserrat"/>
                </a:rPr>
                <a:t>Academic databases like JSTOR or paid subscription services like Netflix, which are not accessible through standard search engines.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Dark Web: </a:t>
              </a:r>
              <a:r>
                <a:rPr lang="en-US" sz="1800">
                  <a:solidFill>
                    <a:schemeClr val="lt1"/>
                  </a:solidFill>
                  <a:latin typeface="Montserrat"/>
                  <a:ea typeface="Montserrat"/>
                  <a:cs typeface="Montserrat"/>
                  <a:sym typeface="Montserrat"/>
                </a:rPr>
                <a:t>Darknet markets where illegal goods and services are bought and sold, or anonymous forums for whistleblowers and activists.</a:t>
              </a:r>
              <a:endParaRPr/>
            </a:p>
          </p:txBody>
        </p:sp>
      </p:grpSp>
      <p:sp>
        <p:nvSpPr>
          <p:cNvPr id="112" name="Google Shape;112;p15"/>
          <p:cNvSpPr/>
          <p:nvPr/>
        </p:nvSpPr>
        <p:spPr>
          <a:xfrm>
            <a:off x="0" y="3628571"/>
            <a:ext cx="3163836" cy="322943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16" name="Shape 116"/>
        <p:cNvGrpSpPr/>
        <p:nvPr/>
      </p:nvGrpSpPr>
      <p:grpSpPr>
        <a:xfrm>
          <a:off x="0" y="0"/>
          <a:ext cx="0" cy="0"/>
          <a:chOff x="0" y="0"/>
          <a:chExt cx="0" cy="0"/>
        </a:xfrm>
      </p:grpSpPr>
      <p:pic>
        <p:nvPicPr>
          <p:cNvPr descr="IT experts criticise Finland's patchwork cyber security | News | Yle Uutiset" id="117" name="Google Shape;117;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8" name="Google Shape;118;p16"/>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6"/>
          <p:cNvSpPr/>
          <p:nvPr/>
        </p:nvSpPr>
        <p:spPr>
          <a:xfrm>
            <a:off x="0" y="1446629"/>
            <a:ext cx="6095999" cy="541137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0" name="Google Shape;120;p16"/>
          <p:cNvPicPr preferRelativeResize="0"/>
          <p:nvPr/>
        </p:nvPicPr>
        <p:blipFill rotWithShape="1">
          <a:blip r:embed="rId4">
            <a:alphaModFix/>
          </a:blip>
          <a:srcRect b="0" l="0" r="0" t="0"/>
          <a:stretch/>
        </p:blipFill>
        <p:spPr>
          <a:xfrm>
            <a:off x="519609" y="937568"/>
            <a:ext cx="5442858" cy="4467497"/>
          </a:xfrm>
          <a:custGeom>
            <a:rect b="b" l="l" r="r" t="t"/>
            <a:pathLst>
              <a:path extrusionOk="0" h="5065486" w="5065486">
                <a:moveTo>
                  <a:pt x="2532743" y="0"/>
                </a:moveTo>
                <a:lnTo>
                  <a:pt x="5065486" y="2532743"/>
                </a:lnTo>
                <a:lnTo>
                  <a:pt x="2532743" y="5065486"/>
                </a:lnTo>
                <a:lnTo>
                  <a:pt x="0" y="2532743"/>
                </a:lnTo>
                <a:lnTo>
                  <a:pt x="2532743" y="0"/>
                </a:lnTo>
                <a:close/>
              </a:path>
            </a:pathLst>
          </a:custGeom>
          <a:noFill/>
          <a:ln>
            <a:noFill/>
          </a:ln>
        </p:spPr>
      </p:pic>
      <p:grpSp>
        <p:nvGrpSpPr>
          <p:cNvPr id="121" name="Google Shape;121;p16"/>
          <p:cNvGrpSpPr/>
          <p:nvPr/>
        </p:nvGrpSpPr>
        <p:grpSpPr>
          <a:xfrm>
            <a:off x="5962467" y="937568"/>
            <a:ext cx="6096000" cy="5212862"/>
            <a:chOff x="6396144" y="2142670"/>
            <a:chExt cx="6271004" cy="2539322"/>
          </a:xfrm>
        </p:grpSpPr>
        <p:sp>
          <p:nvSpPr>
            <p:cNvPr id="122" name="Google Shape;122;p16"/>
            <p:cNvSpPr txBox="1"/>
            <p:nvPr/>
          </p:nvSpPr>
          <p:spPr>
            <a:xfrm>
              <a:off x="6396144" y="2142670"/>
              <a:ext cx="62411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Montserrat"/>
                  <a:ea typeface="Montserrat"/>
                  <a:cs typeface="Montserrat"/>
                  <a:sym typeface="Montserrat"/>
                </a:rPr>
                <a:t>Deep Web and Dark Web Information Gathering</a:t>
              </a:r>
              <a:endParaRPr b="1" i="0" sz="2800">
                <a:solidFill>
                  <a:schemeClr val="lt1"/>
                </a:solidFill>
                <a:latin typeface="Montserrat"/>
                <a:ea typeface="Montserrat"/>
                <a:cs typeface="Montserrat"/>
                <a:sym typeface="Montserrat"/>
              </a:endParaRPr>
            </a:p>
          </p:txBody>
        </p:sp>
        <p:sp>
          <p:nvSpPr>
            <p:cNvPr id="123" name="Google Shape;123;p16"/>
            <p:cNvSpPr txBox="1"/>
            <p:nvPr/>
          </p:nvSpPr>
          <p:spPr>
            <a:xfrm>
              <a:off x="6396144" y="2792923"/>
              <a:ext cx="6271004" cy="18890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Using Specialized Search Engines</a:t>
              </a:r>
              <a:r>
                <a:rPr lang="en-US" sz="1800">
                  <a:solidFill>
                    <a:schemeClr val="lt1"/>
                  </a:solidFill>
                  <a:latin typeface="Montserrat"/>
                  <a:ea typeface="Montserrat"/>
                  <a:cs typeface="Montserrat"/>
                  <a:sym typeface="Montserrat"/>
                </a:rPr>
                <a:t>:Tools like Ahmia and Deep Web Technologies can help locate content within the Deep Web.</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Utilizing Tor for Dark Web Access:</a:t>
              </a:r>
              <a:r>
                <a:rPr lang="en-US" sz="1800">
                  <a:solidFill>
                    <a:schemeClr val="lt1"/>
                  </a:solidFill>
                  <a:latin typeface="Montserrat"/>
                  <a:ea typeface="Montserrat"/>
                  <a:cs typeface="Montserrat"/>
                  <a:sym typeface="Montserrat"/>
                </a:rPr>
                <a:t>Tor (The Onion Router) provides access to .onion sites on the Dark Web, ensuring anonymity and encryption.</a:t>
              </a:r>
              <a:endParaRPr/>
            </a:p>
            <a:p>
              <a:pPr indent="0" lvl="0" marL="0" marR="0" rtl="0" algn="l">
                <a:lnSpc>
                  <a:spcPct val="150000"/>
                </a:lnSpc>
                <a:spcBef>
                  <a:spcPts val="0"/>
                </a:spcBef>
                <a:spcAft>
                  <a:spcPts val="0"/>
                </a:spcAft>
                <a:buNone/>
              </a:pPr>
              <a:r>
                <a:t/>
              </a:r>
              <a:endParaRPr sz="1600">
                <a:solidFill>
                  <a:schemeClr val="lt1"/>
                </a:solidFill>
                <a:latin typeface="Montserrat"/>
                <a:ea typeface="Montserrat"/>
                <a:cs typeface="Montserrat"/>
                <a:sym typeface="Montserrat"/>
              </a:endParaRPr>
            </a:p>
          </p:txBody>
        </p:sp>
      </p:grpSp>
      <p:sp>
        <p:nvSpPr>
          <p:cNvPr id="124" name="Google Shape;124;p16"/>
          <p:cNvSpPr/>
          <p:nvPr/>
        </p:nvSpPr>
        <p:spPr>
          <a:xfrm>
            <a:off x="0" y="3628571"/>
            <a:ext cx="3163836" cy="322943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28" name="Shape 128"/>
        <p:cNvGrpSpPr/>
        <p:nvPr/>
      </p:nvGrpSpPr>
      <p:grpSpPr>
        <a:xfrm>
          <a:off x="0" y="0"/>
          <a:ext cx="0" cy="0"/>
          <a:chOff x="0" y="0"/>
          <a:chExt cx="0" cy="0"/>
        </a:xfrm>
      </p:grpSpPr>
      <p:pic>
        <p:nvPicPr>
          <p:cNvPr descr="IT experts criticise Finland's patchwork cyber security | News | Yle Uutiset" id="129" name="Google Shape;129;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0" name="Google Shape;130;p17"/>
          <p:cNvSpPr/>
          <p:nvPr/>
        </p:nvSpPr>
        <p:spPr>
          <a:xfrm>
            <a:off x="-1"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17"/>
          <p:cNvSpPr/>
          <p:nvPr/>
        </p:nvSpPr>
        <p:spPr>
          <a:xfrm>
            <a:off x="0" y="1446629"/>
            <a:ext cx="6095999" cy="5411372"/>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2" name="Google Shape;132;p17"/>
          <p:cNvPicPr preferRelativeResize="0"/>
          <p:nvPr/>
        </p:nvPicPr>
        <p:blipFill rotWithShape="1">
          <a:blip r:embed="rId4">
            <a:alphaModFix/>
          </a:blip>
          <a:srcRect b="0" l="0" r="0" t="0"/>
          <a:stretch/>
        </p:blipFill>
        <p:spPr>
          <a:xfrm>
            <a:off x="442407" y="1216264"/>
            <a:ext cx="5442858" cy="4425472"/>
          </a:xfrm>
          <a:custGeom>
            <a:rect b="b" l="l" r="r" t="t"/>
            <a:pathLst>
              <a:path extrusionOk="0" h="5065486" w="5065486">
                <a:moveTo>
                  <a:pt x="2532743" y="0"/>
                </a:moveTo>
                <a:lnTo>
                  <a:pt x="5065486" y="2532743"/>
                </a:lnTo>
                <a:lnTo>
                  <a:pt x="2532743" y="5065486"/>
                </a:lnTo>
                <a:lnTo>
                  <a:pt x="0" y="2532743"/>
                </a:lnTo>
                <a:lnTo>
                  <a:pt x="2532743" y="0"/>
                </a:lnTo>
                <a:close/>
              </a:path>
            </a:pathLst>
          </a:custGeom>
          <a:noFill/>
          <a:ln>
            <a:noFill/>
          </a:ln>
        </p:spPr>
      </p:pic>
      <p:grpSp>
        <p:nvGrpSpPr>
          <p:cNvPr id="133" name="Google Shape;133;p17"/>
          <p:cNvGrpSpPr/>
          <p:nvPr/>
        </p:nvGrpSpPr>
        <p:grpSpPr>
          <a:xfrm>
            <a:off x="5950857" y="982551"/>
            <a:ext cx="6096000" cy="3852135"/>
            <a:chOff x="6384201" y="2164582"/>
            <a:chExt cx="6271004" cy="1876476"/>
          </a:xfrm>
        </p:grpSpPr>
        <p:sp>
          <p:nvSpPr>
            <p:cNvPr id="134" name="Google Shape;134;p17"/>
            <p:cNvSpPr txBox="1"/>
            <p:nvPr/>
          </p:nvSpPr>
          <p:spPr>
            <a:xfrm>
              <a:off x="6396143" y="2164582"/>
              <a:ext cx="6241143"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Montserrat"/>
                  <a:ea typeface="Montserrat"/>
                  <a:cs typeface="Montserrat"/>
                  <a:sym typeface="Montserrat"/>
                </a:rPr>
                <a:t>Deep Web and Dark Web Information Gathering</a:t>
              </a:r>
              <a:endParaRPr b="1" i="0" sz="2800">
                <a:solidFill>
                  <a:schemeClr val="lt1"/>
                </a:solidFill>
                <a:latin typeface="Montserrat"/>
                <a:ea typeface="Montserrat"/>
                <a:cs typeface="Montserrat"/>
                <a:sym typeface="Montserrat"/>
              </a:endParaRPr>
            </a:p>
          </p:txBody>
        </p:sp>
        <p:sp>
          <p:nvSpPr>
            <p:cNvPr id="135" name="Google Shape;135;p17"/>
            <p:cNvSpPr txBox="1"/>
            <p:nvPr/>
          </p:nvSpPr>
          <p:spPr>
            <a:xfrm>
              <a:off x="6384201" y="2759190"/>
              <a:ext cx="6271004" cy="12818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Tools/Websites: </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Ahmia: </a:t>
              </a:r>
              <a:r>
                <a:rPr lang="en-US" sz="1800">
                  <a:solidFill>
                    <a:schemeClr val="lt1"/>
                  </a:solidFill>
                  <a:latin typeface="Montserrat"/>
                  <a:ea typeface="Montserrat"/>
                  <a:cs typeface="Montserrat"/>
                  <a:sym typeface="Montserrat"/>
                </a:rPr>
                <a:t>A search engine designed to index .onion sites accessible via Tor.</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Deep Web Technologies:</a:t>
              </a:r>
              <a:r>
                <a:rPr lang="en-US" sz="1800">
                  <a:solidFill>
                    <a:schemeClr val="lt1"/>
                  </a:solidFill>
                  <a:latin typeface="Montserrat"/>
                  <a:ea typeface="Montserrat"/>
                  <a:cs typeface="Montserrat"/>
                  <a:sym typeface="Montserrat"/>
                </a:rPr>
                <a:t> Offers federated search solutions to find information in the Deep Web across multiple databases.</a:t>
              </a:r>
              <a:endParaRPr sz="1600">
                <a:solidFill>
                  <a:schemeClr val="lt1"/>
                </a:solidFill>
                <a:latin typeface="Montserrat"/>
                <a:ea typeface="Montserrat"/>
                <a:cs typeface="Montserrat"/>
                <a:sym typeface="Montserrat"/>
              </a:endParaRPr>
            </a:p>
          </p:txBody>
        </p:sp>
      </p:grpSp>
      <p:sp>
        <p:nvSpPr>
          <p:cNvPr id="136" name="Google Shape;136;p17"/>
          <p:cNvSpPr/>
          <p:nvPr/>
        </p:nvSpPr>
        <p:spPr>
          <a:xfrm>
            <a:off x="0" y="3628571"/>
            <a:ext cx="3163836" cy="322943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40" name="Shape 140"/>
        <p:cNvGrpSpPr/>
        <p:nvPr/>
      </p:nvGrpSpPr>
      <p:grpSpPr>
        <a:xfrm>
          <a:off x="0" y="0"/>
          <a:ext cx="0" cy="0"/>
          <a:chOff x="0" y="0"/>
          <a:chExt cx="0" cy="0"/>
        </a:xfrm>
      </p:grpSpPr>
      <p:pic>
        <p:nvPicPr>
          <p:cNvPr descr="7 Cybersecurity Threat Trends in 2022" id="141" name="Google Shape;141;p18"/>
          <p:cNvPicPr preferRelativeResize="0"/>
          <p:nvPr/>
        </p:nvPicPr>
        <p:blipFill rotWithShape="1">
          <a:blip r:embed="rId3">
            <a:alphaModFix/>
          </a:blip>
          <a:srcRect b="0" l="0" r="9146" t="3112"/>
          <a:stretch/>
        </p:blipFill>
        <p:spPr>
          <a:xfrm>
            <a:off x="-1" y="1"/>
            <a:ext cx="12191999" cy="6858000"/>
          </a:xfrm>
          <a:prstGeom prst="rect">
            <a:avLst/>
          </a:prstGeom>
          <a:noFill/>
          <a:ln>
            <a:noFill/>
          </a:ln>
        </p:spPr>
      </p:pic>
      <p:sp>
        <p:nvSpPr>
          <p:cNvPr id="142" name="Google Shape;142;p18"/>
          <p:cNvSpPr/>
          <p:nvPr/>
        </p:nvSpPr>
        <p:spPr>
          <a:xfrm>
            <a:off x="0" y="0"/>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3" name="Google Shape;143;p18"/>
          <p:cNvGrpSpPr/>
          <p:nvPr/>
        </p:nvGrpSpPr>
        <p:grpSpPr>
          <a:xfrm>
            <a:off x="457200" y="3066999"/>
            <a:ext cx="11106150" cy="2390826"/>
            <a:chOff x="476250" y="2771724"/>
            <a:chExt cx="11106150" cy="2390826"/>
          </a:xfrm>
        </p:grpSpPr>
        <p:grpSp>
          <p:nvGrpSpPr>
            <p:cNvPr id="144" name="Google Shape;144;p18"/>
            <p:cNvGrpSpPr/>
            <p:nvPr/>
          </p:nvGrpSpPr>
          <p:grpSpPr>
            <a:xfrm>
              <a:off x="476250" y="3429000"/>
              <a:ext cx="11106150" cy="1733550"/>
              <a:chOff x="476250" y="3429000"/>
              <a:chExt cx="11106150" cy="1733550"/>
            </a:xfrm>
          </p:grpSpPr>
          <p:sp>
            <p:nvSpPr>
              <p:cNvPr id="145" name="Google Shape;145;p18"/>
              <p:cNvSpPr/>
              <p:nvPr/>
            </p:nvSpPr>
            <p:spPr>
              <a:xfrm>
                <a:off x="32956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146" name="Google Shape;146;p18"/>
              <p:cNvSpPr/>
              <p:nvPr/>
            </p:nvSpPr>
            <p:spPr>
              <a:xfrm>
                <a:off x="61150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147" name="Google Shape;147;p18"/>
              <p:cNvSpPr/>
              <p:nvPr/>
            </p:nvSpPr>
            <p:spPr>
              <a:xfrm>
                <a:off x="89344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sp>
            <p:nvSpPr>
              <p:cNvPr id="148" name="Google Shape;148;p18"/>
              <p:cNvSpPr/>
              <p:nvPr/>
            </p:nvSpPr>
            <p:spPr>
              <a:xfrm>
                <a:off x="476250" y="3429000"/>
                <a:ext cx="2647950" cy="173355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72000" marR="0" rtl="0" algn="l">
                  <a:spcBef>
                    <a:spcPts val="0"/>
                  </a:spcBef>
                  <a:spcAft>
                    <a:spcPts val="0"/>
                  </a:spcAft>
                  <a:buNone/>
                </a:pPr>
                <a:r>
                  <a:t/>
                </a:r>
                <a:endParaRPr b="1" i="0" sz="1400">
                  <a:solidFill>
                    <a:schemeClr val="lt1"/>
                  </a:solidFill>
                  <a:latin typeface="Montserrat"/>
                  <a:ea typeface="Montserrat"/>
                  <a:cs typeface="Montserrat"/>
                  <a:sym typeface="Montserrat"/>
                </a:endParaRPr>
              </a:p>
            </p:txBody>
          </p:sp>
        </p:grpSp>
        <p:sp>
          <p:nvSpPr>
            <p:cNvPr id="149" name="Google Shape;149;p18"/>
            <p:cNvSpPr/>
            <p:nvPr/>
          </p:nvSpPr>
          <p:spPr>
            <a:xfrm>
              <a:off x="476250" y="2771724"/>
              <a:ext cx="11106150" cy="95353"/>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0" name="Google Shape;150;p18"/>
            <p:cNvCxnSpPr/>
            <p:nvPr/>
          </p:nvCxnSpPr>
          <p:spPr>
            <a:xfrm rot="10800000">
              <a:off x="18002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151" name="Google Shape;151;p18"/>
            <p:cNvCxnSpPr/>
            <p:nvPr/>
          </p:nvCxnSpPr>
          <p:spPr>
            <a:xfrm rot="10800000">
              <a:off x="46196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152" name="Google Shape;152;p18"/>
            <p:cNvCxnSpPr/>
            <p:nvPr/>
          </p:nvCxnSpPr>
          <p:spPr>
            <a:xfrm rot="10800000">
              <a:off x="7439025" y="2819400"/>
              <a:ext cx="0" cy="609600"/>
            </a:xfrm>
            <a:prstGeom prst="straightConnector1">
              <a:avLst/>
            </a:prstGeom>
            <a:noFill/>
            <a:ln cap="flat" cmpd="sng" w="28575">
              <a:solidFill>
                <a:schemeClr val="lt1"/>
              </a:solidFill>
              <a:prstDash val="solid"/>
              <a:miter lim="800000"/>
              <a:headEnd len="sm" w="sm" type="none"/>
              <a:tailEnd len="sm" w="sm" type="none"/>
            </a:ln>
          </p:spPr>
        </p:cxnSp>
        <p:cxnSp>
          <p:nvCxnSpPr>
            <p:cNvPr id="153" name="Google Shape;153;p18"/>
            <p:cNvCxnSpPr/>
            <p:nvPr/>
          </p:nvCxnSpPr>
          <p:spPr>
            <a:xfrm rot="10800000">
              <a:off x="10258425" y="2819400"/>
              <a:ext cx="0" cy="609600"/>
            </a:xfrm>
            <a:prstGeom prst="straightConnector1">
              <a:avLst/>
            </a:prstGeom>
            <a:noFill/>
            <a:ln cap="flat" cmpd="sng" w="28575">
              <a:solidFill>
                <a:schemeClr val="lt1"/>
              </a:solidFill>
              <a:prstDash val="solid"/>
              <a:miter lim="800000"/>
              <a:headEnd len="sm" w="sm" type="none"/>
              <a:tailEnd len="sm" w="sm" type="none"/>
            </a:ln>
          </p:spPr>
        </p:cxnSp>
      </p:grpSp>
      <p:sp>
        <p:nvSpPr>
          <p:cNvPr id="154" name="Google Shape;154;p18"/>
          <p:cNvSpPr txBox="1"/>
          <p:nvPr/>
        </p:nvSpPr>
        <p:spPr>
          <a:xfrm>
            <a:off x="0" y="1031769"/>
            <a:ext cx="12191999"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000">
                <a:solidFill>
                  <a:schemeClr val="accent1"/>
                </a:solidFill>
                <a:latin typeface="Montserrat"/>
                <a:ea typeface="Montserrat"/>
                <a:cs typeface="Montserrat"/>
                <a:sym typeface="Montserrat"/>
              </a:rPr>
              <a:t>Deep Web and </a:t>
            </a:r>
            <a:r>
              <a:rPr b="1" lang="en-US" sz="5000">
                <a:solidFill>
                  <a:schemeClr val="lt1"/>
                </a:solidFill>
                <a:latin typeface="Montserrat"/>
                <a:ea typeface="Montserrat"/>
                <a:cs typeface="Montserrat"/>
                <a:sym typeface="Montserrat"/>
              </a:rPr>
              <a:t>Dark Web</a:t>
            </a:r>
            <a:endParaRPr b="1" i="0" sz="5000">
              <a:solidFill>
                <a:schemeClr val="lt1"/>
              </a:solidFill>
              <a:latin typeface="Montserrat"/>
              <a:ea typeface="Montserrat"/>
              <a:cs typeface="Montserrat"/>
              <a:sym typeface="Montserrat"/>
            </a:endParaRPr>
          </a:p>
        </p:txBody>
      </p:sp>
      <p:pic>
        <p:nvPicPr>
          <p:cNvPr id="155" name="Google Shape;155;p18"/>
          <p:cNvPicPr preferRelativeResize="0"/>
          <p:nvPr/>
        </p:nvPicPr>
        <p:blipFill rotWithShape="1">
          <a:blip r:embed="rId4">
            <a:alphaModFix/>
          </a:blip>
          <a:srcRect b="0" l="0" r="0" t="0"/>
          <a:stretch/>
        </p:blipFill>
        <p:spPr>
          <a:xfrm>
            <a:off x="552023" y="3824994"/>
            <a:ext cx="2458303" cy="153211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56" name="Google Shape;156;p18"/>
          <p:cNvPicPr preferRelativeResize="0"/>
          <p:nvPr/>
        </p:nvPicPr>
        <p:blipFill rotWithShape="1">
          <a:blip r:embed="rId5">
            <a:alphaModFix/>
          </a:blip>
          <a:srcRect b="0" l="0" r="0" t="0"/>
          <a:stretch/>
        </p:blipFill>
        <p:spPr>
          <a:xfrm>
            <a:off x="3355194" y="3851909"/>
            <a:ext cx="2490762" cy="148151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57" name="Google Shape;157;p18"/>
          <p:cNvPicPr preferRelativeResize="0"/>
          <p:nvPr/>
        </p:nvPicPr>
        <p:blipFill rotWithShape="1">
          <a:blip r:embed="rId6">
            <a:alphaModFix/>
          </a:blip>
          <a:srcRect b="0" l="0" r="0" t="0"/>
          <a:stretch/>
        </p:blipFill>
        <p:spPr>
          <a:xfrm>
            <a:off x="6191794" y="3851909"/>
            <a:ext cx="2442755" cy="1505196"/>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58" name="Google Shape;158;p18"/>
          <p:cNvPicPr preferRelativeResize="0"/>
          <p:nvPr/>
        </p:nvPicPr>
        <p:blipFill rotWithShape="1">
          <a:blip r:embed="rId7">
            <a:alphaModFix/>
          </a:blip>
          <a:srcRect b="0" l="0" r="0" t="0"/>
          <a:stretch/>
        </p:blipFill>
        <p:spPr>
          <a:xfrm>
            <a:off x="9045702" y="3851909"/>
            <a:ext cx="2410424" cy="1480431"/>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62" name="Shape 162"/>
        <p:cNvGrpSpPr/>
        <p:nvPr/>
      </p:nvGrpSpPr>
      <p:grpSpPr>
        <a:xfrm>
          <a:off x="0" y="0"/>
          <a:ext cx="0" cy="0"/>
          <a:chOff x="0" y="0"/>
          <a:chExt cx="0" cy="0"/>
        </a:xfrm>
      </p:grpSpPr>
      <p:pic>
        <p:nvPicPr>
          <p:cNvPr descr="The Ongoing Impact of Data Privacy on an Organization - Kratikal Blogs" id="163" name="Google Shape;163;p19"/>
          <p:cNvPicPr preferRelativeResize="0"/>
          <p:nvPr/>
        </p:nvPicPr>
        <p:blipFill rotWithShape="1">
          <a:blip r:embed="rId3">
            <a:alphaModFix/>
          </a:blip>
          <a:srcRect b="6224" l="0" r="0" t="9399"/>
          <a:stretch/>
        </p:blipFill>
        <p:spPr>
          <a:xfrm>
            <a:off x="0" y="0"/>
            <a:ext cx="12191998" cy="6858000"/>
          </a:xfrm>
          <a:prstGeom prst="rect">
            <a:avLst/>
          </a:prstGeom>
          <a:noFill/>
          <a:ln>
            <a:noFill/>
          </a:ln>
        </p:spPr>
      </p:pic>
      <p:sp>
        <p:nvSpPr>
          <p:cNvPr id="164" name="Google Shape;164;p19"/>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65" name="Google Shape;165;p19"/>
          <p:cNvGrpSpPr/>
          <p:nvPr/>
        </p:nvGrpSpPr>
        <p:grpSpPr>
          <a:xfrm>
            <a:off x="1332411" y="865565"/>
            <a:ext cx="6531428" cy="5394222"/>
            <a:chOff x="6572973" y="680153"/>
            <a:chExt cx="6531428" cy="3816960"/>
          </a:xfrm>
        </p:grpSpPr>
        <p:sp>
          <p:nvSpPr>
            <p:cNvPr id="166" name="Google Shape;166;p19"/>
            <p:cNvSpPr txBox="1"/>
            <p:nvPr/>
          </p:nvSpPr>
          <p:spPr>
            <a:xfrm>
              <a:off x="6572973" y="680153"/>
              <a:ext cx="65314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Tor and Onion </a:t>
              </a:r>
              <a:r>
                <a:rPr b="1" lang="en-US" sz="3200">
                  <a:solidFill>
                    <a:schemeClr val="lt1"/>
                  </a:solidFill>
                  <a:latin typeface="Montserrat"/>
                  <a:ea typeface="Montserrat"/>
                  <a:cs typeface="Montserrat"/>
                  <a:sym typeface="Montserrat"/>
                </a:rPr>
                <a:t>Sites Exploration</a:t>
              </a:r>
              <a:endParaRPr b="1" sz="3200">
                <a:solidFill>
                  <a:schemeClr val="accent1"/>
                </a:solidFill>
                <a:latin typeface="Montserrat"/>
                <a:ea typeface="Montserrat"/>
                <a:cs typeface="Montserrat"/>
                <a:sym typeface="Montserrat"/>
              </a:endParaRPr>
            </a:p>
            <a:p>
              <a:pPr indent="0" lvl="0" marL="0" marR="0" rtl="0" algn="l">
                <a:spcBef>
                  <a:spcPts val="0"/>
                </a:spcBef>
                <a:spcAft>
                  <a:spcPts val="0"/>
                </a:spcAft>
                <a:buNone/>
              </a:pPr>
              <a:r>
                <a:t/>
              </a:r>
              <a:endParaRPr b="1" i="0" sz="3200">
                <a:solidFill>
                  <a:schemeClr val="lt1"/>
                </a:solidFill>
                <a:latin typeface="Montserrat"/>
                <a:ea typeface="Montserrat"/>
                <a:cs typeface="Montserrat"/>
                <a:sym typeface="Montserrat"/>
              </a:endParaRPr>
            </a:p>
          </p:txBody>
        </p:sp>
        <p:sp>
          <p:nvSpPr>
            <p:cNvPr id="167" name="Google Shape;167;p19"/>
            <p:cNvSpPr txBox="1"/>
            <p:nvPr/>
          </p:nvSpPr>
          <p:spPr>
            <a:xfrm>
              <a:off x="6572973" y="1753045"/>
              <a:ext cx="5413830" cy="2744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Definition:</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Tor: </a:t>
              </a:r>
              <a:r>
                <a:rPr lang="en-US" sz="1800">
                  <a:solidFill>
                    <a:schemeClr val="lt1"/>
                  </a:solidFill>
                  <a:latin typeface="Montserrat"/>
                  <a:ea typeface="Montserrat"/>
                  <a:cs typeface="Montserrat"/>
                  <a:sym typeface="Montserrat"/>
                </a:rPr>
                <a:t>A free and open-source software for enabling anonymous communication by directing internet traffic through a volunteer overlay network.</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Onion Sites: </a:t>
              </a:r>
              <a:r>
                <a:rPr lang="en-US" sz="1800">
                  <a:solidFill>
                    <a:schemeClr val="lt1"/>
                  </a:solidFill>
                  <a:latin typeface="Montserrat"/>
                  <a:ea typeface="Montserrat"/>
                  <a:cs typeface="Montserrat"/>
                  <a:sym typeface="Montserrat"/>
                </a:rPr>
                <a:t>Websites with a .onion suffix that can only be accessed via the Tor network, providing enhanced privacy and anonymity.</a:t>
              </a:r>
              <a:endParaRPr sz="1800">
                <a:solidFill>
                  <a:schemeClr val="lt1"/>
                </a:solidFill>
                <a:latin typeface="Montserrat"/>
                <a:ea typeface="Montserrat"/>
                <a:cs typeface="Montserrat"/>
                <a:sym typeface="Montserrat"/>
              </a:endParaRPr>
            </a:p>
          </p:txBody>
        </p:sp>
      </p:grpSp>
      <p:sp>
        <p:nvSpPr>
          <p:cNvPr id="168" name="Google Shape;168;p19"/>
          <p:cNvSpPr/>
          <p:nvPr/>
        </p:nvSpPr>
        <p:spPr>
          <a:xfrm flipH="1">
            <a:off x="5924550" y="460617"/>
            <a:ext cx="6267448" cy="6397384"/>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9"/>
          <p:cNvSpPr/>
          <p:nvPr/>
        </p:nvSpPr>
        <p:spPr>
          <a:xfrm>
            <a:off x="7982857" y="0"/>
            <a:ext cx="3149602" cy="5334001"/>
          </a:xfrm>
          <a:custGeom>
            <a:rect b="b" l="l" r="r" t="t"/>
            <a:pathLst>
              <a:path extrusionOk="0" h="5334001" w="3149602">
                <a:moveTo>
                  <a:pt x="0" y="0"/>
                </a:moveTo>
                <a:lnTo>
                  <a:pt x="3149602" y="0"/>
                </a:lnTo>
                <a:lnTo>
                  <a:pt x="3149601" y="3759200"/>
                </a:lnTo>
                <a:cubicBezTo>
                  <a:pt x="3149601" y="4628939"/>
                  <a:pt x="2444539" y="5334001"/>
                  <a:pt x="1574800" y="5334001"/>
                </a:cubicBezTo>
                <a:lnTo>
                  <a:pt x="1574801" y="5334000"/>
                </a:lnTo>
                <a:cubicBezTo>
                  <a:pt x="705062" y="5334000"/>
                  <a:pt x="0" y="4628938"/>
                  <a:pt x="0" y="3759199"/>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19"/>
          <p:cNvPicPr preferRelativeResize="0"/>
          <p:nvPr/>
        </p:nvPicPr>
        <p:blipFill rotWithShape="1">
          <a:blip r:embed="rId4">
            <a:alphaModFix/>
          </a:blip>
          <a:srcRect b="0" l="0" r="0" t="0"/>
          <a:stretch/>
        </p:blipFill>
        <p:spPr>
          <a:xfrm>
            <a:off x="7291252" y="1451685"/>
            <a:ext cx="4532811" cy="4415247"/>
          </a:xfrm>
          <a:custGeom>
            <a:rect b="b" l="l" r="r" t="t"/>
            <a:pathLst>
              <a:path extrusionOk="0" h="2474686" w="2474686">
                <a:moveTo>
                  <a:pt x="1237343" y="0"/>
                </a:moveTo>
                <a:cubicBezTo>
                  <a:pt x="1920709" y="0"/>
                  <a:pt x="2474686" y="553977"/>
                  <a:pt x="2474686" y="1237343"/>
                </a:cubicBezTo>
                <a:cubicBezTo>
                  <a:pt x="2474686" y="1920709"/>
                  <a:pt x="1920709" y="2474686"/>
                  <a:pt x="1237343" y="2474686"/>
                </a:cubicBezTo>
                <a:cubicBezTo>
                  <a:pt x="553977" y="2474686"/>
                  <a:pt x="0" y="1920709"/>
                  <a:pt x="0" y="1237343"/>
                </a:cubicBezTo>
                <a:cubicBezTo>
                  <a:pt x="0" y="553977"/>
                  <a:pt x="553977" y="0"/>
                  <a:pt x="1237343" y="0"/>
                </a:cubicBezTo>
                <a:close/>
              </a:path>
            </a:pathLst>
          </a:cu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74" name="Shape 174"/>
        <p:cNvGrpSpPr/>
        <p:nvPr/>
      </p:nvGrpSpPr>
      <p:grpSpPr>
        <a:xfrm>
          <a:off x="0" y="0"/>
          <a:ext cx="0" cy="0"/>
          <a:chOff x="0" y="0"/>
          <a:chExt cx="0" cy="0"/>
        </a:xfrm>
      </p:grpSpPr>
      <p:pic>
        <p:nvPicPr>
          <p:cNvPr descr="The Ongoing Impact of Data Privacy on an Organization - Kratikal Blogs" id="175" name="Google Shape;175;p20"/>
          <p:cNvPicPr preferRelativeResize="0"/>
          <p:nvPr/>
        </p:nvPicPr>
        <p:blipFill rotWithShape="1">
          <a:blip r:embed="rId3">
            <a:alphaModFix/>
          </a:blip>
          <a:srcRect b="6224" l="0" r="0" t="9399"/>
          <a:stretch/>
        </p:blipFill>
        <p:spPr>
          <a:xfrm>
            <a:off x="0" y="0"/>
            <a:ext cx="12191998" cy="6858000"/>
          </a:xfrm>
          <a:prstGeom prst="rect">
            <a:avLst/>
          </a:prstGeom>
          <a:noFill/>
          <a:ln>
            <a:noFill/>
          </a:ln>
        </p:spPr>
      </p:pic>
      <p:sp>
        <p:nvSpPr>
          <p:cNvPr id="176" name="Google Shape;176;p20"/>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7" name="Google Shape;177;p20"/>
          <p:cNvGrpSpPr/>
          <p:nvPr/>
        </p:nvGrpSpPr>
        <p:grpSpPr>
          <a:xfrm>
            <a:off x="1332411" y="865565"/>
            <a:ext cx="6531428" cy="5636587"/>
            <a:chOff x="6572973" y="680153"/>
            <a:chExt cx="6531428" cy="3988458"/>
          </a:xfrm>
        </p:grpSpPr>
        <p:sp>
          <p:nvSpPr>
            <p:cNvPr id="178" name="Google Shape;178;p20"/>
            <p:cNvSpPr txBox="1"/>
            <p:nvPr/>
          </p:nvSpPr>
          <p:spPr>
            <a:xfrm>
              <a:off x="6572973" y="680153"/>
              <a:ext cx="65314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Tor and Onion </a:t>
              </a:r>
              <a:r>
                <a:rPr b="1" lang="en-US" sz="3200">
                  <a:solidFill>
                    <a:schemeClr val="lt1"/>
                  </a:solidFill>
                  <a:latin typeface="Montserrat"/>
                  <a:ea typeface="Montserrat"/>
                  <a:cs typeface="Montserrat"/>
                  <a:sym typeface="Montserrat"/>
                </a:rPr>
                <a:t>Sites Exploration</a:t>
              </a:r>
              <a:endParaRPr b="1" sz="3200">
                <a:solidFill>
                  <a:schemeClr val="accent1"/>
                </a:solidFill>
                <a:latin typeface="Montserrat"/>
                <a:ea typeface="Montserrat"/>
                <a:cs typeface="Montserrat"/>
                <a:sym typeface="Montserrat"/>
              </a:endParaRPr>
            </a:p>
            <a:p>
              <a:pPr indent="0" lvl="0" marL="0" marR="0" rtl="0" algn="l">
                <a:spcBef>
                  <a:spcPts val="0"/>
                </a:spcBef>
                <a:spcAft>
                  <a:spcPts val="0"/>
                </a:spcAft>
                <a:buNone/>
              </a:pPr>
              <a:r>
                <a:t/>
              </a:r>
              <a:endParaRPr b="1" i="0" sz="3200">
                <a:solidFill>
                  <a:schemeClr val="lt1"/>
                </a:solidFill>
                <a:latin typeface="Montserrat"/>
                <a:ea typeface="Montserrat"/>
                <a:cs typeface="Montserrat"/>
                <a:sym typeface="Montserrat"/>
              </a:endParaRPr>
            </a:p>
          </p:txBody>
        </p:sp>
        <p:sp>
          <p:nvSpPr>
            <p:cNvPr id="179" name="Google Shape;179;p20"/>
            <p:cNvSpPr txBox="1"/>
            <p:nvPr/>
          </p:nvSpPr>
          <p:spPr>
            <a:xfrm>
              <a:off x="6572973" y="1494421"/>
              <a:ext cx="5413830" cy="31741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Examples: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Tor Browser:</a:t>
              </a:r>
              <a:r>
                <a:rPr lang="en-US" sz="1800">
                  <a:solidFill>
                    <a:schemeClr val="lt1"/>
                  </a:solidFill>
                  <a:latin typeface="Montserrat"/>
                  <a:ea typeface="Montserrat"/>
                  <a:cs typeface="Montserrat"/>
                  <a:sym typeface="Montserrat"/>
                </a:rPr>
                <a:t>A web browser specifically designed to use the Tor network, allowing users to access .onion sites and browse the internet anonymously.</a:t>
              </a:r>
              <a:endParaRPr/>
            </a:p>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ProPublica’s Onion Site: </a:t>
              </a:r>
              <a:r>
                <a:rPr lang="en-US" sz="2000">
                  <a:solidFill>
                    <a:schemeClr val="lt1"/>
                  </a:solidFill>
                  <a:latin typeface="Montserrat"/>
                  <a:ea typeface="Montserrat"/>
                  <a:cs typeface="Montserrat"/>
                  <a:sym typeface="Montserrat"/>
                </a:rPr>
                <a:t>An example of a legitimate news organization hosting an .onion site to provide anonymous and secure access to their content.</a:t>
              </a:r>
              <a:endParaRPr sz="1600">
                <a:solidFill>
                  <a:schemeClr val="lt1"/>
                </a:solidFill>
                <a:latin typeface="Montserrat"/>
                <a:ea typeface="Montserrat"/>
                <a:cs typeface="Montserrat"/>
                <a:sym typeface="Montserrat"/>
              </a:endParaRPr>
            </a:p>
          </p:txBody>
        </p:sp>
      </p:grpSp>
      <p:sp>
        <p:nvSpPr>
          <p:cNvPr id="180" name="Google Shape;180;p20"/>
          <p:cNvSpPr/>
          <p:nvPr/>
        </p:nvSpPr>
        <p:spPr>
          <a:xfrm flipH="1">
            <a:off x="5924550" y="460617"/>
            <a:ext cx="6267448" cy="6397384"/>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20"/>
          <p:cNvSpPr/>
          <p:nvPr/>
        </p:nvSpPr>
        <p:spPr>
          <a:xfrm>
            <a:off x="7982857" y="0"/>
            <a:ext cx="3149602" cy="5334001"/>
          </a:xfrm>
          <a:custGeom>
            <a:rect b="b" l="l" r="r" t="t"/>
            <a:pathLst>
              <a:path extrusionOk="0" h="5334001" w="3149602">
                <a:moveTo>
                  <a:pt x="0" y="0"/>
                </a:moveTo>
                <a:lnTo>
                  <a:pt x="3149602" y="0"/>
                </a:lnTo>
                <a:lnTo>
                  <a:pt x="3149601" y="3759200"/>
                </a:lnTo>
                <a:cubicBezTo>
                  <a:pt x="3149601" y="4628939"/>
                  <a:pt x="2444539" y="5334001"/>
                  <a:pt x="1574800" y="5334001"/>
                </a:cubicBezTo>
                <a:lnTo>
                  <a:pt x="1574801" y="5334000"/>
                </a:lnTo>
                <a:cubicBezTo>
                  <a:pt x="705062" y="5334000"/>
                  <a:pt x="0" y="4628938"/>
                  <a:pt x="0" y="3759199"/>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2" name="Google Shape;182;p20"/>
          <p:cNvPicPr preferRelativeResize="0"/>
          <p:nvPr/>
        </p:nvPicPr>
        <p:blipFill rotWithShape="1">
          <a:blip r:embed="rId4">
            <a:alphaModFix/>
          </a:blip>
          <a:srcRect b="0" l="0" r="0" t="0"/>
          <a:stretch/>
        </p:blipFill>
        <p:spPr>
          <a:xfrm>
            <a:off x="7356566" y="1458217"/>
            <a:ext cx="4402183" cy="4402183"/>
          </a:xfrm>
          <a:custGeom>
            <a:rect b="b" l="l" r="r" t="t"/>
            <a:pathLst>
              <a:path extrusionOk="0" h="2474686" w="2474686">
                <a:moveTo>
                  <a:pt x="1237343" y="0"/>
                </a:moveTo>
                <a:cubicBezTo>
                  <a:pt x="1920709" y="0"/>
                  <a:pt x="2474686" y="553977"/>
                  <a:pt x="2474686" y="1237343"/>
                </a:cubicBezTo>
                <a:cubicBezTo>
                  <a:pt x="2474686" y="1920709"/>
                  <a:pt x="1920709" y="2474686"/>
                  <a:pt x="1237343" y="2474686"/>
                </a:cubicBezTo>
                <a:cubicBezTo>
                  <a:pt x="553977" y="2474686"/>
                  <a:pt x="0" y="1920709"/>
                  <a:pt x="0" y="1237343"/>
                </a:cubicBezTo>
                <a:cubicBezTo>
                  <a:pt x="0" y="553977"/>
                  <a:pt x="553977" y="0"/>
                  <a:pt x="1237343" y="0"/>
                </a:cubicBezTo>
                <a:close/>
              </a:path>
            </a:pathLst>
          </a:cu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186" name="Shape 186"/>
        <p:cNvGrpSpPr/>
        <p:nvPr/>
      </p:nvGrpSpPr>
      <p:grpSpPr>
        <a:xfrm>
          <a:off x="0" y="0"/>
          <a:ext cx="0" cy="0"/>
          <a:chOff x="0" y="0"/>
          <a:chExt cx="0" cy="0"/>
        </a:xfrm>
      </p:grpSpPr>
      <p:pic>
        <p:nvPicPr>
          <p:cNvPr descr="The Ongoing Impact of Data Privacy on an Organization - Kratikal Blogs" id="187" name="Google Shape;187;p21"/>
          <p:cNvPicPr preferRelativeResize="0"/>
          <p:nvPr/>
        </p:nvPicPr>
        <p:blipFill rotWithShape="1">
          <a:blip r:embed="rId3">
            <a:alphaModFix/>
          </a:blip>
          <a:srcRect b="6224" l="0" r="0" t="9399"/>
          <a:stretch/>
        </p:blipFill>
        <p:spPr>
          <a:xfrm>
            <a:off x="0" y="0"/>
            <a:ext cx="12191998" cy="6858000"/>
          </a:xfrm>
          <a:prstGeom prst="rect">
            <a:avLst/>
          </a:prstGeom>
          <a:noFill/>
          <a:ln>
            <a:noFill/>
          </a:ln>
        </p:spPr>
      </p:pic>
      <p:sp>
        <p:nvSpPr>
          <p:cNvPr id="188" name="Google Shape;188;p21"/>
          <p:cNvSpPr/>
          <p:nvPr/>
        </p:nvSpPr>
        <p:spPr>
          <a:xfrm>
            <a:off x="-2" y="-1"/>
            <a:ext cx="12192000" cy="6858000"/>
          </a:xfrm>
          <a:prstGeom prst="rect">
            <a:avLst/>
          </a:prstGeom>
          <a:solidFill>
            <a:srgbClr val="262626">
              <a:alpha val="9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9" name="Google Shape;189;p21"/>
          <p:cNvGrpSpPr/>
          <p:nvPr/>
        </p:nvGrpSpPr>
        <p:grpSpPr>
          <a:xfrm>
            <a:off x="1332411" y="865565"/>
            <a:ext cx="6531428" cy="5171792"/>
            <a:chOff x="6572973" y="680153"/>
            <a:chExt cx="6531428" cy="3659568"/>
          </a:xfrm>
        </p:grpSpPr>
        <p:sp>
          <p:nvSpPr>
            <p:cNvPr id="190" name="Google Shape;190;p21"/>
            <p:cNvSpPr txBox="1"/>
            <p:nvPr/>
          </p:nvSpPr>
          <p:spPr>
            <a:xfrm>
              <a:off x="6572973" y="680153"/>
              <a:ext cx="65314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accent1"/>
                  </a:solidFill>
                  <a:latin typeface="Montserrat"/>
                  <a:ea typeface="Montserrat"/>
                  <a:cs typeface="Montserrat"/>
                  <a:sym typeface="Montserrat"/>
                </a:rPr>
                <a:t>Tor and Onion </a:t>
              </a:r>
              <a:r>
                <a:rPr b="1" lang="en-US" sz="3200">
                  <a:solidFill>
                    <a:schemeClr val="lt1"/>
                  </a:solidFill>
                  <a:latin typeface="Montserrat"/>
                  <a:ea typeface="Montserrat"/>
                  <a:cs typeface="Montserrat"/>
                  <a:sym typeface="Montserrat"/>
                </a:rPr>
                <a:t>Sites Exploration</a:t>
              </a:r>
              <a:endParaRPr b="1" sz="3200">
                <a:solidFill>
                  <a:schemeClr val="accent1"/>
                </a:solidFill>
                <a:latin typeface="Montserrat"/>
                <a:ea typeface="Montserrat"/>
                <a:cs typeface="Montserrat"/>
                <a:sym typeface="Montserrat"/>
              </a:endParaRPr>
            </a:p>
            <a:p>
              <a:pPr indent="0" lvl="0" marL="0" marR="0" rtl="0" algn="l">
                <a:spcBef>
                  <a:spcPts val="0"/>
                </a:spcBef>
                <a:spcAft>
                  <a:spcPts val="0"/>
                </a:spcAft>
                <a:buNone/>
              </a:pPr>
              <a:r>
                <a:t/>
              </a:r>
              <a:endParaRPr b="1" i="0" sz="3200">
                <a:solidFill>
                  <a:schemeClr val="lt1"/>
                </a:solidFill>
                <a:latin typeface="Montserrat"/>
                <a:ea typeface="Montserrat"/>
                <a:cs typeface="Montserrat"/>
                <a:sym typeface="Montserrat"/>
              </a:endParaRPr>
            </a:p>
          </p:txBody>
        </p:sp>
        <p:sp>
          <p:nvSpPr>
            <p:cNvPr id="191" name="Google Shape;191;p21"/>
            <p:cNvSpPr txBox="1"/>
            <p:nvPr/>
          </p:nvSpPr>
          <p:spPr>
            <a:xfrm>
              <a:off x="6572973" y="1464983"/>
              <a:ext cx="5413830" cy="28747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chemeClr val="lt1"/>
                  </a:solidFill>
                  <a:latin typeface="Montserrat"/>
                  <a:ea typeface="Montserrat"/>
                  <a:cs typeface="Montserrat"/>
                  <a:sym typeface="Montserrat"/>
                </a:rPr>
                <a:t>Techniques:</a:t>
              </a:r>
              <a:endParaRPr b="1" sz="2000">
                <a:solidFill>
                  <a:schemeClr val="lt1"/>
                </a:solidFill>
                <a:latin typeface="Montserrat"/>
                <a:ea typeface="Montserrat"/>
                <a:cs typeface="Montserrat"/>
                <a:sym typeface="Montserrat"/>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Installing and Using Tor Browser: </a:t>
              </a:r>
              <a:r>
                <a:rPr lang="en-US" sz="1800">
                  <a:solidFill>
                    <a:schemeClr val="lt1"/>
                  </a:solidFill>
                  <a:latin typeface="Montserrat"/>
                  <a:ea typeface="Montserrat"/>
                  <a:cs typeface="Montserrat"/>
                  <a:sym typeface="Montserrat"/>
                </a:rPr>
                <a:t>Download the Tor Browser from the official Tor Project website and use it to access .onion sites.</a:t>
              </a:r>
              <a:endParaRPr/>
            </a:p>
            <a:p>
              <a:pPr indent="0" lvl="0" marL="0" marR="0" rtl="0" algn="l">
                <a:lnSpc>
                  <a:spcPct val="150000"/>
                </a:lnSpc>
                <a:spcBef>
                  <a:spcPts val="0"/>
                </a:spcBef>
                <a:spcAft>
                  <a:spcPts val="0"/>
                </a:spcAft>
                <a:buNone/>
              </a:pPr>
              <a:r>
                <a:rPr b="1" lang="en-US" sz="1800">
                  <a:solidFill>
                    <a:schemeClr val="lt1"/>
                  </a:solidFill>
                  <a:latin typeface="Montserrat"/>
                  <a:ea typeface="Montserrat"/>
                  <a:cs typeface="Montserrat"/>
                  <a:sym typeface="Montserrat"/>
                </a:rPr>
                <a:t>Exploring Directories of Onion Sites: </a:t>
              </a:r>
              <a:r>
                <a:rPr lang="en-US" sz="2000">
                  <a:solidFill>
                    <a:schemeClr val="lt1"/>
                  </a:solidFill>
                  <a:latin typeface="Montserrat"/>
                  <a:ea typeface="Montserrat"/>
                  <a:cs typeface="Montserrat"/>
                  <a:sym typeface="Montserrat"/>
                </a:rPr>
                <a:t>Use directories like The Hidden Wiki to find and explore .onion sites on the Dark Web.</a:t>
              </a:r>
              <a:endParaRPr/>
            </a:p>
          </p:txBody>
        </p:sp>
      </p:grpSp>
      <p:sp>
        <p:nvSpPr>
          <p:cNvPr id="192" name="Google Shape;192;p21"/>
          <p:cNvSpPr/>
          <p:nvPr/>
        </p:nvSpPr>
        <p:spPr>
          <a:xfrm flipH="1">
            <a:off x="5924550" y="460617"/>
            <a:ext cx="6267448" cy="6397384"/>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1"/>
          <p:cNvSpPr/>
          <p:nvPr/>
        </p:nvSpPr>
        <p:spPr>
          <a:xfrm>
            <a:off x="7982857" y="0"/>
            <a:ext cx="3149602" cy="5334001"/>
          </a:xfrm>
          <a:custGeom>
            <a:rect b="b" l="l" r="r" t="t"/>
            <a:pathLst>
              <a:path extrusionOk="0" h="5334001" w="3149602">
                <a:moveTo>
                  <a:pt x="0" y="0"/>
                </a:moveTo>
                <a:lnTo>
                  <a:pt x="3149602" y="0"/>
                </a:lnTo>
                <a:lnTo>
                  <a:pt x="3149601" y="3759200"/>
                </a:lnTo>
                <a:cubicBezTo>
                  <a:pt x="3149601" y="4628939"/>
                  <a:pt x="2444539" y="5334001"/>
                  <a:pt x="1574800" y="5334001"/>
                </a:cubicBezTo>
                <a:lnTo>
                  <a:pt x="1574801" y="5334000"/>
                </a:lnTo>
                <a:cubicBezTo>
                  <a:pt x="705062" y="5334000"/>
                  <a:pt x="0" y="4628938"/>
                  <a:pt x="0" y="3759199"/>
                </a:cubicBez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4" name="Google Shape;194;p21"/>
          <p:cNvPicPr preferRelativeResize="0"/>
          <p:nvPr/>
        </p:nvPicPr>
        <p:blipFill rotWithShape="1">
          <a:blip r:embed="rId4">
            <a:alphaModFix/>
          </a:blip>
          <a:srcRect b="0" l="0" r="0" t="0"/>
          <a:stretch/>
        </p:blipFill>
        <p:spPr>
          <a:xfrm>
            <a:off x="7291252" y="1546879"/>
            <a:ext cx="4532811" cy="4224860"/>
          </a:xfrm>
          <a:custGeom>
            <a:rect b="b" l="l" r="r" t="t"/>
            <a:pathLst>
              <a:path extrusionOk="0" h="2474686" w="2474686">
                <a:moveTo>
                  <a:pt x="1237343" y="0"/>
                </a:moveTo>
                <a:cubicBezTo>
                  <a:pt x="1920709" y="0"/>
                  <a:pt x="2474686" y="553977"/>
                  <a:pt x="2474686" y="1237343"/>
                </a:cubicBezTo>
                <a:cubicBezTo>
                  <a:pt x="2474686" y="1920709"/>
                  <a:pt x="1920709" y="2474686"/>
                  <a:pt x="1237343" y="2474686"/>
                </a:cubicBezTo>
                <a:cubicBezTo>
                  <a:pt x="553977" y="2474686"/>
                  <a:pt x="0" y="1920709"/>
                  <a:pt x="0" y="1237343"/>
                </a:cubicBezTo>
                <a:cubicBezTo>
                  <a:pt x="0" y="553977"/>
                  <a:pt x="553977" y="0"/>
                  <a:pt x="1237343" y="0"/>
                </a:cubicBezTo>
                <a:close/>
              </a:path>
            </a:pathLst>
          </a:cu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