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7.xml"/><Relationship Id="rId22" Type="http://schemas.openxmlformats.org/officeDocument/2006/relationships/font" Target="fonts/Montserrat-italic.fntdata"/><Relationship Id="rId10" Type="http://schemas.openxmlformats.org/officeDocument/2006/relationships/slide" Target="slides/slide6.xml"/><Relationship Id="rId21" Type="http://schemas.openxmlformats.org/officeDocument/2006/relationships/font" Target="fonts/Montserrat-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png"/><Relationship Id="rId4" Type="http://schemas.openxmlformats.org/officeDocument/2006/relationships/image" Target="../media/image2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4.jpg"/><Relationship Id="rId5"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2.jpg"/><Relationship Id="rId5" Type="http://schemas.openxmlformats.org/officeDocument/2006/relationships/image" Target="../media/image6.jpg"/><Relationship Id="rId6"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8.jpg"/><Relationship Id="rId5" Type="http://schemas.openxmlformats.org/officeDocument/2006/relationships/image" Target="../media/image5.png"/><Relationship Id="rId6"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1838"/>
            </a:gs>
            <a:gs pos="47000">
              <a:srgbClr val="001838"/>
            </a:gs>
            <a:gs pos="61000">
              <a:srgbClr val="001631"/>
            </a:gs>
            <a:gs pos="100000">
              <a:srgbClr val="003A48"/>
            </a:gs>
          </a:gsLst>
          <a:lin ang="18900000" scaled="0"/>
        </a:gradFill>
      </p:bgPr>
    </p:bg>
    <p:spTree>
      <p:nvGrpSpPr>
        <p:cNvPr id="23" name="Shape 23"/>
        <p:cNvGrpSpPr/>
        <p:nvPr/>
      </p:nvGrpSpPr>
      <p:grpSpPr>
        <a:xfrm>
          <a:off x="0" y="0"/>
          <a:ext cx="0" cy="0"/>
          <a:chOff x="0" y="0"/>
          <a:chExt cx="0" cy="0"/>
        </a:xfrm>
      </p:grpSpPr>
      <p:pic>
        <p:nvPicPr>
          <p:cNvPr id="24" name="Google Shape;24;p4"/>
          <p:cNvPicPr preferRelativeResize="0"/>
          <p:nvPr/>
        </p:nvPicPr>
        <p:blipFill rotWithShape="1">
          <a:blip r:embed="rId3">
            <a:alphaModFix/>
          </a:blip>
          <a:srcRect b="6032" l="0" r="0" t="11244"/>
          <a:stretch/>
        </p:blipFill>
        <p:spPr>
          <a:xfrm>
            <a:off x="0" y="0"/>
            <a:ext cx="12428571" cy="6858000"/>
          </a:xfrm>
          <a:custGeom>
            <a:rect b="b" l="l" r="r" t="t"/>
            <a:pathLst>
              <a:path extrusionOk="0" h="8290285" w="12428571">
                <a:moveTo>
                  <a:pt x="0" y="0"/>
                </a:moveTo>
                <a:lnTo>
                  <a:pt x="12428571" y="0"/>
                </a:lnTo>
                <a:lnTo>
                  <a:pt x="12428571" y="8290286"/>
                </a:lnTo>
                <a:lnTo>
                  <a:pt x="0" y="8290286"/>
                </a:lnTo>
                <a:close/>
              </a:path>
            </a:pathLst>
          </a:custGeom>
          <a:gradFill>
            <a:gsLst>
              <a:gs pos="0">
                <a:srgbClr val="062C4A"/>
              </a:gs>
              <a:gs pos="50000">
                <a:srgbClr val="8295A4"/>
              </a:gs>
              <a:gs pos="100000">
                <a:srgbClr val="FFFFFF"/>
              </a:gs>
            </a:gsLst>
            <a:lin ang="18900000" scaled="0"/>
          </a:gradFill>
          <a:ln>
            <a:noFill/>
          </a:ln>
        </p:spPr>
      </p:pic>
      <p:grpSp>
        <p:nvGrpSpPr>
          <p:cNvPr id="25" name="Google Shape;25;p4"/>
          <p:cNvGrpSpPr/>
          <p:nvPr/>
        </p:nvGrpSpPr>
        <p:grpSpPr>
          <a:xfrm>
            <a:off x="252516" y="731846"/>
            <a:ext cx="11780734" cy="5394308"/>
            <a:chOff x="201716" y="731846"/>
            <a:chExt cx="11780734" cy="5394308"/>
          </a:xfrm>
        </p:grpSpPr>
        <p:grpSp>
          <p:nvGrpSpPr>
            <p:cNvPr id="26" name="Google Shape;26;p4"/>
            <p:cNvGrpSpPr/>
            <p:nvPr/>
          </p:nvGrpSpPr>
          <p:grpSpPr>
            <a:xfrm>
              <a:off x="5753765" y="731846"/>
              <a:ext cx="6228685" cy="5394308"/>
              <a:chOff x="5397120" y="731846"/>
              <a:chExt cx="6228685" cy="5394308"/>
            </a:xfrm>
          </p:grpSpPr>
          <p:sp>
            <p:nvSpPr>
              <p:cNvPr id="27" name="Google Shape;27;p4"/>
              <p:cNvSpPr/>
              <p:nvPr/>
            </p:nvSpPr>
            <p:spPr>
              <a:xfrm>
                <a:off x="5397120" y="834105"/>
                <a:ext cx="5921348" cy="5128059"/>
              </a:xfrm>
              <a:custGeom>
                <a:rect b="b" l="l" r="r" t="t"/>
                <a:pathLst>
                  <a:path extrusionOk="0" h="5128059" w="5921348">
                    <a:moveTo>
                      <a:pt x="4440994" y="0"/>
                    </a:moveTo>
                    <a:lnTo>
                      <a:pt x="5921349" y="2564037"/>
                    </a:lnTo>
                    <a:lnTo>
                      <a:pt x="4440994" y="5128060"/>
                    </a:lnTo>
                    <a:lnTo>
                      <a:pt x="1480320" y="5128060"/>
                    </a:lnTo>
                    <a:lnTo>
                      <a:pt x="0" y="2564037"/>
                    </a:lnTo>
                    <a:lnTo>
                      <a:pt x="1480320" y="0"/>
                    </a:lnTo>
                    <a:lnTo>
                      <a:pt x="4440994" y="0"/>
                    </a:lnTo>
                    <a:close/>
                  </a:path>
                </a:pathLst>
              </a:custGeom>
              <a:solidFill>
                <a:srgbClr val="06274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8" name="Google Shape;28;p4"/>
              <p:cNvGrpSpPr/>
              <p:nvPr/>
            </p:nvGrpSpPr>
            <p:grpSpPr>
              <a:xfrm>
                <a:off x="5397120" y="731846"/>
                <a:ext cx="6228685" cy="5394308"/>
                <a:chOff x="5246743" y="699856"/>
                <a:chExt cx="6228685" cy="5394308"/>
              </a:xfrm>
            </p:grpSpPr>
            <p:sp>
              <p:nvSpPr>
                <p:cNvPr id="29" name="Google Shape;29;p4"/>
                <p:cNvSpPr/>
                <p:nvPr/>
              </p:nvSpPr>
              <p:spPr>
                <a:xfrm>
                  <a:off x="5246743" y="699856"/>
                  <a:ext cx="6228685" cy="5394308"/>
                </a:xfrm>
                <a:custGeom>
                  <a:rect b="b" l="l" r="r" t="t"/>
                  <a:pathLst>
                    <a:path extrusionOk="0" h="5394308" w="6228685">
                      <a:moveTo>
                        <a:pt x="4671497" y="0"/>
                      </a:moveTo>
                      <a:lnTo>
                        <a:pt x="6228686" y="2697158"/>
                      </a:lnTo>
                      <a:lnTo>
                        <a:pt x="4671497" y="5394309"/>
                      </a:lnTo>
                      <a:lnTo>
                        <a:pt x="1557154" y="5394309"/>
                      </a:lnTo>
                      <a:lnTo>
                        <a:pt x="0" y="2697158"/>
                      </a:lnTo>
                      <a:lnTo>
                        <a:pt x="1557154" y="0"/>
                      </a:lnTo>
                      <a:lnTo>
                        <a:pt x="4671497" y="0"/>
                      </a:lnTo>
                      <a:close/>
                    </a:path>
                  </a:pathLst>
                </a:custGeom>
                <a:gradFill>
                  <a:gsLst>
                    <a:gs pos="0">
                      <a:srgbClr val="062C4A"/>
                    </a:gs>
                    <a:gs pos="50000">
                      <a:srgbClr val="8295A4"/>
                    </a:gs>
                    <a:gs pos="100000">
                      <a:srgbClr val="FFFFFF"/>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 name="Google Shape;30;p4"/>
                <p:cNvPicPr preferRelativeResize="0"/>
                <p:nvPr/>
              </p:nvPicPr>
              <p:blipFill rotWithShape="1">
                <a:blip r:embed="rId4">
                  <a:alphaModFix/>
                </a:blip>
                <a:srcRect b="256" l="12716" r="10701" t="256"/>
                <a:stretch/>
              </p:blipFill>
              <p:spPr>
                <a:xfrm>
                  <a:off x="5396199" y="834105"/>
                  <a:ext cx="5922269" cy="5128059"/>
                </a:xfrm>
                <a:custGeom>
                  <a:rect b="b" l="l" r="r" t="t"/>
                  <a:pathLst>
                    <a:path extrusionOk="0" h="6822713" w="7878158">
                      <a:moveTo>
                        <a:pt x="1969516" y="0"/>
                      </a:moveTo>
                      <a:lnTo>
                        <a:pt x="5908595" y="0"/>
                      </a:lnTo>
                      <a:lnTo>
                        <a:pt x="7878158" y="3411366"/>
                      </a:lnTo>
                      <a:lnTo>
                        <a:pt x="5908595" y="6822713"/>
                      </a:lnTo>
                      <a:lnTo>
                        <a:pt x="1969516" y="6822713"/>
                      </a:lnTo>
                      <a:lnTo>
                        <a:pt x="0" y="3411366"/>
                      </a:lnTo>
                      <a:lnTo>
                        <a:pt x="1969516" y="0"/>
                      </a:lnTo>
                      <a:close/>
                    </a:path>
                  </a:pathLst>
                </a:custGeom>
                <a:noFill/>
                <a:ln>
                  <a:noFill/>
                </a:ln>
              </p:spPr>
            </p:pic>
          </p:grpSp>
        </p:grpSp>
        <p:grpSp>
          <p:nvGrpSpPr>
            <p:cNvPr id="31" name="Google Shape;31;p4"/>
            <p:cNvGrpSpPr/>
            <p:nvPr/>
          </p:nvGrpSpPr>
          <p:grpSpPr>
            <a:xfrm>
              <a:off x="201716" y="741460"/>
              <a:ext cx="6210300" cy="5187220"/>
              <a:chOff x="201716" y="1028890"/>
              <a:chExt cx="6210300" cy="5187220"/>
            </a:xfrm>
          </p:grpSpPr>
          <p:sp>
            <p:nvSpPr>
              <p:cNvPr id="32" name="Google Shape;32;p4"/>
              <p:cNvSpPr txBox="1"/>
              <p:nvPr/>
            </p:nvSpPr>
            <p:spPr>
              <a:xfrm>
                <a:off x="201716" y="1028890"/>
                <a:ext cx="6210300" cy="44012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Montserrat"/>
                    <a:ea typeface="Montserrat"/>
                    <a:cs typeface="Montserrat"/>
                    <a:sym typeface="Montserrat"/>
                  </a:rPr>
                  <a:t>Wellcome </a:t>
                </a:r>
                <a:endParaRPr/>
              </a:p>
              <a:p>
                <a:pPr indent="0" lvl="0" marL="0" marR="0" rtl="0" algn="ctr">
                  <a:spcBef>
                    <a:spcPts val="0"/>
                  </a:spcBef>
                  <a:spcAft>
                    <a:spcPts val="0"/>
                  </a:spcAft>
                  <a:buNone/>
                </a:pPr>
                <a:r>
                  <a:rPr b="1" lang="en-US" sz="4000">
                    <a:solidFill>
                      <a:schemeClr val="lt1"/>
                    </a:solidFill>
                    <a:latin typeface="Montserrat"/>
                    <a:ea typeface="Montserrat"/>
                    <a:cs typeface="Montserrat"/>
                    <a:sym typeface="Montserrat"/>
                  </a:rPr>
                  <a:t>To</a:t>
                </a:r>
                <a:endParaRPr/>
              </a:p>
              <a:p>
                <a:pPr indent="0" lvl="0" marL="0" marR="0" rtl="0" algn="ctr">
                  <a:spcBef>
                    <a:spcPts val="0"/>
                  </a:spcBef>
                  <a:spcAft>
                    <a:spcPts val="0"/>
                  </a:spcAft>
                  <a:buNone/>
                </a:pPr>
                <a:r>
                  <a:rPr b="1" lang="en-US" sz="4000">
                    <a:solidFill>
                      <a:schemeClr val="lt1"/>
                    </a:solidFill>
                    <a:latin typeface="Montserrat"/>
                    <a:ea typeface="Montserrat"/>
                    <a:cs typeface="Montserrat"/>
                    <a:sym typeface="Montserrat"/>
                  </a:rPr>
                  <a:t>Ethical Hacking class</a:t>
                </a:r>
                <a:endParaRPr/>
              </a:p>
              <a:p>
                <a:pPr indent="0" lvl="0" marL="0" marR="0" rtl="0" algn="ctr">
                  <a:spcBef>
                    <a:spcPts val="0"/>
                  </a:spcBef>
                  <a:spcAft>
                    <a:spcPts val="0"/>
                  </a:spcAft>
                  <a:buNone/>
                </a:pPr>
                <a:r>
                  <a:rPr b="1" lang="en-US" sz="4000">
                    <a:solidFill>
                      <a:schemeClr val="lt1"/>
                    </a:solidFill>
                    <a:latin typeface="Montserrat"/>
                    <a:ea typeface="Montserrat"/>
                    <a:cs typeface="Montserrat"/>
                    <a:sym typeface="Montserrat"/>
                  </a:rPr>
                  <a:t>2</a:t>
                </a:r>
                <a:r>
                  <a:rPr b="1" baseline="30000" lang="en-US" sz="4000">
                    <a:solidFill>
                      <a:schemeClr val="lt1"/>
                    </a:solidFill>
                    <a:latin typeface="Montserrat"/>
                    <a:ea typeface="Montserrat"/>
                    <a:cs typeface="Montserrat"/>
                    <a:sym typeface="Montserrat"/>
                  </a:rPr>
                  <a:t>nd</a:t>
                </a:r>
                <a:r>
                  <a:rPr b="1" lang="en-US" sz="4000">
                    <a:solidFill>
                      <a:schemeClr val="lt1"/>
                    </a:solidFill>
                    <a:latin typeface="Montserrat"/>
                    <a:ea typeface="Montserrat"/>
                    <a:cs typeface="Montserrat"/>
                    <a:sym typeface="Montserrat"/>
                  </a:rPr>
                  <a:t> Week</a:t>
                </a:r>
                <a:endParaRPr/>
              </a:p>
              <a:p>
                <a:pPr indent="0" lvl="0" marL="0" marR="0" rtl="0" algn="ctr">
                  <a:spcBef>
                    <a:spcPts val="0"/>
                  </a:spcBef>
                  <a:spcAft>
                    <a:spcPts val="0"/>
                  </a:spcAft>
                  <a:buNone/>
                </a:pPr>
                <a:r>
                  <a:rPr b="1" lang="en-US" sz="4000">
                    <a:solidFill>
                      <a:schemeClr val="lt1"/>
                    </a:solidFill>
                    <a:latin typeface="Montserrat"/>
                    <a:ea typeface="Montserrat"/>
                    <a:cs typeface="Montserrat"/>
                    <a:sym typeface="Montserrat"/>
                  </a:rPr>
                  <a:t>Day 4th</a:t>
                </a:r>
                <a:endParaRPr b="1" sz="4000">
                  <a:solidFill>
                    <a:schemeClr val="lt1"/>
                  </a:solidFill>
                  <a:latin typeface="Montserrat"/>
                  <a:ea typeface="Montserrat"/>
                  <a:cs typeface="Montserrat"/>
                  <a:sym typeface="Montserrat"/>
                </a:endParaRPr>
              </a:p>
              <a:p>
                <a:pPr indent="0" lvl="0" marL="0" marR="0" rtl="0" algn="l">
                  <a:spcBef>
                    <a:spcPts val="0"/>
                  </a:spcBef>
                  <a:spcAft>
                    <a:spcPts val="0"/>
                  </a:spcAft>
                  <a:buNone/>
                </a:pPr>
                <a:r>
                  <a:rPr b="1" i="0" lang="en-US" sz="4000">
                    <a:solidFill>
                      <a:schemeClr val="lt1"/>
                    </a:solidFill>
                    <a:latin typeface="Montserrat"/>
                    <a:ea typeface="Montserrat"/>
                    <a:cs typeface="Montserrat"/>
                    <a:sym typeface="Montserrat"/>
                  </a:rPr>
                  <a:t> </a:t>
                </a:r>
                <a:endParaRPr/>
              </a:p>
            </p:txBody>
          </p:sp>
          <p:sp>
            <p:nvSpPr>
              <p:cNvPr id="33" name="Google Shape;33;p4"/>
              <p:cNvSpPr txBox="1"/>
              <p:nvPr/>
            </p:nvSpPr>
            <p:spPr>
              <a:xfrm>
                <a:off x="616991" y="5508224"/>
                <a:ext cx="537975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lt1"/>
                    </a:solidFill>
                    <a:latin typeface="Montserrat"/>
                    <a:ea typeface="Montserrat"/>
                    <a:cs typeface="Montserrat"/>
                    <a:sym typeface="Montserrat"/>
                  </a:rPr>
                  <a:t>Muhammad Bilal</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67000">
              <a:schemeClr val="accent2"/>
            </a:gs>
            <a:gs pos="100000">
              <a:schemeClr val="accent3"/>
            </a:gs>
          </a:gsLst>
          <a:lin ang="2700000" scaled="0"/>
        </a:gradFill>
      </p:bgPr>
    </p:bg>
    <p:spTree>
      <p:nvGrpSpPr>
        <p:cNvPr id="147" name="Shape 147"/>
        <p:cNvGrpSpPr/>
        <p:nvPr/>
      </p:nvGrpSpPr>
      <p:grpSpPr>
        <a:xfrm>
          <a:off x="0" y="0"/>
          <a:ext cx="0" cy="0"/>
          <a:chOff x="0" y="0"/>
          <a:chExt cx="0" cy="0"/>
        </a:xfrm>
      </p:grpSpPr>
      <p:grpSp>
        <p:nvGrpSpPr>
          <p:cNvPr id="148" name="Google Shape;148;p13"/>
          <p:cNvGrpSpPr/>
          <p:nvPr/>
        </p:nvGrpSpPr>
        <p:grpSpPr>
          <a:xfrm>
            <a:off x="0" y="595355"/>
            <a:ext cx="12192000" cy="5481615"/>
            <a:chOff x="-22343" y="501134"/>
            <a:chExt cx="12192000" cy="5481615"/>
          </a:xfrm>
        </p:grpSpPr>
        <p:grpSp>
          <p:nvGrpSpPr>
            <p:cNvPr id="149" name="Google Shape;149;p13"/>
            <p:cNvGrpSpPr/>
            <p:nvPr/>
          </p:nvGrpSpPr>
          <p:grpSpPr>
            <a:xfrm>
              <a:off x="-22343" y="501134"/>
              <a:ext cx="12192000" cy="1195864"/>
              <a:chOff x="0" y="634250"/>
              <a:chExt cx="12192000" cy="1195864"/>
            </a:xfrm>
          </p:grpSpPr>
          <p:sp>
            <p:nvSpPr>
              <p:cNvPr id="150" name="Google Shape;150;p13"/>
              <p:cNvSpPr txBox="1"/>
              <p:nvPr/>
            </p:nvSpPr>
            <p:spPr>
              <a:xfrm>
                <a:off x="0" y="634250"/>
                <a:ext cx="12192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Montserrat"/>
                    <a:ea typeface="Montserrat"/>
                    <a:cs typeface="Montserrat"/>
                    <a:sym typeface="Montserrat"/>
                  </a:rPr>
                  <a:t>OSINT for Incident Response</a:t>
                </a:r>
                <a:endParaRPr/>
              </a:p>
            </p:txBody>
          </p:sp>
          <p:sp>
            <p:nvSpPr>
              <p:cNvPr id="151" name="Google Shape;151;p13"/>
              <p:cNvSpPr txBox="1"/>
              <p:nvPr/>
            </p:nvSpPr>
            <p:spPr>
              <a:xfrm>
                <a:off x="1631917" y="1460782"/>
                <a:ext cx="892816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grpSp>
        <p:grpSp>
          <p:nvGrpSpPr>
            <p:cNvPr id="152" name="Google Shape;152;p13"/>
            <p:cNvGrpSpPr/>
            <p:nvPr/>
          </p:nvGrpSpPr>
          <p:grpSpPr>
            <a:xfrm>
              <a:off x="422501" y="2607275"/>
              <a:ext cx="11302312" cy="3375474"/>
              <a:chOff x="444844" y="2607275"/>
              <a:chExt cx="11302312" cy="3375474"/>
            </a:xfrm>
          </p:grpSpPr>
          <p:sp>
            <p:nvSpPr>
              <p:cNvPr id="153" name="Google Shape;153;p13"/>
              <p:cNvSpPr txBox="1"/>
              <p:nvPr/>
            </p:nvSpPr>
            <p:spPr>
              <a:xfrm>
                <a:off x="677315" y="5268673"/>
                <a:ext cx="210993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Montserrat"/>
                    <a:ea typeface="Montserrat"/>
                    <a:cs typeface="Montserrat"/>
                    <a:sym typeface="Montserrat"/>
                  </a:rPr>
                  <a:t>VirusTotal</a:t>
                </a:r>
                <a:endParaRPr sz="2400">
                  <a:solidFill>
                    <a:schemeClr val="lt1"/>
                  </a:solidFill>
                  <a:latin typeface="Montserrat"/>
                  <a:ea typeface="Montserrat"/>
                  <a:cs typeface="Montserrat"/>
                  <a:sym typeface="Montserrat"/>
                </a:endParaRPr>
              </a:p>
            </p:txBody>
          </p:sp>
          <p:sp>
            <p:nvSpPr>
              <p:cNvPr id="154" name="Google Shape;154;p13"/>
              <p:cNvSpPr txBox="1"/>
              <p:nvPr/>
            </p:nvSpPr>
            <p:spPr>
              <a:xfrm>
                <a:off x="3654370" y="5268673"/>
                <a:ext cx="194696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Montserrat"/>
                    <a:ea typeface="Montserrat"/>
                    <a:cs typeface="Montserrat"/>
                    <a:sym typeface="Montserrat"/>
                  </a:rPr>
                  <a:t>Cymon</a:t>
                </a:r>
                <a:endParaRPr sz="2400">
                  <a:solidFill>
                    <a:schemeClr val="lt1"/>
                  </a:solidFill>
                  <a:latin typeface="Montserrat"/>
                  <a:ea typeface="Montserrat"/>
                  <a:cs typeface="Montserrat"/>
                  <a:sym typeface="Montserrat"/>
                </a:endParaRPr>
              </a:p>
            </p:txBody>
          </p:sp>
          <p:sp>
            <p:nvSpPr>
              <p:cNvPr id="155" name="Google Shape;155;p13"/>
              <p:cNvSpPr txBox="1"/>
              <p:nvPr/>
            </p:nvSpPr>
            <p:spPr>
              <a:xfrm>
                <a:off x="6406539" y="5274863"/>
                <a:ext cx="2288067"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Montserrat"/>
                    <a:ea typeface="Montserrat"/>
                    <a:cs typeface="Montserrat"/>
                    <a:sym typeface="Montserrat"/>
                  </a:rPr>
                  <a:t>AlienVault OTX</a:t>
                </a:r>
                <a:endParaRPr/>
              </a:p>
            </p:txBody>
          </p:sp>
          <p:sp>
            <p:nvSpPr>
              <p:cNvPr id="156" name="Google Shape;156;p13"/>
              <p:cNvSpPr txBox="1"/>
              <p:nvPr/>
            </p:nvSpPr>
            <p:spPr>
              <a:xfrm>
                <a:off x="9445515" y="5339435"/>
                <a:ext cx="230164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Montserrat"/>
                    <a:ea typeface="Montserrat"/>
                    <a:cs typeface="Montserrat"/>
                    <a:sym typeface="Montserrat"/>
                  </a:rPr>
                  <a:t>MISP</a:t>
                </a:r>
                <a:endParaRPr/>
              </a:p>
            </p:txBody>
          </p:sp>
          <p:grpSp>
            <p:nvGrpSpPr>
              <p:cNvPr id="157" name="Google Shape;157;p13"/>
              <p:cNvGrpSpPr/>
              <p:nvPr/>
            </p:nvGrpSpPr>
            <p:grpSpPr>
              <a:xfrm>
                <a:off x="444844" y="2607275"/>
                <a:ext cx="11302312" cy="3264588"/>
                <a:chOff x="444844" y="2607275"/>
                <a:chExt cx="11302312" cy="3264588"/>
              </a:xfrm>
            </p:grpSpPr>
            <p:grpSp>
              <p:nvGrpSpPr>
                <p:cNvPr id="158" name="Google Shape;158;p13"/>
                <p:cNvGrpSpPr/>
                <p:nvPr/>
              </p:nvGrpSpPr>
              <p:grpSpPr>
                <a:xfrm>
                  <a:off x="444844" y="2607275"/>
                  <a:ext cx="11302312" cy="3264588"/>
                  <a:chOff x="444844" y="3039762"/>
                  <a:chExt cx="11302312" cy="3264588"/>
                </a:xfrm>
              </p:grpSpPr>
              <p:grpSp>
                <p:nvGrpSpPr>
                  <p:cNvPr id="159" name="Google Shape;159;p13"/>
                  <p:cNvGrpSpPr/>
                  <p:nvPr/>
                </p:nvGrpSpPr>
                <p:grpSpPr>
                  <a:xfrm>
                    <a:off x="444844" y="3039762"/>
                    <a:ext cx="2574874" cy="3264588"/>
                    <a:chOff x="494270" y="2236572"/>
                    <a:chExt cx="3335915" cy="4120293"/>
                  </a:xfrm>
                </p:grpSpPr>
                <p:sp>
                  <p:nvSpPr>
                    <p:cNvPr id="160" name="Google Shape;160;p13"/>
                    <p:cNvSpPr/>
                    <p:nvPr/>
                  </p:nvSpPr>
                  <p:spPr>
                    <a:xfrm>
                      <a:off x="494270" y="2236572"/>
                      <a:ext cx="3335915" cy="4120293"/>
                    </a:xfrm>
                    <a:prstGeom prst="snip2DiagRect">
                      <a:avLst>
                        <a:gd fmla="val 0" name="adj1"/>
                        <a:gd fmla="val 16667" name="adj2"/>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1" name="Google Shape;161;p13"/>
                    <p:cNvPicPr preferRelativeResize="0"/>
                    <p:nvPr/>
                  </p:nvPicPr>
                  <p:blipFill rotWithShape="1">
                    <a:blip r:embed="rId3">
                      <a:alphaModFix/>
                    </a:blip>
                    <a:srcRect b="0" l="0" r="0" t="0"/>
                    <a:stretch/>
                  </p:blipFill>
                  <p:spPr>
                    <a:xfrm>
                      <a:off x="616395" y="2306519"/>
                      <a:ext cx="3018173" cy="3194762"/>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grpSp>
              <p:sp>
                <p:nvSpPr>
                  <p:cNvPr id="162" name="Google Shape;162;p13"/>
                  <p:cNvSpPr/>
                  <p:nvPr/>
                </p:nvSpPr>
                <p:spPr>
                  <a:xfrm>
                    <a:off x="3353990" y="3039762"/>
                    <a:ext cx="2574874" cy="3264588"/>
                  </a:xfrm>
                  <a:prstGeom prst="snip2DiagRect">
                    <a:avLst>
                      <a:gd fmla="val 0" name="adj1"/>
                      <a:gd fmla="val 16667" name="adj2"/>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13"/>
                  <p:cNvSpPr/>
                  <p:nvPr/>
                </p:nvSpPr>
                <p:spPr>
                  <a:xfrm>
                    <a:off x="6263136" y="3039762"/>
                    <a:ext cx="2574874" cy="3264588"/>
                  </a:xfrm>
                  <a:prstGeom prst="snip2DiagRect">
                    <a:avLst>
                      <a:gd fmla="val 0" name="adj1"/>
                      <a:gd fmla="val 16667" name="adj2"/>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13"/>
                  <p:cNvSpPr/>
                  <p:nvPr/>
                </p:nvSpPr>
                <p:spPr>
                  <a:xfrm>
                    <a:off x="9172282" y="3039762"/>
                    <a:ext cx="2574874" cy="3264588"/>
                  </a:xfrm>
                  <a:prstGeom prst="snip2DiagRect">
                    <a:avLst>
                      <a:gd fmla="val 0" name="adj1"/>
                      <a:gd fmla="val 16667" name="adj2"/>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165" name="Google Shape;165;p13"/>
                <p:cNvPicPr preferRelativeResize="0"/>
                <p:nvPr/>
              </p:nvPicPr>
              <p:blipFill rotWithShape="1">
                <a:blip r:embed="rId4">
                  <a:alphaModFix/>
                </a:blip>
                <a:srcRect b="0" l="0" r="0" t="0"/>
                <a:stretch/>
              </p:blipFill>
              <p:spPr>
                <a:xfrm>
                  <a:off x="3448255" y="2704956"/>
                  <a:ext cx="2329620" cy="2563717"/>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pic>
              <p:nvPicPr>
                <p:cNvPr id="166" name="Google Shape;166;p13"/>
                <p:cNvPicPr preferRelativeResize="0"/>
                <p:nvPr/>
              </p:nvPicPr>
              <p:blipFill rotWithShape="1">
                <a:blip r:embed="rId5">
                  <a:alphaModFix/>
                </a:blip>
                <a:srcRect b="0" l="0" r="0" t="0"/>
                <a:stretch/>
              </p:blipFill>
              <p:spPr>
                <a:xfrm>
                  <a:off x="6351373" y="2729526"/>
                  <a:ext cx="2323069" cy="2539147"/>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grpSp>
          <p:pic>
            <p:nvPicPr>
              <p:cNvPr id="167" name="Google Shape;167;p13"/>
              <p:cNvPicPr preferRelativeResize="0"/>
              <p:nvPr/>
            </p:nvPicPr>
            <p:blipFill rotWithShape="1">
              <a:blip r:embed="rId6">
                <a:alphaModFix/>
              </a:blip>
              <a:srcRect b="0" l="0" r="0" t="0"/>
              <a:stretch/>
            </p:blipFill>
            <p:spPr>
              <a:xfrm>
                <a:off x="9273582" y="2718812"/>
                <a:ext cx="2350382" cy="2563716"/>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67000">
              <a:schemeClr val="accent2"/>
            </a:gs>
            <a:gs pos="100000">
              <a:schemeClr val="accent3"/>
            </a:gs>
          </a:gsLst>
          <a:lin ang="2700000" scaled="0"/>
        </a:gradFill>
      </p:bgPr>
    </p:bg>
    <p:spTree>
      <p:nvGrpSpPr>
        <p:cNvPr id="171" name="Shape 171"/>
        <p:cNvGrpSpPr/>
        <p:nvPr/>
      </p:nvGrpSpPr>
      <p:grpSpPr>
        <a:xfrm>
          <a:off x="0" y="0"/>
          <a:ext cx="0" cy="0"/>
          <a:chOff x="0" y="0"/>
          <a:chExt cx="0" cy="0"/>
        </a:xfrm>
      </p:grpSpPr>
      <p:sp>
        <p:nvSpPr>
          <p:cNvPr id="172" name="Google Shape;172;p14"/>
          <p:cNvSpPr/>
          <p:nvPr/>
        </p:nvSpPr>
        <p:spPr>
          <a:xfrm>
            <a:off x="5980670" y="0"/>
            <a:ext cx="6211329" cy="3781168"/>
          </a:xfrm>
          <a:prstGeom prst="snip2DiagRect">
            <a:avLst>
              <a:gd fmla="val 0" name="adj1"/>
              <a:gd fmla="val 16667"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3" name="Google Shape;173;p14"/>
          <p:cNvPicPr preferRelativeResize="0"/>
          <p:nvPr/>
        </p:nvPicPr>
        <p:blipFill rotWithShape="1">
          <a:blip r:embed="rId3">
            <a:alphaModFix/>
          </a:blip>
          <a:srcRect b="0" l="0" r="0" t="0"/>
          <a:stretch/>
        </p:blipFill>
        <p:spPr>
          <a:xfrm>
            <a:off x="6096001" y="99258"/>
            <a:ext cx="5985163" cy="3558341"/>
          </a:xfrm>
          <a:prstGeom prst="snip2DiagRect">
            <a:avLst>
              <a:gd fmla="val 0" name="adj1"/>
              <a:gd fmla="val 16667" name="adj2"/>
            </a:avLst>
          </a:prstGeom>
          <a:noFill/>
          <a:ln>
            <a:noFill/>
          </a:ln>
        </p:spPr>
      </p:pic>
      <p:grpSp>
        <p:nvGrpSpPr>
          <p:cNvPr id="174" name="Google Shape;174;p14"/>
          <p:cNvGrpSpPr/>
          <p:nvPr/>
        </p:nvGrpSpPr>
        <p:grpSpPr>
          <a:xfrm>
            <a:off x="57668" y="99258"/>
            <a:ext cx="5980668" cy="6124151"/>
            <a:chOff x="472647" y="930348"/>
            <a:chExt cx="5375188" cy="6124151"/>
          </a:xfrm>
        </p:grpSpPr>
        <p:sp>
          <p:nvSpPr>
            <p:cNvPr id="175" name="Google Shape;175;p14"/>
            <p:cNvSpPr txBox="1"/>
            <p:nvPr/>
          </p:nvSpPr>
          <p:spPr>
            <a:xfrm>
              <a:off x="472647" y="930348"/>
              <a:ext cx="512059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Montserrat"/>
                  <a:ea typeface="Montserrat"/>
                  <a:cs typeface="Montserrat"/>
                  <a:sym typeface="Montserrat"/>
                </a:rPr>
                <a:t>Legal and Ethical Aspects of OSINT</a:t>
              </a:r>
              <a:endParaRPr/>
            </a:p>
          </p:txBody>
        </p:sp>
        <p:sp>
          <p:nvSpPr>
            <p:cNvPr id="176" name="Google Shape;176;p14"/>
            <p:cNvSpPr txBox="1"/>
            <p:nvPr/>
          </p:nvSpPr>
          <p:spPr>
            <a:xfrm>
              <a:off x="472647" y="1883853"/>
              <a:ext cx="5375188" cy="517064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Definition:</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lang="en-US" sz="1800">
                  <a:solidFill>
                    <a:schemeClr val="lt1"/>
                  </a:solidFill>
                  <a:latin typeface="Montserrat"/>
                  <a:ea typeface="Montserrat"/>
                  <a:cs typeface="Montserrat"/>
                  <a:sym typeface="Montserrat"/>
                </a:rPr>
                <a:t>The legal and ethical aspects of OSINT involve understanding the laws and ethical guidelines surrounding the collection and use of publicly available information. This includes respecting privacy rights and adhering to legal constraints.</a:t>
              </a:r>
              <a:endParaRPr/>
            </a:p>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Examples:</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1.Compliance with Data Protection Laws: </a:t>
              </a:r>
              <a:r>
                <a:rPr lang="en-US" sz="1800">
                  <a:solidFill>
                    <a:schemeClr val="lt1"/>
                  </a:solidFill>
                  <a:latin typeface="Montserrat"/>
                  <a:ea typeface="Montserrat"/>
                  <a:cs typeface="Montserrat"/>
                  <a:sym typeface="Montserrat"/>
                </a:rPr>
                <a:t>Ensuring that OSINT activities comply with laws such as the GDPR (General Data Protection Regulation) in Europe.</a:t>
              </a:r>
              <a:endParaRPr sz="1800">
                <a:solidFill>
                  <a:schemeClr val="lt1"/>
                </a:solidFill>
                <a:latin typeface="Montserrat"/>
                <a:ea typeface="Montserrat"/>
                <a:cs typeface="Montserrat"/>
                <a:sym typeface="Montserrat"/>
              </a:endParaRPr>
            </a:p>
          </p:txBody>
        </p:sp>
      </p:grpSp>
      <p:sp>
        <p:nvSpPr>
          <p:cNvPr id="177" name="Google Shape;177;p14"/>
          <p:cNvSpPr/>
          <p:nvPr/>
        </p:nvSpPr>
        <p:spPr>
          <a:xfrm>
            <a:off x="6019273" y="4377643"/>
            <a:ext cx="6249456" cy="175432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800">
                <a:solidFill>
                  <a:srgbClr val="FFFFFF"/>
                </a:solidFill>
                <a:latin typeface="Montserrat"/>
                <a:ea typeface="Montserrat"/>
                <a:cs typeface="Montserrat"/>
                <a:sym typeface="Montserrat"/>
              </a:rPr>
              <a:t>2.Ethical Considerations in Investigations: </a:t>
            </a:r>
            <a:r>
              <a:rPr lang="en-US" sz="1800">
                <a:solidFill>
                  <a:srgbClr val="FFFFFF"/>
                </a:solidFill>
                <a:latin typeface="Montserrat"/>
                <a:ea typeface="Montserrat"/>
                <a:cs typeface="Montserrat"/>
                <a:sym typeface="Montserrat"/>
              </a:rPr>
              <a:t>Balancing the need for information with respect for individual privacy and avoiding intrusive methods.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67000">
              <a:schemeClr val="accent2"/>
            </a:gs>
            <a:gs pos="100000">
              <a:schemeClr val="accent3"/>
            </a:gs>
          </a:gsLst>
          <a:lin ang="2700000" scaled="0"/>
        </a:gradFill>
      </p:bgPr>
    </p:bg>
    <p:spTree>
      <p:nvGrpSpPr>
        <p:cNvPr id="181" name="Shape 181"/>
        <p:cNvGrpSpPr/>
        <p:nvPr/>
      </p:nvGrpSpPr>
      <p:grpSpPr>
        <a:xfrm>
          <a:off x="0" y="0"/>
          <a:ext cx="0" cy="0"/>
          <a:chOff x="0" y="0"/>
          <a:chExt cx="0" cy="0"/>
        </a:xfrm>
      </p:grpSpPr>
      <p:sp>
        <p:nvSpPr>
          <p:cNvPr id="182" name="Google Shape;182;p15"/>
          <p:cNvSpPr/>
          <p:nvPr/>
        </p:nvSpPr>
        <p:spPr>
          <a:xfrm>
            <a:off x="5980670" y="0"/>
            <a:ext cx="6211329" cy="3781168"/>
          </a:xfrm>
          <a:prstGeom prst="snip2DiagRect">
            <a:avLst>
              <a:gd fmla="val 0" name="adj1"/>
              <a:gd fmla="val 16667"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3" name="Google Shape;183;p15"/>
          <p:cNvPicPr preferRelativeResize="0"/>
          <p:nvPr/>
        </p:nvPicPr>
        <p:blipFill rotWithShape="1">
          <a:blip r:embed="rId3">
            <a:alphaModFix/>
          </a:blip>
          <a:srcRect b="0" l="0" r="0" t="0"/>
          <a:stretch/>
        </p:blipFill>
        <p:spPr>
          <a:xfrm>
            <a:off x="6137564" y="99258"/>
            <a:ext cx="5930869" cy="3545985"/>
          </a:xfrm>
          <a:prstGeom prst="snip2DiagRect">
            <a:avLst>
              <a:gd fmla="val 0" name="adj1"/>
              <a:gd fmla="val 16667" name="adj2"/>
            </a:avLst>
          </a:prstGeom>
          <a:noFill/>
          <a:ln>
            <a:noFill/>
          </a:ln>
        </p:spPr>
      </p:pic>
      <p:grpSp>
        <p:nvGrpSpPr>
          <p:cNvPr id="184" name="Google Shape;184;p15"/>
          <p:cNvGrpSpPr/>
          <p:nvPr/>
        </p:nvGrpSpPr>
        <p:grpSpPr>
          <a:xfrm>
            <a:off x="38605" y="99258"/>
            <a:ext cx="5980668" cy="5866829"/>
            <a:chOff x="455514" y="930348"/>
            <a:chExt cx="5375188" cy="5866829"/>
          </a:xfrm>
        </p:grpSpPr>
        <p:sp>
          <p:nvSpPr>
            <p:cNvPr id="185" name="Google Shape;185;p15"/>
            <p:cNvSpPr txBox="1"/>
            <p:nvPr/>
          </p:nvSpPr>
          <p:spPr>
            <a:xfrm>
              <a:off x="472647" y="930348"/>
              <a:ext cx="512059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Montserrat"/>
                  <a:ea typeface="Montserrat"/>
                  <a:cs typeface="Montserrat"/>
                  <a:sym typeface="Montserrat"/>
                </a:rPr>
                <a:t>Legal and Ethical Aspects of OSINT</a:t>
              </a:r>
              <a:endParaRPr/>
            </a:p>
          </p:txBody>
        </p:sp>
        <p:sp>
          <p:nvSpPr>
            <p:cNvPr id="186" name="Google Shape;186;p15"/>
            <p:cNvSpPr txBox="1"/>
            <p:nvPr/>
          </p:nvSpPr>
          <p:spPr>
            <a:xfrm>
              <a:off x="455514" y="1672697"/>
              <a:ext cx="5375188" cy="512448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Techniques and Tools:</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GDPR Compliance Tools: </a:t>
              </a:r>
              <a:r>
                <a:rPr lang="en-US" sz="1800">
                  <a:solidFill>
                    <a:schemeClr val="lt1"/>
                  </a:solidFill>
                  <a:latin typeface="Montserrat"/>
                  <a:ea typeface="Montserrat"/>
                  <a:cs typeface="Montserrat"/>
                  <a:sym typeface="Montserrat"/>
                </a:rPr>
                <a:t>Tools and resources to ensure data collection methods are compliant with GDPR.</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Ethical Guidelines Documentation: </a:t>
              </a:r>
              <a:r>
                <a:rPr lang="en-US" sz="1800">
                  <a:solidFill>
                    <a:schemeClr val="lt1"/>
                  </a:solidFill>
                  <a:latin typeface="Montserrat"/>
                  <a:ea typeface="Montserrat"/>
                  <a:cs typeface="Montserrat"/>
                  <a:sym typeface="Montserrat"/>
                </a:rPr>
                <a:t>Organizations like the Electronic Frontier Foundation (EFF) provide guidelines on ethical information gathering.</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Legal Databases: </a:t>
              </a:r>
              <a:r>
                <a:rPr lang="en-US" sz="1800">
                  <a:solidFill>
                    <a:schemeClr val="lt1"/>
                  </a:solidFill>
                  <a:latin typeface="Montserrat"/>
                  <a:ea typeface="Montserrat"/>
                  <a:cs typeface="Montserrat"/>
                  <a:sym typeface="Montserrat"/>
                </a:rPr>
                <a:t>Accessing up-to-date information on relevant laws and regulations through legal databases and resources.</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67000">
              <a:schemeClr val="accent2"/>
            </a:gs>
            <a:gs pos="100000">
              <a:schemeClr val="accent3"/>
            </a:gs>
          </a:gsLst>
          <a:lin ang="2700000" scaled="0"/>
        </a:gradFill>
      </p:bgPr>
    </p:bg>
    <p:spTree>
      <p:nvGrpSpPr>
        <p:cNvPr id="190" name="Shape 190"/>
        <p:cNvGrpSpPr/>
        <p:nvPr/>
      </p:nvGrpSpPr>
      <p:grpSpPr>
        <a:xfrm>
          <a:off x="0" y="0"/>
          <a:ext cx="0" cy="0"/>
          <a:chOff x="0" y="0"/>
          <a:chExt cx="0" cy="0"/>
        </a:xfrm>
      </p:grpSpPr>
      <p:grpSp>
        <p:nvGrpSpPr>
          <p:cNvPr id="191" name="Google Shape;191;p16"/>
          <p:cNvGrpSpPr/>
          <p:nvPr/>
        </p:nvGrpSpPr>
        <p:grpSpPr>
          <a:xfrm>
            <a:off x="0" y="595355"/>
            <a:ext cx="12192000" cy="5431846"/>
            <a:chOff x="-22343" y="501134"/>
            <a:chExt cx="12192000" cy="5431846"/>
          </a:xfrm>
        </p:grpSpPr>
        <p:grpSp>
          <p:nvGrpSpPr>
            <p:cNvPr id="192" name="Google Shape;192;p16"/>
            <p:cNvGrpSpPr/>
            <p:nvPr/>
          </p:nvGrpSpPr>
          <p:grpSpPr>
            <a:xfrm>
              <a:off x="-22343" y="501134"/>
              <a:ext cx="12192000" cy="1195864"/>
              <a:chOff x="0" y="634250"/>
              <a:chExt cx="12192000" cy="1195864"/>
            </a:xfrm>
          </p:grpSpPr>
          <p:sp>
            <p:nvSpPr>
              <p:cNvPr id="193" name="Google Shape;193;p16"/>
              <p:cNvSpPr txBox="1"/>
              <p:nvPr/>
            </p:nvSpPr>
            <p:spPr>
              <a:xfrm>
                <a:off x="0" y="634250"/>
                <a:ext cx="12192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Montserrat"/>
                    <a:ea typeface="Montserrat"/>
                    <a:cs typeface="Montserrat"/>
                    <a:sym typeface="Montserrat"/>
                  </a:rPr>
                  <a:t>Legal and Ethical Aspects of OSINT</a:t>
                </a:r>
                <a:endParaRPr/>
              </a:p>
            </p:txBody>
          </p:sp>
          <p:sp>
            <p:nvSpPr>
              <p:cNvPr id="194" name="Google Shape;194;p16"/>
              <p:cNvSpPr txBox="1"/>
              <p:nvPr/>
            </p:nvSpPr>
            <p:spPr>
              <a:xfrm>
                <a:off x="1631917" y="1460782"/>
                <a:ext cx="892816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grpSp>
        <p:grpSp>
          <p:nvGrpSpPr>
            <p:cNvPr id="195" name="Google Shape;195;p16"/>
            <p:cNvGrpSpPr/>
            <p:nvPr/>
          </p:nvGrpSpPr>
          <p:grpSpPr>
            <a:xfrm>
              <a:off x="1397562" y="2604760"/>
              <a:ext cx="8964483" cy="3328220"/>
              <a:chOff x="1419905" y="2604760"/>
              <a:chExt cx="8964483" cy="3328220"/>
            </a:xfrm>
          </p:grpSpPr>
          <p:sp>
            <p:nvSpPr>
              <p:cNvPr id="196" name="Google Shape;196;p16"/>
              <p:cNvSpPr txBox="1"/>
              <p:nvPr/>
            </p:nvSpPr>
            <p:spPr>
              <a:xfrm>
                <a:off x="1542531" y="5093502"/>
                <a:ext cx="278167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Montserrat"/>
                    <a:ea typeface="Montserrat"/>
                    <a:cs typeface="Montserrat"/>
                    <a:sym typeface="Montserrat"/>
                  </a:rPr>
                  <a:t>GDPR Compliance</a:t>
                </a:r>
                <a:endParaRPr sz="2400">
                  <a:solidFill>
                    <a:schemeClr val="lt1"/>
                  </a:solidFill>
                  <a:latin typeface="Montserrat"/>
                  <a:ea typeface="Montserrat"/>
                  <a:cs typeface="Montserrat"/>
                  <a:sym typeface="Montserrat"/>
                </a:endParaRPr>
              </a:p>
            </p:txBody>
          </p:sp>
          <p:sp>
            <p:nvSpPr>
              <p:cNvPr id="197" name="Google Shape;197;p16"/>
              <p:cNvSpPr txBox="1"/>
              <p:nvPr/>
            </p:nvSpPr>
            <p:spPr>
              <a:xfrm>
                <a:off x="5034247" y="5093502"/>
                <a:ext cx="2123505"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Montserrat"/>
                    <a:ea typeface="Montserrat"/>
                    <a:cs typeface="Montserrat"/>
                    <a:sym typeface="Montserrat"/>
                  </a:rPr>
                  <a:t>Ethical Guidelines</a:t>
                </a:r>
                <a:endParaRPr/>
              </a:p>
            </p:txBody>
          </p:sp>
          <p:sp>
            <p:nvSpPr>
              <p:cNvPr id="198" name="Google Shape;198;p16"/>
              <p:cNvSpPr txBox="1"/>
              <p:nvPr/>
            </p:nvSpPr>
            <p:spPr>
              <a:xfrm>
                <a:off x="8096321" y="5101983"/>
                <a:ext cx="228806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Montserrat"/>
                    <a:ea typeface="Montserrat"/>
                    <a:cs typeface="Montserrat"/>
                    <a:sym typeface="Montserrat"/>
                  </a:rPr>
                  <a:t>Legal Databases</a:t>
                </a:r>
                <a:endParaRPr/>
              </a:p>
            </p:txBody>
          </p:sp>
          <p:grpSp>
            <p:nvGrpSpPr>
              <p:cNvPr id="199" name="Google Shape;199;p16"/>
              <p:cNvGrpSpPr/>
              <p:nvPr/>
            </p:nvGrpSpPr>
            <p:grpSpPr>
              <a:xfrm>
                <a:off x="1419905" y="2604760"/>
                <a:ext cx="8964483" cy="3267103"/>
                <a:chOff x="1419905" y="2604760"/>
                <a:chExt cx="8964483" cy="3267103"/>
              </a:xfrm>
            </p:grpSpPr>
            <p:grpSp>
              <p:nvGrpSpPr>
                <p:cNvPr id="200" name="Google Shape;200;p16"/>
                <p:cNvGrpSpPr/>
                <p:nvPr/>
              </p:nvGrpSpPr>
              <p:grpSpPr>
                <a:xfrm>
                  <a:off x="1419905" y="2604760"/>
                  <a:ext cx="8964483" cy="3267103"/>
                  <a:chOff x="1419905" y="3037247"/>
                  <a:chExt cx="8964483" cy="3267103"/>
                </a:xfrm>
              </p:grpSpPr>
              <p:grpSp>
                <p:nvGrpSpPr>
                  <p:cNvPr id="201" name="Google Shape;201;p16"/>
                  <p:cNvGrpSpPr/>
                  <p:nvPr/>
                </p:nvGrpSpPr>
                <p:grpSpPr>
                  <a:xfrm>
                    <a:off x="1419905" y="3037247"/>
                    <a:ext cx="2574873" cy="3264588"/>
                    <a:chOff x="1757525" y="2233398"/>
                    <a:chExt cx="3335915" cy="4120293"/>
                  </a:xfrm>
                </p:grpSpPr>
                <p:sp>
                  <p:nvSpPr>
                    <p:cNvPr id="202" name="Google Shape;202;p16"/>
                    <p:cNvSpPr/>
                    <p:nvPr/>
                  </p:nvSpPr>
                  <p:spPr>
                    <a:xfrm>
                      <a:off x="1757525" y="2233398"/>
                      <a:ext cx="3335915" cy="4120293"/>
                    </a:xfrm>
                    <a:prstGeom prst="snip2DiagRect">
                      <a:avLst>
                        <a:gd fmla="val 0" name="adj1"/>
                        <a:gd fmla="val 16667" name="adj2"/>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3" name="Google Shape;203;p16"/>
                    <p:cNvPicPr preferRelativeResize="0"/>
                    <p:nvPr/>
                  </p:nvPicPr>
                  <p:blipFill rotWithShape="1">
                    <a:blip r:embed="rId3">
                      <a:alphaModFix/>
                    </a:blip>
                    <a:srcRect b="0" l="0" r="0" t="0"/>
                    <a:stretch/>
                  </p:blipFill>
                  <p:spPr>
                    <a:xfrm>
                      <a:off x="1916395" y="2380474"/>
                      <a:ext cx="3018173" cy="3004711"/>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grpSp>
              <p:sp>
                <p:nvSpPr>
                  <p:cNvPr id="204" name="Google Shape;204;p16"/>
                  <p:cNvSpPr/>
                  <p:nvPr/>
                </p:nvSpPr>
                <p:spPr>
                  <a:xfrm>
                    <a:off x="4651238" y="3037247"/>
                    <a:ext cx="2574874" cy="3264588"/>
                  </a:xfrm>
                  <a:prstGeom prst="snip2DiagRect">
                    <a:avLst>
                      <a:gd fmla="val 0" name="adj1"/>
                      <a:gd fmla="val 16667" name="adj2"/>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16"/>
                  <p:cNvSpPr/>
                  <p:nvPr/>
                </p:nvSpPr>
                <p:spPr>
                  <a:xfrm>
                    <a:off x="7809514" y="3039762"/>
                    <a:ext cx="2574874" cy="3264588"/>
                  </a:xfrm>
                  <a:prstGeom prst="snip2DiagRect">
                    <a:avLst>
                      <a:gd fmla="val 0" name="adj1"/>
                      <a:gd fmla="val 16667" name="adj2"/>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206" name="Google Shape;206;p16"/>
                <p:cNvPicPr preferRelativeResize="0"/>
                <p:nvPr/>
              </p:nvPicPr>
              <p:blipFill rotWithShape="1">
                <a:blip r:embed="rId4">
                  <a:alphaModFix/>
                </a:blip>
                <a:srcRect b="0" l="0" r="0" t="0"/>
                <a:stretch/>
              </p:blipFill>
              <p:spPr>
                <a:xfrm>
                  <a:off x="4773865" y="2721291"/>
                  <a:ext cx="2329620" cy="2317060"/>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pic>
              <p:nvPicPr>
                <p:cNvPr id="207" name="Google Shape;207;p16"/>
                <p:cNvPicPr preferRelativeResize="0"/>
                <p:nvPr/>
              </p:nvPicPr>
              <p:blipFill rotWithShape="1">
                <a:blip r:embed="rId5">
                  <a:alphaModFix/>
                </a:blip>
                <a:srcRect b="0" l="0" r="0" t="0"/>
                <a:stretch/>
              </p:blipFill>
              <p:spPr>
                <a:xfrm>
                  <a:off x="7935416" y="2721291"/>
                  <a:ext cx="2323069" cy="2380691"/>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gr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67000">
              <a:schemeClr val="accent2"/>
            </a:gs>
            <a:gs pos="100000">
              <a:schemeClr val="accent3"/>
            </a:gs>
          </a:gsLst>
          <a:lin ang="2700000" scaled="0"/>
        </a:gradFill>
      </p:bgPr>
    </p:bg>
    <p:spTree>
      <p:nvGrpSpPr>
        <p:cNvPr id="211" name="Shape 211"/>
        <p:cNvGrpSpPr/>
        <p:nvPr/>
      </p:nvGrpSpPr>
      <p:grpSpPr>
        <a:xfrm>
          <a:off x="0" y="0"/>
          <a:ext cx="0" cy="0"/>
          <a:chOff x="0" y="0"/>
          <a:chExt cx="0" cy="0"/>
        </a:xfrm>
      </p:grpSpPr>
      <p:sp>
        <p:nvSpPr>
          <p:cNvPr id="212" name="Google Shape;212;p17"/>
          <p:cNvSpPr/>
          <p:nvPr/>
        </p:nvSpPr>
        <p:spPr>
          <a:xfrm>
            <a:off x="3888260" y="-1"/>
            <a:ext cx="1000898"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hoto dangerous masked thief installing virus to hack system on computer, working late at night in office. cyber terrorist and criminal with mask hacking network server and doing scam or fraud." id="213" name="Google Shape;213;p17"/>
          <p:cNvPicPr preferRelativeResize="0"/>
          <p:nvPr/>
        </p:nvPicPr>
        <p:blipFill rotWithShape="1">
          <a:blip r:embed="rId3">
            <a:alphaModFix/>
          </a:blip>
          <a:srcRect b="0" l="0" r="0" t="0"/>
          <a:stretch/>
        </p:blipFill>
        <p:spPr>
          <a:xfrm flipH="1">
            <a:off x="0" y="-1"/>
            <a:ext cx="4580238" cy="6875849"/>
          </a:xfrm>
          <a:prstGeom prst="rect">
            <a:avLst/>
          </a:prstGeom>
          <a:noFill/>
          <a:ln>
            <a:noFill/>
          </a:ln>
        </p:spPr>
      </p:pic>
      <p:grpSp>
        <p:nvGrpSpPr>
          <p:cNvPr id="214" name="Google Shape;214;p17"/>
          <p:cNvGrpSpPr/>
          <p:nvPr/>
        </p:nvGrpSpPr>
        <p:grpSpPr>
          <a:xfrm>
            <a:off x="4053018" y="1130642"/>
            <a:ext cx="7117492" cy="4596713"/>
            <a:chOff x="4053018" y="1130642"/>
            <a:chExt cx="7117492" cy="4596713"/>
          </a:xfrm>
        </p:grpSpPr>
        <p:sp>
          <p:nvSpPr>
            <p:cNvPr id="215" name="Google Shape;215;p17"/>
            <p:cNvSpPr/>
            <p:nvPr/>
          </p:nvSpPr>
          <p:spPr>
            <a:xfrm>
              <a:off x="4053018" y="1130642"/>
              <a:ext cx="7117492" cy="4596713"/>
            </a:xfrm>
            <a:prstGeom prst="snip2DiagRect">
              <a:avLst>
                <a:gd fmla="val 0" name="adj1"/>
                <a:gd fmla="val 16667" name="adj2"/>
              </a:avLst>
            </a:prstGeom>
            <a:solidFill>
              <a:schemeClr val="accent1"/>
            </a:solidFill>
            <a:ln>
              <a:noFill/>
            </a:ln>
            <a:effectLst>
              <a:outerShdw blurRad="203200" sx="102000" rotWithShape="0" algn="ctr" sy="1020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16" name="Google Shape;216;p17"/>
            <p:cNvGrpSpPr/>
            <p:nvPr/>
          </p:nvGrpSpPr>
          <p:grpSpPr>
            <a:xfrm>
              <a:off x="4940002" y="2466334"/>
              <a:ext cx="5607054" cy="1396536"/>
              <a:chOff x="656581" y="2581700"/>
              <a:chExt cx="5607054" cy="1396536"/>
            </a:xfrm>
          </p:grpSpPr>
          <p:sp>
            <p:nvSpPr>
              <p:cNvPr id="217" name="Google Shape;217;p17"/>
              <p:cNvSpPr txBox="1"/>
              <p:nvPr/>
            </p:nvSpPr>
            <p:spPr>
              <a:xfrm>
                <a:off x="656581" y="2581700"/>
                <a:ext cx="5343524" cy="47320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18" name="Google Shape;218;p17"/>
              <p:cNvSpPr txBox="1"/>
              <p:nvPr/>
            </p:nvSpPr>
            <p:spPr>
              <a:xfrm>
                <a:off x="656581" y="3054906"/>
                <a:ext cx="560705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ECECF1"/>
                    </a:solidFill>
                    <a:latin typeface="Montserrat"/>
                    <a:ea typeface="Montserrat"/>
                    <a:cs typeface="Montserrat"/>
                    <a:sym typeface="Montserrat"/>
                  </a:rPr>
                  <a:t>HAPPY HACKING</a:t>
                </a:r>
                <a:endParaRPr b="1" sz="5400">
                  <a:solidFill>
                    <a:schemeClr val="dk1"/>
                  </a:solidFill>
                  <a:latin typeface="Montserrat"/>
                  <a:ea typeface="Montserrat"/>
                  <a:cs typeface="Montserrat"/>
                  <a:sym typeface="Montserrat"/>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67000">
              <a:schemeClr val="accent2"/>
            </a:gs>
            <a:gs pos="100000">
              <a:schemeClr val="accent3"/>
            </a:gs>
          </a:gsLst>
          <a:lin ang="2700000" scaled="0"/>
        </a:gradFill>
      </p:bgPr>
    </p:bg>
    <p:spTree>
      <p:nvGrpSpPr>
        <p:cNvPr id="222" name="Shape 222"/>
        <p:cNvGrpSpPr/>
        <p:nvPr/>
      </p:nvGrpSpPr>
      <p:grpSpPr>
        <a:xfrm>
          <a:off x="0" y="0"/>
          <a:ext cx="0" cy="0"/>
          <a:chOff x="0" y="0"/>
          <a:chExt cx="0" cy="0"/>
        </a:xfrm>
      </p:grpSpPr>
      <p:sp>
        <p:nvSpPr>
          <p:cNvPr id="223" name="Google Shape;223;p18"/>
          <p:cNvSpPr txBox="1"/>
          <p:nvPr/>
        </p:nvSpPr>
        <p:spPr>
          <a:xfrm>
            <a:off x="1784616" y="2615486"/>
            <a:ext cx="8872151" cy="184665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9600"/>
              <a:buFont typeface="Montserrat"/>
              <a:buNone/>
            </a:pPr>
            <a:r>
              <a:rPr b="1" i="0" lang="en-US" sz="9600" u="none" cap="none" strike="noStrike">
                <a:solidFill>
                  <a:schemeClr val="lt1"/>
                </a:solidFill>
                <a:latin typeface="Montserrat"/>
                <a:ea typeface="Montserrat"/>
                <a:cs typeface="Montserrat"/>
                <a:sym typeface="Montserrat"/>
              </a:rPr>
              <a:t>Thank You!</a:t>
            </a:r>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67000">
              <a:schemeClr val="accent2"/>
            </a:gs>
            <a:gs pos="100000">
              <a:schemeClr val="accent3"/>
            </a:gs>
          </a:gsLst>
          <a:lin ang="2700000" scaled="0"/>
        </a:gradFill>
      </p:bgPr>
    </p:bg>
    <p:spTree>
      <p:nvGrpSpPr>
        <p:cNvPr id="37" name="Shape 37"/>
        <p:cNvGrpSpPr/>
        <p:nvPr/>
      </p:nvGrpSpPr>
      <p:grpSpPr>
        <a:xfrm>
          <a:off x="0" y="0"/>
          <a:ext cx="0" cy="0"/>
          <a:chOff x="0" y="0"/>
          <a:chExt cx="0" cy="0"/>
        </a:xfrm>
      </p:grpSpPr>
      <p:grpSp>
        <p:nvGrpSpPr>
          <p:cNvPr id="38" name="Google Shape;38;p5"/>
          <p:cNvGrpSpPr/>
          <p:nvPr/>
        </p:nvGrpSpPr>
        <p:grpSpPr>
          <a:xfrm>
            <a:off x="494270" y="525162"/>
            <a:ext cx="4382530" cy="5404583"/>
            <a:chOff x="691978" y="308919"/>
            <a:chExt cx="4268488" cy="5404583"/>
          </a:xfrm>
        </p:grpSpPr>
        <p:sp>
          <p:nvSpPr>
            <p:cNvPr id="39" name="Google Shape;39;p5"/>
            <p:cNvSpPr/>
            <p:nvPr/>
          </p:nvSpPr>
          <p:spPr>
            <a:xfrm>
              <a:off x="691978" y="308919"/>
              <a:ext cx="2483708" cy="2570205"/>
            </a:xfrm>
            <a:prstGeom prst="rect">
              <a:avLst/>
            </a:prstGeom>
            <a:gradFill>
              <a:gsLst>
                <a:gs pos="0">
                  <a:schemeClr val="accent4"/>
                </a:gs>
                <a:gs pos="1000">
                  <a:schemeClr val="accent4"/>
                </a:gs>
                <a:gs pos="100000">
                  <a:schemeClr val="accent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0" name="Google Shape;40;p5"/>
            <p:cNvPicPr preferRelativeResize="0"/>
            <p:nvPr/>
          </p:nvPicPr>
          <p:blipFill rotWithShape="1">
            <a:blip r:embed="rId3">
              <a:alphaModFix/>
            </a:blip>
            <a:srcRect b="0" l="0" r="0" t="0"/>
            <a:stretch/>
          </p:blipFill>
          <p:spPr>
            <a:xfrm>
              <a:off x="835017" y="448774"/>
              <a:ext cx="4125449" cy="5264728"/>
            </a:xfrm>
            <a:prstGeom prst="snip1Rect">
              <a:avLst>
                <a:gd fmla="val 16667" name="adj"/>
              </a:avLst>
            </a:prstGeom>
            <a:noFill/>
            <a:ln>
              <a:noFill/>
            </a:ln>
          </p:spPr>
        </p:pic>
      </p:grpSp>
      <p:sp>
        <p:nvSpPr>
          <p:cNvPr id="41" name="Google Shape;41;p5"/>
          <p:cNvSpPr/>
          <p:nvPr/>
        </p:nvSpPr>
        <p:spPr>
          <a:xfrm flipH="1">
            <a:off x="8625016" y="6384525"/>
            <a:ext cx="3566984" cy="473475"/>
          </a:xfrm>
          <a:prstGeom prst="snip1Rect">
            <a:avLst>
              <a:gd fmla="val 38701" name="adj"/>
            </a:avLst>
          </a:prstGeom>
          <a:gradFill>
            <a:gsLst>
              <a:gs pos="0">
                <a:schemeClr val="accent3"/>
              </a:gs>
              <a:gs pos="100000">
                <a:schemeClr val="accent4"/>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Montserrat"/>
                <a:ea typeface="Montserrat"/>
                <a:cs typeface="Montserrat"/>
                <a:sym typeface="Montserrat"/>
              </a:rPr>
              <a:t>Visualizing OSINT Data</a:t>
            </a:r>
            <a:endParaRPr/>
          </a:p>
        </p:txBody>
      </p:sp>
      <p:grpSp>
        <p:nvGrpSpPr>
          <p:cNvPr id="42" name="Google Shape;42;p5"/>
          <p:cNvGrpSpPr/>
          <p:nvPr/>
        </p:nvGrpSpPr>
        <p:grpSpPr>
          <a:xfrm>
            <a:off x="5044267" y="525162"/>
            <a:ext cx="7142204" cy="6332838"/>
            <a:chOff x="5648068" y="2038865"/>
            <a:chExt cx="6141337" cy="6332838"/>
          </a:xfrm>
        </p:grpSpPr>
        <p:sp>
          <p:nvSpPr>
            <p:cNvPr id="43" name="Google Shape;43;p5"/>
            <p:cNvSpPr txBox="1"/>
            <p:nvPr/>
          </p:nvSpPr>
          <p:spPr>
            <a:xfrm>
              <a:off x="5648068" y="2370060"/>
              <a:ext cx="6141337" cy="600164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Definition:</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lang="en-US" sz="1800">
                  <a:solidFill>
                    <a:schemeClr val="lt1"/>
                  </a:solidFill>
                  <a:latin typeface="Montserrat"/>
                  <a:ea typeface="Montserrat"/>
                  <a:cs typeface="Montserrat"/>
                  <a:sym typeface="Montserrat"/>
                </a:rPr>
                <a:t>Visualizing OSINT (Open Source Intelligence) data involves using graphical representations to make sense of complex data collected from publicly available sources. Visualization helps in identifying patterns, trends, and connections that might not be immediately obvious.</a:t>
              </a:r>
              <a:endParaRPr/>
            </a:p>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Examples:</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1. Network Graphs: </a:t>
              </a:r>
              <a:r>
                <a:rPr lang="en-US" sz="1800">
                  <a:solidFill>
                    <a:schemeClr val="lt1"/>
                  </a:solidFill>
                  <a:latin typeface="Montserrat"/>
                  <a:ea typeface="Montserrat"/>
                  <a:cs typeface="Montserrat"/>
                  <a:sym typeface="Montserrat"/>
                </a:rPr>
                <a:t>Display relationships between different entities, such as connections between social media accounts or links between websites.</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2. Heatmaps: </a:t>
              </a:r>
              <a:r>
                <a:rPr lang="en-US" sz="1800">
                  <a:solidFill>
                    <a:schemeClr val="lt1"/>
                  </a:solidFill>
                  <a:latin typeface="Montserrat"/>
                  <a:ea typeface="Montserrat"/>
                  <a:cs typeface="Montserrat"/>
                  <a:sym typeface="Montserrat"/>
                </a:rPr>
                <a:t>Show the geographical distribution of data points, like the frequency of cyber attacks in different regions. </a:t>
              </a:r>
              <a:endParaRPr sz="1800">
                <a:solidFill>
                  <a:schemeClr val="lt1"/>
                </a:solidFill>
                <a:latin typeface="Montserrat"/>
                <a:ea typeface="Montserrat"/>
                <a:cs typeface="Montserrat"/>
                <a:sym typeface="Montserrat"/>
              </a:endParaRPr>
            </a:p>
          </p:txBody>
        </p:sp>
        <p:sp>
          <p:nvSpPr>
            <p:cNvPr id="44" name="Google Shape;44;p5"/>
            <p:cNvSpPr txBox="1"/>
            <p:nvPr/>
          </p:nvSpPr>
          <p:spPr>
            <a:xfrm>
              <a:off x="5648068" y="2038865"/>
              <a:ext cx="46203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Montserrat"/>
                  <a:ea typeface="Montserrat"/>
                  <a:cs typeface="Montserrat"/>
                  <a:sym typeface="Montserrat"/>
                </a:rPr>
                <a:t>Visualizing OSINT Data</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67000">
              <a:schemeClr val="accent2"/>
            </a:gs>
            <a:gs pos="100000">
              <a:schemeClr val="accent3"/>
            </a:gs>
          </a:gsLst>
          <a:lin ang="2700000" scaled="0"/>
        </a:gradFill>
      </p:bgPr>
    </p:bg>
    <p:spTree>
      <p:nvGrpSpPr>
        <p:cNvPr id="48" name="Shape 48"/>
        <p:cNvGrpSpPr/>
        <p:nvPr/>
      </p:nvGrpSpPr>
      <p:grpSpPr>
        <a:xfrm>
          <a:off x="0" y="0"/>
          <a:ext cx="0" cy="0"/>
          <a:chOff x="0" y="0"/>
          <a:chExt cx="0" cy="0"/>
        </a:xfrm>
      </p:grpSpPr>
      <p:grpSp>
        <p:nvGrpSpPr>
          <p:cNvPr id="49" name="Google Shape;49;p6"/>
          <p:cNvGrpSpPr/>
          <p:nvPr/>
        </p:nvGrpSpPr>
        <p:grpSpPr>
          <a:xfrm>
            <a:off x="494270" y="525161"/>
            <a:ext cx="4268488" cy="5501565"/>
            <a:chOff x="691978" y="308919"/>
            <a:chExt cx="4268488" cy="4233683"/>
          </a:xfrm>
        </p:grpSpPr>
        <p:sp>
          <p:nvSpPr>
            <p:cNvPr id="50" name="Google Shape;50;p6"/>
            <p:cNvSpPr/>
            <p:nvPr/>
          </p:nvSpPr>
          <p:spPr>
            <a:xfrm>
              <a:off x="691978" y="308919"/>
              <a:ext cx="2483708" cy="2570205"/>
            </a:xfrm>
            <a:prstGeom prst="rect">
              <a:avLst/>
            </a:prstGeom>
            <a:gradFill>
              <a:gsLst>
                <a:gs pos="0">
                  <a:schemeClr val="accent4"/>
                </a:gs>
                <a:gs pos="1000">
                  <a:schemeClr val="accent4"/>
                </a:gs>
                <a:gs pos="100000">
                  <a:schemeClr val="accent3"/>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1" name="Google Shape;51;p6"/>
            <p:cNvPicPr preferRelativeResize="0"/>
            <p:nvPr/>
          </p:nvPicPr>
          <p:blipFill rotWithShape="1">
            <a:blip r:embed="rId3">
              <a:alphaModFix/>
            </a:blip>
            <a:srcRect b="0" l="0" r="0" t="0"/>
            <a:stretch/>
          </p:blipFill>
          <p:spPr>
            <a:xfrm>
              <a:off x="862726" y="462630"/>
              <a:ext cx="4097740" cy="4079972"/>
            </a:xfrm>
            <a:prstGeom prst="snip1Rect">
              <a:avLst>
                <a:gd fmla="val 16667" name="adj"/>
              </a:avLst>
            </a:prstGeom>
            <a:noFill/>
            <a:ln>
              <a:noFill/>
            </a:ln>
          </p:spPr>
        </p:pic>
      </p:grpSp>
      <p:sp>
        <p:nvSpPr>
          <p:cNvPr id="52" name="Google Shape;52;p6"/>
          <p:cNvSpPr/>
          <p:nvPr/>
        </p:nvSpPr>
        <p:spPr>
          <a:xfrm flipH="1">
            <a:off x="8625016" y="6384525"/>
            <a:ext cx="3566984" cy="473475"/>
          </a:xfrm>
          <a:prstGeom prst="snip1Rect">
            <a:avLst>
              <a:gd fmla="val 38701" name="adj"/>
            </a:avLst>
          </a:prstGeom>
          <a:gradFill>
            <a:gsLst>
              <a:gs pos="0">
                <a:schemeClr val="accent3"/>
              </a:gs>
              <a:gs pos="100000">
                <a:schemeClr val="accent4"/>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Montserrat"/>
                <a:ea typeface="Montserrat"/>
                <a:cs typeface="Montserrat"/>
                <a:sym typeface="Montserrat"/>
              </a:rPr>
              <a:t>Visualizing OSINT Data</a:t>
            </a:r>
            <a:endParaRPr/>
          </a:p>
        </p:txBody>
      </p:sp>
      <p:grpSp>
        <p:nvGrpSpPr>
          <p:cNvPr id="53" name="Google Shape;53;p6"/>
          <p:cNvGrpSpPr/>
          <p:nvPr/>
        </p:nvGrpSpPr>
        <p:grpSpPr>
          <a:xfrm>
            <a:off x="5053914" y="802674"/>
            <a:ext cx="7142204" cy="5852666"/>
            <a:chOff x="5648067" y="2038865"/>
            <a:chExt cx="6141337" cy="5852666"/>
          </a:xfrm>
        </p:grpSpPr>
        <p:sp>
          <p:nvSpPr>
            <p:cNvPr id="54" name="Google Shape;54;p6"/>
            <p:cNvSpPr txBox="1"/>
            <p:nvPr/>
          </p:nvSpPr>
          <p:spPr>
            <a:xfrm>
              <a:off x="5648067" y="2767051"/>
              <a:ext cx="6141337" cy="512448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Techniques and Tools:</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Gephi: </a:t>
              </a:r>
              <a:r>
                <a:rPr lang="en-US" sz="1800">
                  <a:solidFill>
                    <a:schemeClr val="lt1"/>
                  </a:solidFill>
                  <a:latin typeface="Montserrat"/>
                  <a:ea typeface="Montserrat"/>
                  <a:cs typeface="Montserrat"/>
                  <a:sym typeface="Montserrat"/>
                </a:rPr>
                <a:t>An open-source network analysis and visualization software.</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Maltego: </a:t>
              </a:r>
              <a:r>
                <a:rPr lang="en-US" sz="1800">
                  <a:solidFill>
                    <a:schemeClr val="lt1"/>
                  </a:solidFill>
                  <a:latin typeface="Montserrat"/>
                  <a:ea typeface="Montserrat"/>
                  <a:cs typeface="Montserrat"/>
                  <a:sym typeface="Montserrat"/>
                </a:rPr>
                <a:t>A tool for graphical link analysis, used to visualize complex relationships between data points.</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Tableau: </a:t>
              </a:r>
              <a:r>
                <a:rPr lang="en-US" sz="1800">
                  <a:solidFill>
                    <a:schemeClr val="lt1"/>
                  </a:solidFill>
                  <a:latin typeface="Montserrat"/>
                  <a:ea typeface="Montserrat"/>
                  <a:cs typeface="Montserrat"/>
                  <a:sym typeface="Montserrat"/>
                </a:rPr>
                <a:t>A powerful data visualization tool that can be used to create interactive and shareable dashboards.</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Graphistry: </a:t>
              </a:r>
              <a:r>
                <a:rPr lang="en-US" sz="1800">
                  <a:solidFill>
                    <a:schemeClr val="lt1"/>
                  </a:solidFill>
                  <a:latin typeface="Montserrat"/>
                  <a:ea typeface="Montserrat"/>
                  <a:cs typeface="Montserrat"/>
                  <a:sym typeface="Montserrat"/>
                </a:rPr>
                <a:t>A platform that accelerates visual investigation of big data using GPU-powered graph analytics.</a:t>
              </a:r>
              <a:endParaRPr/>
            </a:p>
          </p:txBody>
        </p:sp>
        <p:sp>
          <p:nvSpPr>
            <p:cNvPr id="55" name="Google Shape;55;p6"/>
            <p:cNvSpPr txBox="1"/>
            <p:nvPr/>
          </p:nvSpPr>
          <p:spPr>
            <a:xfrm>
              <a:off x="5648068" y="2038865"/>
              <a:ext cx="46203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Montserrat"/>
                  <a:ea typeface="Montserrat"/>
                  <a:cs typeface="Montserrat"/>
                  <a:sym typeface="Montserrat"/>
                </a:rPr>
                <a:t>Visualizing OSINT Data</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67000">
              <a:schemeClr val="accent2"/>
            </a:gs>
            <a:gs pos="100000">
              <a:schemeClr val="accent3"/>
            </a:gs>
          </a:gsLst>
          <a:lin ang="2700000" scaled="0"/>
        </a:gradFill>
      </p:bgPr>
    </p:bg>
    <p:spTree>
      <p:nvGrpSpPr>
        <p:cNvPr id="59" name="Shape 59"/>
        <p:cNvGrpSpPr/>
        <p:nvPr/>
      </p:nvGrpSpPr>
      <p:grpSpPr>
        <a:xfrm>
          <a:off x="0" y="0"/>
          <a:ext cx="0" cy="0"/>
          <a:chOff x="0" y="0"/>
          <a:chExt cx="0" cy="0"/>
        </a:xfrm>
      </p:grpSpPr>
      <p:grpSp>
        <p:nvGrpSpPr>
          <p:cNvPr id="60" name="Google Shape;60;p7"/>
          <p:cNvGrpSpPr/>
          <p:nvPr/>
        </p:nvGrpSpPr>
        <p:grpSpPr>
          <a:xfrm>
            <a:off x="0" y="595355"/>
            <a:ext cx="12192000" cy="5370729"/>
            <a:chOff x="-22343" y="501134"/>
            <a:chExt cx="12192000" cy="5370729"/>
          </a:xfrm>
        </p:grpSpPr>
        <p:grpSp>
          <p:nvGrpSpPr>
            <p:cNvPr id="61" name="Google Shape;61;p7"/>
            <p:cNvGrpSpPr/>
            <p:nvPr/>
          </p:nvGrpSpPr>
          <p:grpSpPr>
            <a:xfrm>
              <a:off x="-22343" y="501134"/>
              <a:ext cx="12192000" cy="1195864"/>
              <a:chOff x="0" y="634250"/>
              <a:chExt cx="12192000" cy="1195864"/>
            </a:xfrm>
          </p:grpSpPr>
          <p:sp>
            <p:nvSpPr>
              <p:cNvPr id="62" name="Google Shape;62;p7"/>
              <p:cNvSpPr txBox="1"/>
              <p:nvPr/>
            </p:nvSpPr>
            <p:spPr>
              <a:xfrm>
                <a:off x="0" y="634250"/>
                <a:ext cx="12192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Montserrat"/>
                    <a:ea typeface="Montserrat"/>
                    <a:cs typeface="Montserrat"/>
                    <a:sym typeface="Montserrat"/>
                  </a:rPr>
                  <a:t>Visualizing OSINT Data</a:t>
                </a:r>
                <a:endParaRPr/>
              </a:p>
            </p:txBody>
          </p:sp>
          <p:sp>
            <p:nvSpPr>
              <p:cNvPr id="63" name="Google Shape;63;p7"/>
              <p:cNvSpPr txBox="1"/>
              <p:nvPr/>
            </p:nvSpPr>
            <p:spPr>
              <a:xfrm>
                <a:off x="1631917" y="1460782"/>
                <a:ext cx="892816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grpSp>
        <p:grpSp>
          <p:nvGrpSpPr>
            <p:cNvPr id="64" name="Google Shape;64;p7"/>
            <p:cNvGrpSpPr/>
            <p:nvPr/>
          </p:nvGrpSpPr>
          <p:grpSpPr>
            <a:xfrm>
              <a:off x="422501" y="2607275"/>
              <a:ext cx="11302312" cy="3264588"/>
              <a:chOff x="444844" y="2607275"/>
              <a:chExt cx="11302312" cy="3264588"/>
            </a:xfrm>
          </p:grpSpPr>
          <p:sp>
            <p:nvSpPr>
              <p:cNvPr id="65" name="Google Shape;65;p7"/>
              <p:cNvSpPr txBox="1"/>
              <p:nvPr/>
            </p:nvSpPr>
            <p:spPr>
              <a:xfrm>
                <a:off x="758797" y="5268673"/>
                <a:ext cx="194696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Montserrat"/>
                    <a:ea typeface="Montserrat"/>
                    <a:cs typeface="Montserrat"/>
                    <a:sym typeface="Montserrat"/>
                  </a:rPr>
                  <a:t>Gephi</a:t>
                </a:r>
                <a:endParaRPr sz="2400">
                  <a:solidFill>
                    <a:schemeClr val="lt1"/>
                  </a:solidFill>
                  <a:latin typeface="Montserrat"/>
                  <a:ea typeface="Montserrat"/>
                  <a:cs typeface="Montserrat"/>
                  <a:sym typeface="Montserrat"/>
                </a:endParaRPr>
              </a:p>
            </p:txBody>
          </p:sp>
          <p:sp>
            <p:nvSpPr>
              <p:cNvPr id="66" name="Google Shape;66;p7"/>
              <p:cNvSpPr txBox="1"/>
              <p:nvPr/>
            </p:nvSpPr>
            <p:spPr>
              <a:xfrm>
                <a:off x="3654370" y="5268673"/>
                <a:ext cx="194696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Montserrat"/>
                    <a:ea typeface="Montserrat"/>
                    <a:cs typeface="Montserrat"/>
                    <a:sym typeface="Montserrat"/>
                  </a:rPr>
                  <a:t>Maltego</a:t>
                </a:r>
                <a:endParaRPr sz="2400">
                  <a:solidFill>
                    <a:schemeClr val="lt1"/>
                  </a:solidFill>
                  <a:latin typeface="Montserrat"/>
                  <a:ea typeface="Montserrat"/>
                  <a:cs typeface="Montserrat"/>
                  <a:sym typeface="Montserrat"/>
                </a:endParaRPr>
              </a:p>
            </p:txBody>
          </p:sp>
          <p:sp>
            <p:nvSpPr>
              <p:cNvPr id="67" name="Google Shape;67;p7"/>
              <p:cNvSpPr txBox="1"/>
              <p:nvPr/>
            </p:nvSpPr>
            <p:spPr>
              <a:xfrm>
                <a:off x="6549941" y="5325322"/>
                <a:ext cx="194696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Montserrat"/>
                    <a:ea typeface="Montserrat"/>
                    <a:cs typeface="Montserrat"/>
                    <a:sym typeface="Montserrat"/>
                  </a:rPr>
                  <a:t>Tableau</a:t>
                </a:r>
                <a:endParaRPr/>
              </a:p>
            </p:txBody>
          </p:sp>
          <p:sp>
            <p:nvSpPr>
              <p:cNvPr id="68" name="Google Shape;68;p7"/>
              <p:cNvSpPr txBox="1"/>
              <p:nvPr/>
            </p:nvSpPr>
            <p:spPr>
              <a:xfrm>
                <a:off x="9445515" y="5219245"/>
                <a:ext cx="230164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Montserrat"/>
                    <a:ea typeface="Montserrat"/>
                    <a:cs typeface="Montserrat"/>
                    <a:sym typeface="Montserrat"/>
                  </a:rPr>
                  <a:t>Graphistry</a:t>
                </a:r>
                <a:endParaRPr sz="2400">
                  <a:solidFill>
                    <a:schemeClr val="lt1"/>
                  </a:solidFill>
                  <a:latin typeface="Montserrat"/>
                  <a:ea typeface="Montserrat"/>
                  <a:cs typeface="Montserrat"/>
                  <a:sym typeface="Montserrat"/>
                </a:endParaRPr>
              </a:p>
            </p:txBody>
          </p:sp>
          <p:grpSp>
            <p:nvGrpSpPr>
              <p:cNvPr id="69" name="Google Shape;69;p7"/>
              <p:cNvGrpSpPr/>
              <p:nvPr/>
            </p:nvGrpSpPr>
            <p:grpSpPr>
              <a:xfrm>
                <a:off x="444844" y="2607275"/>
                <a:ext cx="11302312" cy="3264588"/>
                <a:chOff x="444844" y="2607275"/>
                <a:chExt cx="11302312" cy="3264588"/>
              </a:xfrm>
            </p:grpSpPr>
            <p:grpSp>
              <p:nvGrpSpPr>
                <p:cNvPr id="70" name="Google Shape;70;p7"/>
                <p:cNvGrpSpPr/>
                <p:nvPr/>
              </p:nvGrpSpPr>
              <p:grpSpPr>
                <a:xfrm>
                  <a:off x="444844" y="2607275"/>
                  <a:ext cx="11302312" cy="3264588"/>
                  <a:chOff x="444844" y="3039762"/>
                  <a:chExt cx="11302312" cy="3264588"/>
                </a:xfrm>
              </p:grpSpPr>
              <p:grpSp>
                <p:nvGrpSpPr>
                  <p:cNvPr id="71" name="Google Shape;71;p7"/>
                  <p:cNvGrpSpPr/>
                  <p:nvPr/>
                </p:nvGrpSpPr>
                <p:grpSpPr>
                  <a:xfrm>
                    <a:off x="444844" y="3039762"/>
                    <a:ext cx="2574874" cy="3264588"/>
                    <a:chOff x="494270" y="2236572"/>
                    <a:chExt cx="3335915" cy="4120293"/>
                  </a:xfrm>
                </p:grpSpPr>
                <p:sp>
                  <p:nvSpPr>
                    <p:cNvPr id="72" name="Google Shape;72;p7"/>
                    <p:cNvSpPr/>
                    <p:nvPr/>
                  </p:nvSpPr>
                  <p:spPr>
                    <a:xfrm>
                      <a:off x="494270" y="2236572"/>
                      <a:ext cx="3335915" cy="4120293"/>
                    </a:xfrm>
                    <a:prstGeom prst="snip2DiagRect">
                      <a:avLst>
                        <a:gd fmla="val 0" name="adj1"/>
                        <a:gd fmla="val 16667" name="adj2"/>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3" name="Google Shape;73;p7"/>
                    <p:cNvPicPr preferRelativeResize="0"/>
                    <p:nvPr/>
                  </p:nvPicPr>
                  <p:blipFill rotWithShape="1">
                    <a:blip r:embed="rId3">
                      <a:alphaModFix/>
                    </a:blip>
                    <a:srcRect b="0" l="0" r="0" t="0"/>
                    <a:stretch/>
                  </p:blipFill>
                  <p:spPr>
                    <a:xfrm>
                      <a:off x="616395" y="2379352"/>
                      <a:ext cx="3018173" cy="3037596"/>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grpSp>
              <p:sp>
                <p:nvSpPr>
                  <p:cNvPr id="74" name="Google Shape;74;p7"/>
                  <p:cNvSpPr/>
                  <p:nvPr/>
                </p:nvSpPr>
                <p:spPr>
                  <a:xfrm>
                    <a:off x="3353990" y="3039762"/>
                    <a:ext cx="2574874" cy="3264588"/>
                  </a:xfrm>
                  <a:prstGeom prst="snip2DiagRect">
                    <a:avLst>
                      <a:gd fmla="val 0" name="adj1"/>
                      <a:gd fmla="val 16667" name="adj2"/>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 name="Google Shape;75;p7"/>
                  <p:cNvSpPr/>
                  <p:nvPr/>
                </p:nvSpPr>
                <p:spPr>
                  <a:xfrm>
                    <a:off x="6263136" y="3039762"/>
                    <a:ext cx="2574874" cy="3264588"/>
                  </a:xfrm>
                  <a:prstGeom prst="snip2DiagRect">
                    <a:avLst>
                      <a:gd fmla="val 0" name="adj1"/>
                      <a:gd fmla="val 16667" name="adj2"/>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 name="Google Shape;76;p7"/>
                  <p:cNvSpPr/>
                  <p:nvPr/>
                </p:nvSpPr>
                <p:spPr>
                  <a:xfrm>
                    <a:off x="9172282" y="3039762"/>
                    <a:ext cx="2574874" cy="3264588"/>
                  </a:xfrm>
                  <a:prstGeom prst="snip2DiagRect">
                    <a:avLst>
                      <a:gd fmla="val 0" name="adj1"/>
                      <a:gd fmla="val 16667" name="adj2"/>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77" name="Google Shape;77;p7"/>
                <p:cNvPicPr preferRelativeResize="0"/>
                <p:nvPr/>
              </p:nvPicPr>
              <p:blipFill rotWithShape="1">
                <a:blip r:embed="rId4">
                  <a:alphaModFix/>
                </a:blip>
                <a:srcRect b="0" l="0" r="0" t="0"/>
                <a:stretch/>
              </p:blipFill>
              <p:spPr>
                <a:xfrm>
                  <a:off x="3448255" y="2720401"/>
                  <a:ext cx="2329620" cy="2548271"/>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pic>
              <p:nvPicPr>
                <p:cNvPr id="78" name="Google Shape;78;p7"/>
                <p:cNvPicPr preferRelativeResize="0"/>
                <p:nvPr/>
              </p:nvPicPr>
              <p:blipFill rotWithShape="1">
                <a:blip r:embed="rId5">
                  <a:alphaModFix/>
                </a:blip>
                <a:srcRect b="0" l="0" r="0" t="0"/>
                <a:stretch/>
              </p:blipFill>
              <p:spPr>
                <a:xfrm>
                  <a:off x="6361891" y="2700835"/>
                  <a:ext cx="2323069" cy="2580714"/>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grpSp>
          <p:pic>
            <p:nvPicPr>
              <p:cNvPr id="79" name="Google Shape;79;p7"/>
              <p:cNvPicPr preferRelativeResize="0"/>
              <p:nvPr/>
            </p:nvPicPr>
            <p:blipFill rotWithShape="1">
              <a:blip r:embed="rId6">
                <a:alphaModFix/>
              </a:blip>
              <a:srcRect b="0" l="0" r="0" t="0"/>
              <a:stretch/>
            </p:blipFill>
            <p:spPr>
              <a:xfrm>
                <a:off x="9172283" y="2719249"/>
                <a:ext cx="2432530" cy="2469891"/>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67000">
              <a:schemeClr val="accent2"/>
            </a:gs>
            <a:gs pos="100000">
              <a:schemeClr val="accent3"/>
            </a:gs>
          </a:gsLst>
          <a:lin ang="2700000" scaled="0"/>
        </a:gradFill>
      </p:bgPr>
    </p:bg>
    <p:spTree>
      <p:nvGrpSpPr>
        <p:cNvPr id="83" name="Shape 83"/>
        <p:cNvGrpSpPr/>
        <p:nvPr/>
      </p:nvGrpSpPr>
      <p:grpSpPr>
        <a:xfrm>
          <a:off x="0" y="0"/>
          <a:ext cx="0" cy="0"/>
          <a:chOff x="0" y="0"/>
          <a:chExt cx="0" cy="0"/>
        </a:xfrm>
      </p:grpSpPr>
      <p:pic>
        <p:nvPicPr>
          <p:cNvPr id="84" name="Google Shape;84;p8"/>
          <p:cNvPicPr preferRelativeResize="0"/>
          <p:nvPr/>
        </p:nvPicPr>
        <p:blipFill rotWithShape="1">
          <a:blip r:embed="rId3">
            <a:alphaModFix/>
          </a:blip>
          <a:srcRect b="0" l="0" r="0" t="0"/>
          <a:stretch/>
        </p:blipFill>
        <p:spPr>
          <a:xfrm>
            <a:off x="6269895" y="1080654"/>
            <a:ext cx="5308514" cy="4599710"/>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sp>
        <p:nvSpPr>
          <p:cNvPr id="85" name="Google Shape;85;p8"/>
          <p:cNvSpPr/>
          <p:nvPr/>
        </p:nvSpPr>
        <p:spPr>
          <a:xfrm>
            <a:off x="0" y="6384525"/>
            <a:ext cx="3566984" cy="473475"/>
          </a:xfrm>
          <a:prstGeom prst="snip1Rect">
            <a:avLst>
              <a:gd fmla="val 38701" name="adj"/>
            </a:avLst>
          </a:prstGeom>
          <a:gradFill>
            <a:gsLst>
              <a:gs pos="0">
                <a:schemeClr val="accent3"/>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Montserrat"/>
                <a:ea typeface="Montserrat"/>
                <a:cs typeface="Montserrat"/>
                <a:sym typeface="Montserrat"/>
              </a:rPr>
              <a:t>OSINT for Digital Forensics</a:t>
            </a:r>
            <a:endParaRPr sz="1400">
              <a:solidFill>
                <a:schemeClr val="lt1"/>
              </a:solidFill>
              <a:latin typeface="Calibri"/>
              <a:ea typeface="Calibri"/>
              <a:cs typeface="Calibri"/>
              <a:sym typeface="Calibri"/>
            </a:endParaRPr>
          </a:p>
        </p:txBody>
      </p:sp>
      <p:grpSp>
        <p:nvGrpSpPr>
          <p:cNvPr id="86" name="Google Shape;86;p8"/>
          <p:cNvGrpSpPr/>
          <p:nvPr/>
        </p:nvGrpSpPr>
        <p:grpSpPr>
          <a:xfrm>
            <a:off x="173895" y="244170"/>
            <a:ext cx="5922105" cy="6184993"/>
            <a:chOff x="173895" y="1126247"/>
            <a:chExt cx="5922105" cy="6184993"/>
          </a:xfrm>
        </p:grpSpPr>
        <p:sp>
          <p:nvSpPr>
            <p:cNvPr id="87" name="Google Shape;87;p8"/>
            <p:cNvSpPr txBox="1"/>
            <p:nvPr/>
          </p:nvSpPr>
          <p:spPr>
            <a:xfrm>
              <a:off x="173895" y="1126247"/>
              <a:ext cx="53085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Montserrat"/>
                  <a:ea typeface="Montserrat"/>
                  <a:cs typeface="Montserrat"/>
                  <a:sym typeface="Montserrat"/>
                </a:rPr>
                <a:t>OSINT for Digital Forensics</a:t>
              </a:r>
              <a:endParaRPr/>
            </a:p>
          </p:txBody>
        </p:sp>
        <p:sp>
          <p:nvSpPr>
            <p:cNvPr id="88" name="Google Shape;88;p8"/>
            <p:cNvSpPr txBox="1"/>
            <p:nvPr/>
          </p:nvSpPr>
          <p:spPr>
            <a:xfrm>
              <a:off x="173895" y="1494263"/>
              <a:ext cx="5922105" cy="58169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Definition:</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lang="en-US" sz="1800">
                  <a:solidFill>
                    <a:schemeClr val="lt1"/>
                  </a:solidFill>
                  <a:latin typeface="Montserrat"/>
                  <a:ea typeface="Montserrat"/>
                  <a:cs typeface="Montserrat"/>
                  <a:sym typeface="Montserrat"/>
                </a:rPr>
                <a:t>OSINT for Digital Forensics involves the collection and analysis of publicly available information to support investigations into digital crimes. This can include social media activity, public records, and other online data sources.</a:t>
              </a:r>
              <a:endParaRPr/>
            </a:p>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Examples:</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1.Social Media Analysis: </a:t>
              </a:r>
              <a:r>
                <a:rPr lang="en-US" sz="1800">
                  <a:solidFill>
                    <a:schemeClr val="lt1"/>
                  </a:solidFill>
                  <a:latin typeface="Montserrat"/>
                  <a:ea typeface="Montserrat"/>
                  <a:cs typeface="Montserrat"/>
                  <a:sym typeface="Montserrat"/>
                </a:rPr>
                <a:t>Investigating a suspect’s social media activity to uncover evidence or connections.</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2.Domain and IP Investigations: </a:t>
              </a:r>
              <a:r>
                <a:rPr lang="en-US" sz="1400">
                  <a:solidFill>
                    <a:schemeClr val="lt1"/>
                  </a:solidFill>
                  <a:latin typeface="Montserrat"/>
                  <a:ea typeface="Montserrat"/>
                  <a:cs typeface="Montserrat"/>
                  <a:sym typeface="Montserrat"/>
                </a:rPr>
                <a:t>Using OSINT to trace the origin and ownership of domain names and IP addresses linked to cyber incidents.</a:t>
              </a:r>
              <a:endParaRPr b="0" i="0" sz="1400" u="none" cap="none" strike="noStrike">
                <a:solidFill>
                  <a:schemeClr val="lt1"/>
                </a:solidFill>
                <a:latin typeface="Montserrat"/>
                <a:ea typeface="Montserrat"/>
                <a:cs typeface="Montserrat"/>
                <a:sym typeface="Montserra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67000">
              <a:schemeClr val="accent2"/>
            </a:gs>
            <a:gs pos="100000">
              <a:schemeClr val="accent3"/>
            </a:gs>
          </a:gsLst>
          <a:lin ang="2700000" scaled="0"/>
        </a:gradFill>
      </p:bgPr>
    </p:bg>
    <p:spTree>
      <p:nvGrpSpPr>
        <p:cNvPr id="92" name="Shape 92"/>
        <p:cNvGrpSpPr/>
        <p:nvPr/>
      </p:nvGrpSpPr>
      <p:grpSpPr>
        <a:xfrm>
          <a:off x="0" y="0"/>
          <a:ext cx="0" cy="0"/>
          <a:chOff x="0" y="0"/>
          <a:chExt cx="0" cy="0"/>
        </a:xfrm>
      </p:grpSpPr>
      <p:pic>
        <p:nvPicPr>
          <p:cNvPr id="93" name="Google Shape;93;p9"/>
          <p:cNvPicPr preferRelativeResize="0"/>
          <p:nvPr/>
        </p:nvPicPr>
        <p:blipFill rotWithShape="1">
          <a:blip r:embed="rId3">
            <a:alphaModFix/>
          </a:blip>
          <a:srcRect b="0" l="0" r="0" t="0"/>
          <a:stretch/>
        </p:blipFill>
        <p:spPr>
          <a:xfrm>
            <a:off x="6096000" y="1163782"/>
            <a:ext cx="5308514" cy="4447309"/>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sp>
        <p:nvSpPr>
          <p:cNvPr id="94" name="Google Shape;94;p9"/>
          <p:cNvSpPr/>
          <p:nvPr/>
        </p:nvSpPr>
        <p:spPr>
          <a:xfrm>
            <a:off x="0" y="6384525"/>
            <a:ext cx="3566984" cy="473475"/>
          </a:xfrm>
          <a:prstGeom prst="snip1Rect">
            <a:avLst>
              <a:gd fmla="val 38701" name="adj"/>
            </a:avLst>
          </a:prstGeom>
          <a:gradFill>
            <a:gsLst>
              <a:gs pos="0">
                <a:schemeClr val="accent3"/>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Montserrat"/>
                <a:ea typeface="Montserrat"/>
                <a:cs typeface="Montserrat"/>
                <a:sym typeface="Montserrat"/>
              </a:rPr>
              <a:t>OSINT for Digital Forensics</a:t>
            </a:r>
            <a:endParaRPr sz="1400">
              <a:solidFill>
                <a:schemeClr val="lt1"/>
              </a:solidFill>
              <a:latin typeface="Calibri"/>
              <a:ea typeface="Calibri"/>
              <a:cs typeface="Calibri"/>
              <a:sym typeface="Calibri"/>
            </a:endParaRPr>
          </a:p>
        </p:txBody>
      </p:sp>
      <p:grpSp>
        <p:nvGrpSpPr>
          <p:cNvPr id="95" name="Google Shape;95;p9"/>
          <p:cNvGrpSpPr/>
          <p:nvPr/>
        </p:nvGrpSpPr>
        <p:grpSpPr>
          <a:xfrm>
            <a:off x="173895" y="460349"/>
            <a:ext cx="5922105" cy="6001643"/>
            <a:chOff x="173895" y="834594"/>
            <a:chExt cx="5922105" cy="6001643"/>
          </a:xfrm>
        </p:grpSpPr>
        <p:sp>
          <p:nvSpPr>
            <p:cNvPr id="96" name="Google Shape;96;p9"/>
            <p:cNvSpPr txBox="1"/>
            <p:nvPr/>
          </p:nvSpPr>
          <p:spPr>
            <a:xfrm>
              <a:off x="173895" y="834594"/>
              <a:ext cx="530851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Montserrat"/>
                  <a:ea typeface="Montserrat"/>
                  <a:cs typeface="Montserrat"/>
                  <a:sym typeface="Montserrat"/>
                </a:rPr>
                <a:t>OSINT for Digital Forensics</a:t>
              </a:r>
              <a:endParaRPr/>
            </a:p>
          </p:txBody>
        </p:sp>
        <p:sp>
          <p:nvSpPr>
            <p:cNvPr id="97" name="Google Shape;97;p9"/>
            <p:cNvSpPr txBox="1"/>
            <p:nvPr/>
          </p:nvSpPr>
          <p:spPr>
            <a:xfrm>
              <a:off x="173895" y="1296259"/>
              <a:ext cx="5922105" cy="553997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Techniques and Tools:</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Recon-ng: </a:t>
              </a:r>
              <a:r>
                <a:rPr lang="en-US" sz="1800">
                  <a:solidFill>
                    <a:schemeClr val="lt1"/>
                  </a:solidFill>
                  <a:latin typeface="Montserrat"/>
                  <a:ea typeface="Montserrat"/>
                  <a:cs typeface="Montserrat"/>
                  <a:sym typeface="Montserrat"/>
                </a:rPr>
                <a:t>A full-featured web reconnaissance framework written in Python.</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SpiderFoot: </a:t>
              </a:r>
              <a:r>
                <a:rPr lang="en-US" sz="1800">
                  <a:solidFill>
                    <a:schemeClr val="lt1"/>
                  </a:solidFill>
                  <a:latin typeface="Montserrat"/>
                  <a:ea typeface="Montserrat"/>
                  <a:cs typeface="Montserrat"/>
                  <a:sym typeface="Montserrat"/>
                </a:rPr>
                <a:t>An OSINT automation tool that automates the process of gathering information.</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Shodan: </a:t>
              </a:r>
              <a:r>
                <a:rPr lang="en-US" sz="1800">
                  <a:solidFill>
                    <a:schemeClr val="lt1"/>
                  </a:solidFill>
                  <a:latin typeface="Montserrat"/>
                  <a:ea typeface="Montserrat"/>
                  <a:cs typeface="Montserrat"/>
                  <a:sym typeface="Montserrat"/>
                </a:rPr>
                <a:t>A search engine for internet-connected devices, useful for identifying vulnerable systems.</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TheHarvester: </a:t>
              </a:r>
              <a:r>
                <a:rPr lang="en-US" sz="1800">
                  <a:solidFill>
                    <a:schemeClr val="lt1"/>
                  </a:solidFill>
                  <a:latin typeface="Montserrat"/>
                  <a:ea typeface="Montserrat"/>
                  <a:cs typeface="Montserrat"/>
                  <a:sym typeface="Montserrat"/>
                </a:rPr>
                <a:t>A tool for gathering emails, subdomains, hosts, employee names, and open ports from different public sources.</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67000">
              <a:schemeClr val="accent2"/>
            </a:gs>
            <a:gs pos="100000">
              <a:schemeClr val="accent3"/>
            </a:gs>
          </a:gsLst>
          <a:lin ang="2700000" scaled="0"/>
        </a:gradFill>
      </p:bgPr>
    </p:bg>
    <p:spTree>
      <p:nvGrpSpPr>
        <p:cNvPr id="101" name="Shape 101"/>
        <p:cNvGrpSpPr/>
        <p:nvPr/>
      </p:nvGrpSpPr>
      <p:grpSpPr>
        <a:xfrm>
          <a:off x="0" y="0"/>
          <a:ext cx="0" cy="0"/>
          <a:chOff x="0" y="0"/>
          <a:chExt cx="0" cy="0"/>
        </a:xfrm>
      </p:grpSpPr>
      <p:grpSp>
        <p:nvGrpSpPr>
          <p:cNvPr id="102" name="Google Shape;102;p10"/>
          <p:cNvGrpSpPr/>
          <p:nvPr/>
        </p:nvGrpSpPr>
        <p:grpSpPr>
          <a:xfrm>
            <a:off x="0" y="595355"/>
            <a:ext cx="12192000" cy="5370729"/>
            <a:chOff x="-22343" y="501134"/>
            <a:chExt cx="12192000" cy="5370729"/>
          </a:xfrm>
        </p:grpSpPr>
        <p:grpSp>
          <p:nvGrpSpPr>
            <p:cNvPr id="103" name="Google Shape;103;p10"/>
            <p:cNvGrpSpPr/>
            <p:nvPr/>
          </p:nvGrpSpPr>
          <p:grpSpPr>
            <a:xfrm>
              <a:off x="-22343" y="501134"/>
              <a:ext cx="12192000" cy="1195864"/>
              <a:chOff x="0" y="634250"/>
              <a:chExt cx="12192000" cy="1195864"/>
            </a:xfrm>
          </p:grpSpPr>
          <p:sp>
            <p:nvSpPr>
              <p:cNvPr id="104" name="Google Shape;104;p10"/>
              <p:cNvSpPr txBox="1"/>
              <p:nvPr/>
            </p:nvSpPr>
            <p:spPr>
              <a:xfrm>
                <a:off x="0" y="634250"/>
                <a:ext cx="121920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Montserrat"/>
                    <a:ea typeface="Montserrat"/>
                    <a:cs typeface="Montserrat"/>
                    <a:sym typeface="Montserrat"/>
                  </a:rPr>
                  <a:t>OSINT for Digital Forensics</a:t>
                </a:r>
                <a:endParaRPr/>
              </a:p>
            </p:txBody>
          </p:sp>
          <p:sp>
            <p:nvSpPr>
              <p:cNvPr id="105" name="Google Shape;105;p10"/>
              <p:cNvSpPr txBox="1"/>
              <p:nvPr/>
            </p:nvSpPr>
            <p:spPr>
              <a:xfrm>
                <a:off x="1631917" y="1460782"/>
                <a:ext cx="892816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grpSp>
        <p:grpSp>
          <p:nvGrpSpPr>
            <p:cNvPr id="106" name="Google Shape;106;p10"/>
            <p:cNvGrpSpPr/>
            <p:nvPr/>
          </p:nvGrpSpPr>
          <p:grpSpPr>
            <a:xfrm>
              <a:off x="422501" y="2607274"/>
              <a:ext cx="11316488" cy="3264589"/>
              <a:chOff x="444844" y="2607274"/>
              <a:chExt cx="11316488" cy="3264589"/>
            </a:xfrm>
          </p:grpSpPr>
          <p:sp>
            <p:nvSpPr>
              <p:cNvPr id="107" name="Google Shape;107;p10"/>
              <p:cNvSpPr txBox="1"/>
              <p:nvPr/>
            </p:nvSpPr>
            <p:spPr>
              <a:xfrm>
                <a:off x="758797" y="5360804"/>
                <a:ext cx="194696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Montserrat"/>
                    <a:ea typeface="Montserrat"/>
                    <a:cs typeface="Montserrat"/>
                    <a:sym typeface="Montserrat"/>
                  </a:rPr>
                  <a:t>Recon-ng</a:t>
                </a:r>
                <a:endParaRPr/>
              </a:p>
            </p:txBody>
          </p:sp>
          <p:sp>
            <p:nvSpPr>
              <p:cNvPr id="108" name="Google Shape;108;p10"/>
              <p:cNvSpPr txBox="1"/>
              <p:nvPr/>
            </p:nvSpPr>
            <p:spPr>
              <a:xfrm>
                <a:off x="3579673" y="5374283"/>
                <a:ext cx="212350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Montserrat"/>
                    <a:ea typeface="Montserrat"/>
                    <a:cs typeface="Montserrat"/>
                    <a:sym typeface="Montserrat"/>
                  </a:rPr>
                  <a:t>SpiderFoot</a:t>
                </a:r>
                <a:endParaRPr sz="2400">
                  <a:solidFill>
                    <a:schemeClr val="lt1"/>
                  </a:solidFill>
                  <a:latin typeface="Montserrat"/>
                  <a:ea typeface="Montserrat"/>
                  <a:cs typeface="Montserrat"/>
                  <a:sym typeface="Montserrat"/>
                </a:endParaRPr>
              </a:p>
            </p:txBody>
          </p:sp>
          <p:sp>
            <p:nvSpPr>
              <p:cNvPr id="109" name="Google Shape;109;p10"/>
              <p:cNvSpPr txBox="1"/>
              <p:nvPr/>
            </p:nvSpPr>
            <p:spPr>
              <a:xfrm>
                <a:off x="6577088" y="5410198"/>
                <a:ext cx="194696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Montserrat"/>
                    <a:ea typeface="Montserrat"/>
                    <a:cs typeface="Montserrat"/>
                    <a:sym typeface="Montserrat"/>
                  </a:rPr>
                  <a:t>Shodan</a:t>
                </a:r>
                <a:endParaRPr sz="2400">
                  <a:solidFill>
                    <a:schemeClr val="lt1"/>
                  </a:solidFill>
                  <a:latin typeface="Montserrat"/>
                  <a:ea typeface="Montserrat"/>
                  <a:cs typeface="Montserrat"/>
                  <a:sym typeface="Montserrat"/>
                </a:endParaRPr>
              </a:p>
            </p:txBody>
          </p:sp>
          <p:sp>
            <p:nvSpPr>
              <p:cNvPr id="110" name="Google Shape;110;p10"/>
              <p:cNvSpPr txBox="1"/>
              <p:nvPr/>
            </p:nvSpPr>
            <p:spPr>
              <a:xfrm>
                <a:off x="9358836" y="5410197"/>
                <a:ext cx="240249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Montserrat"/>
                    <a:ea typeface="Montserrat"/>
                    <a:cs typeface="Montserrat"/>
                    <a:sym typeface="Montserrat"/>
                  </a:rPr>
                  <a:t>TheHarvester</a:t>
                </a:r>
                <a:endParaRPr sz="2400">
                  <a:solidFill>
                    <a:schemeClr val="lt1"/>
                  </a:solidFill>
                  <a:latin typeface="Montserrat"/>
                  <a:ea typeface="Montserrat"/>
                  <a:cs typeface="Montserrat"/>
                  <a:sym typeface="Montserrat"/>
                </a:endParaRPr>
              </a:p>
            </p:txBody>
          </p:sp>
          <p:grpSp>
            <p:nvGrpSpPr>
              <p:cNvPr id="111" name="Google Shape;111;p10"/>
              <p:cNvGrpSpPr/>
              <p:nvPr/>
            </p:nvGrpSpPr>
            <p:grpSpPr>
              <a:xfrm>
                <a:off x="444844" y="2607275"/>
                <a:ext cx="11302312" cy="3264588"/>
                <a:chOff x="444844" y="2607275"/>
                <a:chExt cx="11302312" cy="3264588"/>
              </a:xfrm>
            </p:grpSpPr>
            <p:grpSp>
              <p:nvGrpSpPr>
                <p:cNvPr id="112" name="Google Shape;112;p10"/>
                <p:cNvGrpSpPr/>
                <p:nvPr/>
              </p:nvGrpSpPr>
              <p:grpSpPr>
                <a:xfrm>
                  <a:off x="444844" y="2607275"/>
                  <a:ext cx="11302312" cy="3264588"/>
                  <a:chOff x="444844" y="3039762"/>
                  <a:chExt cx="11302312" cy="3264588"/>
                </a:xfrm>
              </p:grpSpPr>
              <p:grpSp>
                <p:nvGrpSpPr>
                  <p:cNvPr id="113" name="Google Shape;113;p10"/>
                  <p:cNvGrpSpPr/>
                  <p:nvPr/>
                </p:nvGrpSpPr>
                <p:grpSpPr>
                  <a:xfrm>
                    <a:off x="444844" y="3039762"/>
                    <a:ext cx="2574874" cy="3264588"/>
                    <a:chOff x="494270" y="2236572"/>
                    <a:chExt cx="3335915" cy="4120293"/>
                  </a:xfrm>
                </p:grpSpPr>
                <p:sp>
                  <p:nvSpPr>
                    <p:cNvPr id="114" name="Google Shape;114;p10"/>
                    <p:cNvSpPr/>
                    <p:nvPr/>
                  </p:nvSpPr>
                  <p:spPr>
                    <a:xfrm>
                      <a:off x="494270" y="2236572"/>
                      <a:ext cx="3335915" cy="4120293"/>
                    </a:xfrm>
                    <a:prstGeom prst="snip2DiagRect">
                      <a:avLst>
                        <a:gd fmla="val 0" name="adj1"/>
                        <a:gd fmla="val 16667" name="adj2"/>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5" name="Google Shape;115;p10"/>
                    <p:cNvPicPr preferRelativeResize="0"/>
                    <p:nvPr/>
                  </p:nvPicPr>
                  <p:blipFill rotWithShape="1">
                    <a:blip r:embed="rId3">
                      <a:alphaModFix/>
                    </a:blip>
                    <a:srcRect b="0" l="0" r="0" t="0"/>
                    <a:stretch/>
                  </p:blipFill>
                  <p:spPr>
                    <a:xfrm>
                      <a:off x="616395" y="2381527"/>
                      <a:ext cx="3213790" cy="3180374"/>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grpSp>
              <p:sp>
                <p:nvSpPr>
                  <p:cNvPr id="116" name="Google Shape;116;p10"/>
                  <p:cNvSpPr/>
                  <p:nvPr/>
                </p:nvSpPr>
                <p:spPr>
                  <a:xfrm>
                    <a:off x="3353990" y="3039762"/>
                    <a:ext cx="2574874" cy="3264588"/>
                  </a:xfrm>
                  <a:prstGeom prst="snip2DiagRect">
                    <a:avLst>
                      <a:gd fmla="val 0" name="adj1"/>
                      <a:gd fmla="val 16667" name="adj2"/>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10"/>
                  <p:cNvSpPr/>
                  <p:nvPr/>
                </p:nvSpPr>
                <p:spPr>
                  <a:xfrm>
                    <a:off x="6263136" y="3039762"/>
                    <a:ext cx="2574874" cy="3264588"/>
                  </a:xfrm>
                  <a:prstGeom prst="snip2DiagRect">
                    <a:avLst>
                      <a:gd fmla="val 0" name="adj1"/>
                      <a:gd fmla="val 16667" name="adj2"/>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10"/>
                  <p:cNvSpPr/>
                  <p:nvPr/>
                </p:nvSpPr>
                <p:spPr>
                  <a:xfrm>
                    <a:off x="9172282" y="3039762"/>
                    <a:ext cx="2574874" cy="3264588"/>
                  </a:xfrm>
                  <a:prstGeom prst="snip2DiagRect">
                    <a:avLst>
                      <a:gd fmla="val 0" name="adj1"/>
                      <a:gd fmla="val 16667" name="adj2"/>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119" name="Google Shape;119;p10"/>
                <p:cNvPicPr preferRelativeResize="0"/>
                <p:nvPr/>
              </p:nvPicPr>
              <p:blipFill rotWithShape="1">
                <a:blip r:embed="rId4">
                  <a:alphaModFix/>
                </a:blip>
                <a:srcRect b="0" l="0" r="0" t="0"/>
                <a:stretch/>
              </p:blipFill>
              <p:spPr>
                <a:xfrm>
                  <a:off x="3476616" y="2704956"/>
                  <a:ext cx="2329620" cy="2570838"/>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pic>
              <p:nvPicPr>
                <p:cNvPr id="120" name="Google Shape;120;p10"/>
                <p:cNvPicPr preferRelativeResize="0"/>
                <p:nvPr/>
              </p:nvPicPr>
              <p:blipFill rotWithShape="1">
                <a:blip r:embed="rId5">
                  <a:alphaModFix/>
                </a:blip>
                <a:srcRect b="0" l="0" r="0" t="0"/>
                <a:stretch/>
              </p:blipFill>
              <p:spPr>
                <a:xfrm>
                  <a:off x="6389038" y="2699407"/>
                  <a:ext cx="2323069" cy="2661397"/>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grpSp>
          <p:pic>
            <p:nvPicPr>
              <p:cNvPr id="121" name="Google Shape;121;p10"/>
              <p:cNvPicPr preferRelativeResize="0"/>
              <p:nvPr/>
            </p:nvPicPr>
            <p:blipFill rotWithShape="1">
              <a:blip r:embed="rId6">
                <a:alphaModFix/>
              </a:blip>
              <a:srcRect b="0" l="0" r="0" t="0"/>
              <a:stretch/>
            </p:blipFill>
            <p:spPr>
              <a:xfrm>
                <a:off x="9172282" y="2607274"/>
                <a:ext cx="2451682" cy="2729695"/>
              </a:xfrm>
              <a:prstGeom prst="snip2DiagRect">
                <a:avLst>
                  <a:gd fmla="val 0" name="adj1"/>
                  <a:gd fmla="val 16667" name="adj2"/>
                </a:avLst>
              </a:prstGeom>
              <a:noFill/>
              <a:ln cap="flat" cmpd="sng" w="107950">
                <a:solidFill>
                  <a:schemeClr val="accent4"/>
                </a:solidFill>
                <a:prstDash val="solid"/>
                <a:miter lim="800000"/>
                <a:headEnd len="sm" w="sm" type="none"/>
                <a:tailEnd len="sm" w="sm" type="none"/>
              </a:ln>
            </p:spPr>
          </p:pic>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67000">
              <a:schemeClr val="accent2"/>
            </a:gs>
            <a:gs pos="100000">
              <a:schemeClr val="accent3"/>
            </a:gs>
          </a:gsLst>
          <a:lin ang="2700000" scaled="0"/>
        </a:gradFill>
      </p:bgPr>
    </p:bg>
    <p:spTree>
      <p:nvGrpSpPr>
        <p:cNvPr id="125" name="Shape 125"/>
        <p:cNvGrpSpPr/>
        <p:nvPr/>
      </p:nvGrpSpPr>
      <p:grpSpPr>
        <a:xfrm>
          <a:off x="0" y="0"/>
          <a:ext cx="0" cy="0"/>
          <a:chOff x="0" y="0"/>
          <a:chExt cx="0" cy="0"/>
        </a:xfrm>
      </p:grpSpPr>
      <p:grpSp>
        <p:nvGrpSpPr>
          <p:cNvPr id="126" name="Google Shape;126;p11"/>
          <p:cNvGrpSpPr/>
          <p:nvPr/>
        </p:nvGrpSpPr>
        <p:grpSpPr>
          <a:xfrm>
            <a:off x="570967" y="796242"/>
            <a:ext cx="4767152" cy="5647806"/>
            <a:chOff x="410329" y="685032"/>
            <a:chExt cx="4767152" cy="5647806"/>
          </a:xfrm>
        </p:grpSpPr>
        <p:sp>
          <p:nvSpPr>
            <p:cNvPr id="127" name="Google Shape;127;p11"/>
            <p:cNvSpPr/>
            <p:nvPr/>
          </p:nvSpPr>
          <p:spPr>
            <a:xfrm>
              <a:off x="1334528" y="1000897"/>
              <a:ext cx="3842953" cy="5331941"/>
            </a:xfrm>
            <a:prstGeom prst="parallelogram">
              <a:avLst>
                <a:gd fmla="val 25000" name="adj"/>
              </a:avLst>
            </a:prstGeom>
            <a:gradFill>
              <a:gsLst>
                <a:gs pos="0">
                  <a:schemeClr val="accent4"/>
                </a:gs>
                <a:gs pos="100000">
                  <a:schemeClr val="accent3"/>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8" name="Google Shape;128;p11"/>
            <p:cNvPicPr preferRelativeResize="0"/>
            <p:nvPr/>
          </p:nvPicPr>
          <p:blipFill rotWithShape="1">
            <a:blip r:embed="rId3">
              <a:alphaModFix/>
            </a:blip>
            <a:srcRect b="0" l="0" r="0" t="0"/>
            <a:stretch/>
          </p:blipFill>
          <p:spPr>
            <a:xfrm>
              <a:off x="410329" y="685032"/>
              <a:ext cx="4459086" cy="5420123"/>
            </a:xfrm>
            <a:prstGeom prst="parallelogram">
              <a:avLst>
                <a:gd fmla="val 22570" name="adj"/>
              </a:avLst>
            </a:prstGeom>
            <a:gradFill>
              <a:gsLst>
                <a:gs pos="0">
                  <a:schemeClr val="accent4"/>
                </a:gs>
                <a:gs pos="100000">
                  <a:schemeClr val="accent3"/>
                </a:gs>
              </a:gsLst>
              <a:lin ang="16200000" scaled="0"/>
            </a:gradFill>
            <a:ln>
              <a:noFill/>
            </a:ln>
          </p:spPr>
        </p:pic>
      </p:grpSp>
      <p:sp>
        <p:nvSpPr>
          <p:cNvPr id="129" name="Google Shape;129;p11"/>
          <p:cNvSpPr/>
          <p:nvPr/>
        </p:nvSpPr>
        <p:spPr>
          <a:xfrm flipH="1">
            <a:off x="8625016" y="6384525"/>
            <a:ext cx="3566984" cy="473475"/>
          </a:xfrm>
          <a:prstGeom prst="snip1Rect">
            <a:avLst>
              <a:gd fmla="val 38701" name="adj"/>
            </a:avLst>
          </a:prstGeom>
          <a:gradFill>
            <a:gsLst>
              <a:gs pos="0">
                <a:schemeClr val="accent3"/>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OSINT for Incident Response</a:t>
            </a:r>
            <a:endParaRPr/>
          </a:p>
        </p:txBody>
      </p:sp>
      <p:grpSp>
        <p:nvGrpSpPr>
          <p:cNvPr id="130" name="Google Shape;130;p11"/>
          <p:cNvGrpSpPr/>
          <p:nvPr/>
        </p:nvGrpSpPr>
        <p:grpSpPr>
          <a:xfrm>
            <a:off x="5338119" y="939114"/>
            <a:ext cx="6470703" cy="5277251"/>
            <a:chOff x="5338119" y="1112107"/>
            <a:chExt cx="6470703" cy="5277251"/>
          </a:xfrm>
        </p:grpSpPr>
        <p:sp>
          <p:nvSpPr>
            <p:cNvPr id="131" name="Google Shape;131;p11"/>
            <p:cNvSpPr txBox="1"/>
            <p:nvPr/>
          </p:nvSpPr>
          <p:spPr>
            <a:xfrm>
              <a:off x="5954252" y="1112107"/>
              <a:ext cx="537689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Montserrat"/>
                  <a:ea typeface="Montserrat"/>
                  <a:cs typeface="Montserrat"/>
                  <a:sym typeface="Montserrat"/>
                </a:rPr>
                <a:t>OSINT for Incident Response</a:t>
              </a:r>
              <a:endParaRPr/>
            </a:p>
          </p:txBody>
        </p:sp>
        <p:sp>
          <p:nvSpPr>
            <p:cNvPr id="132" name="Google Shape;132;p11"/>
            <p:cNvSpPr txBox="1"/>
            <p:nvPr/>
          </p:nvSpPr>
          <p:spPr>
            <a:xfrm>
              <a:off x="5338119" y="1803487"/>
              <a:ext cx="6470703" cy="45858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Montserrat"/>
                  <a:ea typeface="Montserrat"/>
                  <a:cs typeface="Montserrat"/>
                  <a:sym typeface="Montserrat"/>
                </a:rPr>
                <a:t>Definition:</a:t>
              </a:r>
              <a:endParaRPr b="1" sz="2000">
                <a:solidFill>
                  <a:schemeClr val="lt1"/>
                </a:solidFill>
                <a:latin typeface="Montserrat"/>
                <a:ea typeface="Montserrat"/>
                <a:cs typeface="Montserrat"/>
                <a:sym typeface="Montserrat"/>
              </a:endParaRPr>
            </a:p>
            <a:p>
              <a:pPr indent="0" lvl="0" marL="0" marR="0" rtl="0" algn="l">
                <a:spcBef>
                  <a:spcPts val="0"/>
                </a:spcBef>
                <a:spcAft>
                  <a:spcPts val="0"/>
                </a:spcAft>
                <a:buNone/>
              </a:pPr>
              <a:r>
                <a:rPr lang="en-US" sz="1800">
                  <a:solidFill>
                    <a:schemeClr val="lt1"/>
                  </a:solidFill>
                  <a:latin typeface="Montserrat"/>
                  <a:ea typeface="Montserrat"/>
                  <a:cs typeface="Montserrat"/>
                  <a:sym typeface="Montserrat"/>
                </a:rPr>
                <a:t>OSINT for Incident Response involves using publicly available information to respond to and mitigate cyber incidents. This can help in identifying threat actors, understanding the scope of an attack, and preventing future incidents.</a:t>
              </a:r>
              <a:endParaRPr/>
            </a:p>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a:p>
              <a:pPr indent="0" lvl="0" marL="0" marR="0" rtl="0" algn="l">
                <a:spcBef>
                  <a:spcPts val="0"/>
                </a:spcBef>
                <a:spcAft>
                  <a:spcPts val="0"/>
                </a:spcAft>
                <a:buNone/>
              </a:pPr>
              <a:r>
                <a:rPr b="1" lang="en-US" sz="2000">
                  <a:solidFill>
                    <a:schemeClr val="lt1"/>
                  </a:solidFill>
                  <a:latin typeface="Montserrat"/>
                  <a:ea typeface="Montserrat"/>
                  <a:cs typeface="Montserrat"/>
                  <a:sym typeface="Montserrat"/>
                </a:rPr>
                <a:t>Examples:</a:t>
              </a:r>
              <a:endParaRPr b="1" sz="2000">
                <a:solidFill>
                  <a:schemeClr val="lt1"/>
                </a:solidFill>
                <a:latin typeface="Montserrat"/>
                <a:ea typeface="Montserrat"/>
                <a:cs typeface="Montserrat"/>
                <a:sym typeface="Montserrat"/>
              </a:endParaRPr>
            </a:p>
            <a:p>
              <a:pPr indent="0" lvl="0" marL="0" marR="0" rtl="0" algn="l">
                <a:spcBef>
                  <a:spcPts val="0"/>
                </a:spcBef>
                <a:spcAft>
                  <a:spcPts val="0"/>
                </a:spcAft>
                <a:buNone/>
              </a:pPr>
              <a:r>
                <a:rPr b="1" lang="en-US" sz="1800">
                  <a:solidFill>
                    <a:schemeClr val="lt1"/>
                  </a:solidFill>
                  <a:latin typeface="Montserrat"/>
                  <a:ea typeface="Montserrat"/>
                  <a:cs typeface="Montserrat"/>
                  <a:sym typeface="Montserrat"/>
                </a:rPr>
                <a:t>1.Threat Actor Profiling: </a:t>
              </a:r>
              <a:r>
                <a:rPr lang="en-US" sz="1800">
                  <a:solidFill>
                    <a:schemeClr val="lt1"/>
                  </a:solidFill>
                  <a:latin typeface="Montserrat"/>
                  <a:ea typeface="Montserrat"/>
                  <a:cs typeface="Montserrat"/>
                  <a:sym typeface="Montserrat"/>
                </a:rPr>
                <a:t>Using OSINT to gather information about known threat actors and their tactics, techniques, and procedures (TTPs).</a:t>
              </a:r>
              <a:endParaRPr/>
            </a:p>
            <a:p>
              <a:pPr indent="0" lvl="0" marL="0" marR="0" rtl="0" algn="l">
                <a:spcBef>
                  <a:spcPts val="0"/>
                </a:spcBef>
                <a:spcAft>
                  <a:spcPts val="0"/>
                </a:spcAft>
                <a:buNone/>
              </a:pPr>
              <a:r>
                <a:rPr b="1" lang="en-US" sz="1800">
                  <a:solidFill>
                    <a:schemeClr val="lt1"/>
                  </a:solidFill>
                  <a:latin typeface="Montserrat"/>
                  <a:ea typeface="Montserrat"/>
                  <a:cs typeface="Montserrat"/>
                  <a:sym typeface="Montserrat"/>
                </a:rPr>
                <a:t>2.Phishing Incident Analysis: </a:t>
              </a:r>
              <a:r>
                <a:rPr lang="en-US" sz="1800">
                  <a:solidFill>
                    <a:schemeClr val="lt1"/>
                  </a:solidFill>
                  <a:latin typeface="Montserrat"/>
                  <a:ea typeface="Montserrat"/>
                  <a:cs typeface="Montserrat"/>
                  <a:sym typeface="Montserrat"/>
                </a:rPr>
                <a:t>Collecting and analyzing data from phishing emails to identify patterns and potential sources.</a:t>
              </a:r>
              <a:endParaRPr b="0" i="0" sz="1800">
                <a:solidFill>
                  <a:schemeClr val="lt1"/>
                </a:solidFill>
                <a:latin typeface="Montserrat"/>
                <a:ea typeface="Montserrat"/>
                <a:cs typeface="Montserrat"/>
                <a:sym typeface="Montserra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1"/>
            </a:gs>
            <a:gs pos="67000">
              <a:schemeClr val="accent2"/>
            </a:gs>
            <a:gs pos="100000">
              <a:schemeClr val="accent3"/>
            </a:gs>
          </a:gsLst>
          <a:lin ang="2700000" scaled="0"/>
        </a:gradFill>
      </p:bgPr>
    </p:bg>
    <p:spTree>
      <p:nvGrpSpPr>
        <p:cNvPr id="136" name="Shape 136"/>
        <p:cNvGrpSpPr/>
        <p:nvPr/>
      </p:nvGrpSpPr>
      <p:grpSpPr>
        <a:xfrm>
          <a:off x="0" y="0"/>
          <a:ext cx="0" cy="0"/>
          <a:chOff x="0" y="0"/>
          <a:chExt cx="0" cy="0"/>
        </a:xfrm>
      </p:grpSpPr>
      <p:grpSp>
        <p:nvGrpSpPr>
          <p:cNvPr id="137" name="Google Shape;137;p12"/>
          <p:cNvGrpSpPr/>
          <p:nvPr/>
        </p:nvGrpSpPr>
        <p:grpSpPr>
          <a:xfrm>
            <a:off x="619542" y="581891"/>
            <a:ext cx="4718577" cy="5862157"/>
            <a:chOff x="458904" y="720063"/>
            <a:chExt cx="4718577" cy="5612775"/>
          </a:xfrm>
        </p:grpSpPr>
        <p:sp>
          <p:nvSpPr>
            <p:cNvPr id="138" name="Google Shape;138;p12"/>
            <p:cNvSpPr/>
            <p:nvPr/>
          </p:nvSpPr>
          <p:spPr>
            <a:xfrm>
              <a:off x="1334528" y="1000897"/>
              <a:ext cx="3842953" cy="5331941"/>
            </a:xfrm>
            <a:prstGeom prst="parallelogram">
              <a:avLst>
                <a:gd fmla="val 25000" name="adj"/>
              </a:avLst>
            </a:prstGeom>
            <a:gradFill>
              <a:gsLst>
                <a:gs pos="0">
                  <a:schemeClr val="accent4"/>
                </a:gs>
                <a:gs pos="100000">
                  <a:schemeClr val="accent3"/>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9" name="Google Shape;139;p12"/>
            <p:cNvPicPr preferRelativeResize="0"/>
            <p:nvPr/>
          </p:nvPicPr>
          <p:blipFill rotWithShape="1">
            <a:blip r:embed="rId3">
              <a:alphaModFix/>
            </a:blip>
            <a:srcRect b="0" l="0" r="0" t="0"/>
            <a:stretch/>
          </p:blipFill>
          <p:spPr>
            <a:xfrm>
              <a:off x="458904" y="720063"/>
              <a:ext cx="4459086" cy="5292436"/>
            </a:xfrm>
            <a:prstGeom prst="parallelogram">
              <a:avLst>
                <a:gd fmla="val 22570" name="adj"/>
              </a:avLst>
            </a:prstGeom>
            <a:gradFill>
              <a:gsLst>
                <a:gs pos="0">
                  <a:schemeClr val="accent4"/>
                </a:gs>
                <a:gs pos="100000">
                  <a:schemeClr val="accent3"/>
                </a:gs>
              </a:gsLst>
              <a:lin ang="16200000" scaled="0"/>
            </a:gradFill>
            <a:ln>
              <a:noFill/>
            </a:ln>
          </p:spPr>
        </p:pic>
      </p:grpSp>
      <p:sp>
        <p:nvSpPr>
          <p:cNvPr id="140" name="Google Shape;140;p12"/>
          <p:cNvSpPr/>
          <p:nvPr/>
        </p:nvSpPr>
        <p:spPr>
          <a:xfrm flipH="1">
            <a:off x="8625016" y="6384525"/>
            <a:ext cx="3566984" cy="473475"/>
          </a:xfrm>
          <a:prstGeom prst="snip1Rect">
            <a:avLst>
              <a:gd fmla="val 38701" name="adj"/>
            </a:avLst>
          </a:prstGeom>
          <a:gradFill>
            <a:gsLst>
              <a:gs pos="0">
                <a:schemeClr val="accent3"/>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OSINT for Incident Response</a:t>
            </a:r>
            <a:endParaRPr/>
          </a:p>
        </p:txBody>
      </p:sp>
      <p:grpSp>
        <p:nvGrpSpPr>
          <p:cNvPr id="141" name="Google Shape;141;p12"/>
          <p:cNvGrpSpPr/>
          <p:nvPr/>
        </p:nvGrpSpPr>
        <p:grpSpPr>
          <a:xfrm>
            <a:off x="5338119" y="939114"/>
            <a:ext cx="6470703" cy="4723253"/>
            <a:chOff x="5338119" y="1112107"/>
            <a:chExt cx="6470703" cy="4723253"/>
          </a:xfrm>
        </p:grpSpPr>
        <p:sp>
          <p:nvSpPr>
            <p:cNvPr id="142" name="Google Shape;142;p12"/>
            <p:cNvSpPr txBox="1"/>
            <p:nvPr/>
          </p:nvSpPr>
          <p:spPr>
            <a:xfrm>
              <a:off x="5954252" y="1112107"/>
              <a:ext cx="537689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Montserrat"/>
                  <a:ea typeface="Montserrat"/>
                  <a:cs typeface="Montserrat"/>
                  <a:sym typeface="Montserrat"/>
                </a:rPr>
                <a:t>OSINT for Incident Response</a:t>
              </a:r>
              <a:endParaRPr/>
            </a:p>
          </p:txBody>
        </p:sp>
        <p:sp>
          <p:nvSpPr>
            <p:cNvPr id="143" name="Google Shape;143;p12"/>
            <p:cNvSpPr txBox="1"/>
            <p:nvPr/>
          </p:nvSpPr>
          <p:spPr>
            <a:xfrm>
              <a:off x="5338119" y="1803487"/>
              <a:ext cx="6470703"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Montserrat"/>
                  <a:ea typeface="Montserrat"/>
                  <a:cs typeface="Montserrat"/>
                  <a:sym typeface="Montserrat"/>
                </a:rPr>
                <a:t>Techniques and Tools:</a:t>
              </a:r>
              <a:endParaRPr b="1" sz="2000">
                <a:solidFill>
                  <a:schemeClr val="lt1"/>
                </a:solidFill>
                <a:latin typeface="Montserrat"/>
                <a:ea typeface="Montserrat"/>
                <a:cs typeface="Montserrat"/>
                <a:sym typeface="Montserrat"/>
              </a:endParaRPr>
            </a:p>
            <a:p>
              <a:pPr indent="0" lvl="0" marL="0" marR="0" rtl="0" algn="l">
                <a:spcBef>
                  <a:spcPts val="0"/>
                </a:spcBef>
                <a:spcAft>
                  <a:spcPts val="0"/>
                </a:spcAft>
                <a:buNone/>
              </a:pPr>
              <a:r>
                <a:rPr b="1" lang="en-US" sz="1800">
                  <a:solidFill>
                    <a:schemeClr val="lt1"/>
                  </a:solidFill>
                  <a:latin typeface="Montserrat"/>
                  <a:ea typeface="Montserrat"/>
                  <a:cs typeface="Montserrat"/>
                  <a:sym typeface="Montserrat"/>
                </a:rPr>
                <a:t>VirusTotal: </a:t>
              </a:r>
              <a:r>
                <a:rPr lang="en-US" sz="1800">
                  <a:solidFill>
                    <a:schemeClr val="lt1"/>
                  </a:solidFill>
                  <a:latin typeface="Montserrat"/>
                  <a:ea typeface="Montserrat"/>
                  <a:cs typeface="Montserrat"/>
                  <a:sym typeface="Montserrat"/>
                </a:rPr>
                <a:t>A free service that analyzes files and URLs for viruses, worms, trojans, and other malware.</a:t>
              </a:r>
              <a:endParaRPr/>
            </a:p>
            <a:p>
              <a:pPr indent="0" lvl="0" marL="0" marR="0" rtl="0" algn="l">
                <a:spcBef>
                  <a:spcPts val="0"/>
                </a:spcBef>
                <a:spcAft>
                  <a:spcPts val="0"/>
                </a:spcAft>
                <a:buNone/>
              </a:pPr>
              <a:r>
                <a:t/>
              </a:r>
              <a:endParaRPr sz="1600">
                <a:solidFill>
                  <a:schemeClr val="lt1"/>
                </a:solidFill>
                <a:latin typeface="Montserrat"/>
                <a:ea typeface="Montserrat"/>
                <a:cs typeface="Montserrat"/>
                <a:sym typeface="Montserrat"/>
              </a:endParaRPr>
            </a:p>
            <a:p>
              <a:pPr indent="0" lvl="0" marL="0" marR="0" rtl="0" algn="l">
                <a:spcBef>
                  <a:spcPts val="0"/>
                </a:spcBef>
                <a:spcAft>
                  <a:spcPts val="0"/>
                </a:spcAft>
                <a:buNone/>
              </a:pPr>
              <a:r>
                <a:rPr b="1" lang="en-US" sz="2000">
                  <a:solidFill>
                    <a:schemeClr val="lt1"/>
                  </a:solidFill>
                  <a:latin typeface="Montserrat"/>
                  <a:ea typeface="Montserrat"/>
                  <a:cs typeface="Montserrat"/>
                  <a:sym typeface="Montserrat"/>
                </a:rPr>
                <a:t>Cymon: </a:t>
              </a:r>
              <a:r>
                <a:rPr lang="en-US" sz="1800">
                  <a:solidFill>
                    <a:schemeClr val="lt1"/>
                  </a:solidFill>
                  <a:latin typeface="Montserrat"/>
                  <a:ea typeface="Montserrat"/>
                  <a:cs typeface="Montserrat"/>
                  <a:sym typeface="Montserrat"/>
                </a:rPr>
                <a:t>A community-driven threat intelligence aggregator.</a:t>
              </a:r>
              <a:endParaRPr/>
            </a:p>
            <a:p>
              <a:pPr indent="0" lvl="0" marL="0" marR="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marR="0" rtl="0" algn="l">
                <a:spcBef>
                  <a:spcPts val="0"/>
                </a:spcBef>
                <a:spcAft>
                  <a:spcPts val="0"/>
                </a:spcAft>
                <a:buNone/>
              </a:pPr>
              <a:r>
                <a:rPr b="1" lang="en-US" sz="2000">
                  <a:solidFill>
                    <a:schemeClr val="lt1"/>
                  </a:solidFill>
                  <a:latin typeface="Montserrat"/>
                  <a:ea typeface="Montserrat"/>
                  <a:cs typeface="Montserrat"/>
                  <a:sym typeface="Montserrat"/>
                </a:rPr>
                <a:t>AlienVault OTX: </a:t>
              </a:r>
              <a:r>
                <a:rPr lang="en-US" sz="1800">
                  <a:solidFill>
                    <a:schemeClr val="lt1"/>
                  </a:solidFill>
                  <a:latin typeface="Montserrat"/>
                  <a:ea typeface="Montserrat"/>
                  <a:cs typeface="Montserrat"/>
                  <a:sym typeface="Montserrat"/>
                </a:rPr>
                <a:t>Open Threat Exchange, a platform for sharing threat intelligence.</a:t>
              </a:r>
              <a:endParaRPr/>
            </a:p>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a:p>
              <a:pPr indent="0" lvl="0" marL="0" marR="0" rtl="0" algn="l">
                <a:spcBef>
                  <a:spcPts val="0"/>
                </a:spcBef>
                <a:spcAft>
                  <a:spcPts val="0"/>
                </a:spcAft>
                <a:buNone/>
              </a:pPr>
              <a:r>
                <a:rPr b="1" lang="en-US" sz="2000">
                  <a:solidFill>
                    <a:schemeClr val="lt1"/>
                  </a:solidFill>
                  <a:latin typeface="Montserrat"/>
                  <a:ea typeface="Montserrat"/>
                  <a:cs typeface="Montserrat"/>
                  <a:sym typeface="Montserrat"/>
                </a:rPr>
                <a:t>MISP: </a:t>
              </a:r>
              <a:r>
                <a:rPr lang="en-US" sz="1800">
                  <a:solidFill>
                    <a:schemeClr val="lt1"/>
                  </a:solidFill>
                  <a:latin typeface="Montserrat"/>
                  <a:ea typeface="Montserrat"/>
                  <a:cs typeface="Montserrat"/>
                  <a:sym typeface="Montserrat"/>
                </a:rPr>
                <a:t>Malware Information Sharing Platform, used for sharing, storing, and correlating Indicators of Compromise (IoCs</a:t>
              </a:r>
              <a:r>
                <a:rPr b="1" lang="en-US" sz="1600">
                  <a:solidFill>
                    <a:schemeClr val="lt1"/>
                  </a:solidFill>
                  <a:latin typeface="Montserrat"/>
                  <a:ea typeface="Montserrat"/>
                  <a:cs typeface="Montserrat"/>
                  <a:sym typeface="Montserrat"/>
                </a:rPr>
                <a:t>).</a:t>
              </a:r>
              <a:endParaRPr b="0" i="0" sz="1600">
                <a:solidFill>
                  <a:schemeClr val="lt1"/>
                </a:solidFill>
                <a:latin typeface="Montserrat"/>
                <a:ea typeface="Montserrat"/>
                <a:cs typeface="Montserrat"/>
                <a:sym typeface="Montserrat"/>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537">
      <a:dk1>
        <a:srgbClr val="000000"/>
      </a:dk1>
      <a:lt1>
        <a:srgbClr val="FFFFFF"/>
      </a:lt1>
      <a:dk2>
        <a:srgbClr val="262626"/>
      </a:dk2>
      <a:lt2>
        <a:srgbClr val="FFFFFF"/>
      </a:lt2>
      <a:accent1>
        <a:srgbClr val="001631"/>
      </a:accent1>
      <a:accent2>
        <a:srgbClr val="001838"/>
      </a:accent2>
      <a:accent3>
        <a:srgbClr val="003A48"/>
      </a:accent3>
      <a:accent4>
        <a:srgbClr val="3BC7E2"/>
      </a:accent4>
      <a:accent5>
        <a:srgbClr val="2993FF"/>
      </a:accent5>
      <a:accent6>
        <a:srgbClr val="7F739A"/>
      </a:accent6>
      <a:hlink>
        <a:srgbClr val="FFFFFF"/>
      </a:hlink>
      <a:folHlink>
        <a:srgbClr val="5959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