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312" r:id="rId4"/>
    <p:sldId id="338" r:id="rId5"/>
    <p:sldId id="317" r:id="rId6"/>
    <p:sldId id="315" r:id="rId7"/>
    <p:sldId id="320" r:id="rId8"/>
    <p:sldId id="328" r:id="rId9"/>
    <p:sldId id="329" r:id="rId10"/>
    <p:sldId id="330" r:id="rId11"/>
    <p:sldId id="29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285" r:id="rId20"/>
    <p:sldId id="339" r:id="rId21"/>
    <p:sldId id="340" r:id="rId22"/>
    <p:sldId id="341" r:id="rId23"/>
    <p:sldId id="342" r:id="rId24"/>
    <p:sldId id="289" r:id="rId25"/>
    <p:sldId id="292" r:id="rId26"/>
    <p:sldId id="31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2B1A24-FA6D-4183-A69B-08827146DAD7}">
          <p14:sldIdLst>
            <p14:sldId id="283"/>
            <p14:sldId id="284"/>
            <p14:sldId id="312"/>
            <p14:sldId id="338"/>
            <p14:sldId id="317"/>
            <p14:sldId id="315"/>
            <p14:sldId id="320"/>
            <p14:sldId id="328"/>
            <p14:sldId id="329"/>
            <p14:sldId id="330"/>
            <p14:sldId id="290"/>
            <p14:sldId id="331"/>
            <p14:sldId id="332"/>
            <p14:sldId id="333"/>
            <p14:sldId id="334"/>
            <p14:sldId id="335"/>
            <p14:sldId id="336"/>
            <p14:sldId id="337"/>
            <p14:sldId id="285"/>
            <p14:sldId id="339"/>
            <p14:sldId id="340"/>
            <p14:sldId id="341"/>
            <p14:sldId id="342"/>
            <p14:sldId id="289"/>
            <p14:sldId id="292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0888-CAE0-435C-94B9-1D385A6CA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5D143-A64E-4495-90FB-B45696717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C0DD-C1E4-44D2-8D44-1A32B4A9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247B-F5F5-462B-9FDB-26A325D5CD82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DA77D-A2AB-4CB7-BADF-F2DF9C59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946E1-35A9-4937-8C55-5CDC99B8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5A42-2FCC-4A89-B990-3C2401D3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1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6359-CA23-4143-99A7-930F9BE4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A98F0-AC2E-4630-9246-2B728465B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C5D8A-CA96-43E1-BF98-7053976B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247B-F5F5-462B-9FDB-26A325D5CD82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3068C-5DD7-43EE-BA2F-B9A0F5B6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E731-96BC-4CC8-AC49-D58D04B2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5A42-2FCC-4A89-B990-3C2401D3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3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81488-FDDF-47A0-88D7-772B4094E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383F0-4FDB-468F-999C-EC7D5E9D8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5D56-FDB3-48CF-A991-4E3E5D97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247B-F5F5-462B-9FDB-26A325D5CD82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17852-19A2-4539-A70A-1CB6AC88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38C27-7098-44B2-A0C7-898072FC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5A42-2FCC-4A89-B990-3C2401D3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045A-79F2-4666-81CA-FB815A8E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2791D-7CDE-4779-BB64-6C7CB859B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1686-FB0E-41F6-A9EB-58B84E83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247B-F5F5-462B-9FDB-26A325D5CD82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62CEE-45BE-4246-9D32-ECF646EE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DDC0E-C808-4F7E-B136-E98A3140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5A42-2FCC-4A89-B990-3C2401D3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4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7E2F-587F-4F1D-AE33-AE37BA80D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1D3AF-8EBD-4424-A0ED-8E04BAC5B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EAAD9-9630-46B8-8F6B-9FE3DEE2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247B-F5F5-462B-9FDB-26A325D5CD82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E8627-19C9-4A09-8BA2-E66CF193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6E50B-962A-462A-B6D4-9D6B826F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5A42-2FCC-4A89-B990-3C2401D3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5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146E-14A1-4118-ABCC-E5323D52C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380BE-24B8-481E-BAE2-4F6C7ACA7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54AE4-6FA4-468E-B103-E088FDE7E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CE923-65C0-4553-AEB1-A364BBD89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247B-F5F5-462B-9FDB-26A325D5CD82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C7878-BF0C-41D2-BEB8-B21BE200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1C8D0-DF8B-4448-A0AC-EFFF01F0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5A42-2FCC-4A89-B990-3C2401D3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3523-BC62-46FF-B880-4F599FB2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A4AF-3F78-4311-A120-EB4913FFB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9443C-D8DB-4EA9-ADBC-51AF2C4DE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1B6F2-BB3D-4059-828D-1D47B6645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D5AFF-0D8D-4003-A0FD-C9998E4EF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E6B24-979B-4714-A3BD-7BDD9FB2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247B-F5F5-462B-9FDB-26A325D5CD82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B6356-9F55-46A2-9410-1C62FEBB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D851-D189-4AD4-8F86-7940CD51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5A42-2FCC-4A89-B990-3C2401D3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3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79E4-84DF-4259-A1BC-931E749F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C12B-D662-4ECD-B63B-E4B21F1F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247B-F5F5-462B-9FDB-26A325D5CD82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CDA4E-4641-482B-B930-5BB7BBB5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CA5FD-4C06-4F71-B3E1-72E47FF76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5A42-2FCC-4A89-B990-3C2401D3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2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A8DA1-DD73-47C4-93B3-C8F376A57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247B-F5F5-462B-9FDB-26A325D5CD82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6694C-0D15-4B78-AC3E-0587FAD2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276FD-2763-4B70-8BF3-5E6B7B17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5A42-2FCC-4A89-B990-3C2401D3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D736-B45E-43C6-BFF3-E0DA81E7B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A075-801A-4851-B41F-6C409E09E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909E2-8B21-4BD0-87E1-2E30259B5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DC082-D08C-4120-B058-13588C17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247B-F5F5-462B-9FDB-26A325D5CD82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E9BD5-025D-4313-95A8-35138B9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1A49B-9500-4604-867B-82369CD8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5A42-2FCC-4A89-B990-3C2401D3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67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E296-C13D-4C8A-A205-8973A83F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CD3DA-AB98-41C0-9C3A-20ED141EE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2A59F-9515-42B5-8BCB-DF52B614A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C71CA-A08B-4E66-A31F-23B4CCA3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247B-F5F5-462B-9FDB-26A325D5CD82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45EC2-B42F-491A-BB7F-B93DBBFC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7A48B-B8D3-4819-9DDF-B83DC08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5A42-2FCC-4A89-B990-3C2401D3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6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CE40D-0023-418D-98CF-B855ED7A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465BC-BEFE-4749-AAB3-F6BD2D980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07A60-D0A3-45D9-B45D-5014612C6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E247B-F5F5-462B-9FDB-26A325D5CD82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D3844-8741-4C34-BBCF-C35197B8A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3A80A-6AD7-4406-94F4-5C3CFB390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5A42-2FCC-4A89-B990-3C2401D35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6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kali.org/information-gathering/enum4linux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kali.org/information-gathering/fierce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kali.org/information-gathering/smtp-user-enum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BloodHoundAD/BloodHoun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rebootuser/LinEnu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etasploit.com/" TargetMode="External"/><Relationship Id="rId4" Type="http://schemas.openxmlformats.org/officeDocument/2006/relationships/hyperlink" Target="https://nmap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map.org/book/nse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-snmp.org/docs/man/snmpwalk.html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xplorer.org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picture containing person, finger, laboratory equipment, transparent material&#10;&#10;Description automatically generated">
            <a:extLst>
              <a:ext uri="{FF2B5EF4-FFF2-40B4-BE49-F238E27FC236}">
                <a16:creationId xmlns:a16="http://schemas.microsoft.com/office/drawing/2014/main" id="{B655765E-2C87-B43A-566C-775FB23F37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5" b="73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DCDF7C5F-D038-F13C-834E-375CFBFD9D29}"/>
              </a:ext>
            </a:extLst>
          </p:cNvPr>
          <p:cNvSpPr/>
          <p:nvPr/>
        </p:nvSpPr>
        <p:spPr>
          <a:xfrm flipH="1">
            <a:off x="5283200" y="0"/>
            <a:ext cx="6908798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850856E4-F380-B9B9-951C-583E04B60AAA}"/>
              </a:ext>
            </a:extLst>
          </p:cNvPr>
          <p:cNvSpPr/>
          <p:nvPr/>
        </p:nvSpPr>
        <p:spPr>
          <a:xfrm flipH="1">
            <a:off x="8694056" y="3385776"/>
            <a:ext cx="3497943" cy="347222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7" name="Picture 56" descr="A hand holding a tablet with a shield and check mark&#10;&#10;Description automatically generated with medium confidence">
            <a:extLst>
              <a:ext uri="{FF2B5EF4-FFF2-40B4-BE49-F238E27FC236}">
                <a16:creationId xmlns:a16="http://schemas.microsoft.com/office/drawing/2014/main" id="{36BD2772-0CAE-C9C8-35AC-D266C1D22B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4" t="-1035" r="14860" b="4458"/>
          <a:stretch/>
        </p:blipFill>
        <p:spPr>
          <a:xfrm>
            <a:off x="6027285" y="718686"/>
            <a:ext cx="5420628" cy="5420628"/>
          </a:xfrm>
          <a:custGeom>
            <a:avLst/>
            <a:gdLst>
              <a:gd name="connsiteX0" fmla="*/ 2561772 w 5123544"/>
              <a:gd name="connsiteY0" fmla="*/ 0 h 5123544"/>
              <a:gd name="connsiteX1" fmla="*/ 5123544 w 5123544"/>
              <a:gd name="connsiteY1" fmla="*/ 2561772 h 5123544"/>
              <a:gd name="connsiteX2" fmla="*/ 2561772 w 5123544"/>
              <a:gd name="connsiteY2" fmla="*/ 5123544 h 5123544"/>
              <a:gd name="connsiteX3" fmla="*/ 0 w 5123544"/>
              <a:gd name="connsiteY3" fmla="*/ 2561772 h 5123544"/>
              <a:gd name="connsiteX4" fmla="*/ 2561772 w 5123544"/>
              <a:gd name="connsiteY4" fmla="*/ 0 h 5123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3544" h="5123544">
                <a:moveTo>
                  <a:pt x="2561772" y="0"/>
                </a:moveTo>
                <a:lnTo>
                  <a:pt x="5123544" y="2561772"/>
                </a:lnTo>
                <a:lnTo>
                  <a:pt x="2561772" y="5123544"/>
                </a:lnTo>
                <a:lnTo>
                  <a:pt x="0" y="2561772"/>
                </a:lnTo>
                <a:lnTo>
                  <a:pt x="2561772" y="0"/>
                </a:lnTo>
                <a:close/>
              </a:path>
            </a:pathLst>
          </a:cu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781FF98-C64F-CA6D-3B4B-70F958E0CDB3}"/>
              </a:ext>
            </a:extLst>
          </p:cNvPr>
          <p:cNvSpPr txBox="1"/>
          <p:nvPr/>
        </p:nvSpPr>
        <p:spPr>
          <a:xfrm>
            <a:off x="0" y="1305341"/>
            <a:ext cx="57166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Wellcome</a:t>
            </a:r>
            <a:r>
              <a:rPr lang="en-US" sz="5400" b="1" dirty="0">
                <a:solidFill>
                  <a:schemeClr val="accent1"/>
                </a:solidFill>
                <a:latin typeface="Montserrat" panose="00000500000000000000" pitchFamily="2" charset="0"/>
              </a:rPr>
              <a:t>  </a:t>
            </a:r>
            <a:r>
              <a:rPr lang="en-US" sz="5400" b="1" dirty="0" smtClean="0">
                <a:solidFill>
                  <a:schemeClr val="accent1"/>
                </a:solidFill>
                <a:latin typeface="Montserrat" panose="00000500000000000000" pitchFamily="2" charset="0"/>
              </a:rPr>
              <a:t>To Ethical </a:t>
            </a:r>
            <a:r>
              <a:rPr lang="en-US" sz="5400" b="1" dirty="0">
                <a:solidFill>
                  <a:schemeClr val="accent1"/>
                </a:solidFill>
                <a:latin typeface="Montserrat" panose="00000500000000000000" pitchFamily="2" charset="0"/>
              </a:rPr>
              <a:t>Hacking class </a:t>
            </a:r>
            <a:r>
              <a:rPr lang="en-IN" sz="54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3rd</a:t>
            </a:r>
            <a:r>
              <a:rPr lang="en-IN" sz="54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IN" sz="5400" b="1" dirty="0">
                <a:solidFill>
                  <a:schemeClr val="bg1"/>
                </a:solidFill>
                <a:latin typeface="Montserrat" panose="00000500000000000000" pitchFamily="2" charset="0"/>
              </a:rPr>
              <a:t>Week Day </a:t>
            </a:r>
            <a:r>
              <a:rPr lang="en-IN" sz="5400" b="1" dirty="0" smtClean="0">
                <a:solidFill>
                  <a:schemeClr val="bg1"/>
                </a:solidFill>
                <a:latin typeface="Montserrat" panose="00000500000000000000" pitchFamily="2" charset="0"/>
              </a:rPr>
              <a:t>4th</a:t>
            </a:r>
            <a:endParaRPr lang="en-IN" sz="5400" b="1" i="0" dirty="0"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27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Evolution of a Threat Intelligence Feed – Radware Blog">
            <a:extLst>
              <a:ext uri="{FF2B5EF4-FFF2-40B4-BE49-F238E27FC236}">
                <a16:creationId xmlns:a16="http://schemas.microsoft.com/office/drawing/2014/main" id="{D1E88947-4821-60FA-31F6-E28752A19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C8DA79-8E67-563E-B89E-202D963DD6CD}"/>
              </a:ext>
            </a:extLst>
          </p:cNvPr>
          <p:cNvSpPr/>
          <p:nvPr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8D0C4B-6CA6-FF91-6EA7-1361D6B2C648}"/>
              </a:ext>
            </a:extLst>
          </p:cNvPr>
          <p:cNvGrpSpPr/>
          <p:nvPr/>
        </p:nvGrpSpPr>
        <p:grpSpPr>
          <a:xfrm>
            <a:off x="290283" y="659010"/>
            <a:ext cx="7063017" cy="5586144"/>
            <a:chOff x="5491656" y="1221698"/>
            <a:chExt cx="7063017" cy="558614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45CC64-CD12-5F9E-8467-3F062166BA2D}"/>
                </a:ext>
              </a:extLst>
            </p:cNvPr>
            <p:cNvSpPr txBox="1"/>
            <p:nvPr/>
          </p:nvSpPr>
          <p:spPr>
            <a:xfrm>
              <a:off x="5491656" y="1221698"/>
              <a:ext cx="58898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SMB Enumeration Tools</a:t>
              </a:r>
              <a:endParaRPr lang="en-IN" sz="3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390992-9B5C-E8AD-824B-103CBFED5559}"/>
                </a:ext>
              </a:extLst>
            </p:cNvPr>
            <p:cNvSpPr txBox="1"/>
            <p:nvPr/>
          </p:nvSpPr>
          <p:spPr>
            <a:xfrm>
              <a:off x="5491656" y="2098861"/>
              <a:ext cx="7063017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Techniques and Tools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Enum4linux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 tool to enumerate SMB shares, users, and group policies on Windows systems.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err="1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SMBmap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 tool for assessing the access level of SMB shares.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Websites: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[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Enum4linux]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  <a:hlinkClick r:id="rId3"/>
                </a:rPr>
                <a:t>https</a:t>
              </a: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  <a:hlinkClick r:id="rId3"/>
                </a:rPr>
                <a:t>://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  <a:hlinkClick r:id="rId3"/>
                </a:rPr>
                <a:t>tools.kali.org/information-gathering/enum4linux</a:t>
              </a:r>
              <a:endParaRPr lang="en-US" altLang="en-US" sz="2000" b="1" dirty="0" smtClean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sz="20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534227-F435-F0F4-1206-7CF9E3D85CAB}"/>
              </a:ext>
            </a:extLst>
          </p:cNvPr>
          <p:cNvSpPr/>
          <p:nvPr/>
        </p:nvSpPr>
        <p:spPr>
          <a:xfrm>
            <a:off x="6180175" y="3841380"/>
            <a:ext cx="2566158" cy="3023701"/>
          </a:xfrm>
          <a:custGeom>
            <a:avLst/>
            <a:gdLst>
              <a:gd name="connsiteX0" fmla="*/ 2362295 w 2362295"/>
              <a:gd name="connsiteY0" fmla="*/ 1308164 h 2783490"/>
              <a:gd name="connsiteX1" fmla="*/ 1607058 w 2362295"/>
              <a:gd name="connsiteY1" fmla="*/ 0 h 2783490"/>
              <a:gd name="connsiteX2" fmla="*/ 0 w 2362295"/>
              <a:gd name="connsiteY2" fmla="*/ 2783491 h 2783490"/>
              <a:gd name="connsiteX3" fmla="*/ 1510570 w 2362295"/>
              <a:gd name="connsiteY3" fmla="*/ 2783491 h 2783490"/>
              <a:gd name="connsiteX4" fmla="*/ 2362295 w 2362295"/>
              <a:gd name="connsiteY4" fmla="*/ 1308164 h 278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95" h="2783490">
                <a:moveTo>
                  <a:pt x="2362295" y="1308164"/>
                </a:moveTo>
                <a:lnTo>
                  <a:pt x="1607058" y="0"/>
                </a:lnTo>
                <a:lnTo>
                  <a:pt x="0" y="2783491"/>
                </a:lnTo>
                <a:lnTo>
                  <a:pt x="1510570" y="2783491"/>
                </a:lnTo>
                <a:lnTo>
                  <a:pt x="2362295" y="1308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EBD565B-C4D9-5534-F834-CDA99AB5AD44}"/>
              </a:ext>
            </a:extLst>
          </p:cNvPr>
          <p:cNvSpPr/>
          <p:nvPr/>
        </p:nvSpPr>
        <p:spPr>
          <a:xfrm>
            <a:off x="6125026" y="-7081"/>
            <a:ext cx="5663737" cy="4904889"/>
          </a:xfrm>
          <a:custGeom>
            <a:avLst/>
            <a:gdLst>
              <a:gd name="connsiteX0" fmla="*/ 2606897 w 5213794"/>
              <a:gd name="connsiteY0" fmla="*/ 4515231 h 4515231"/>
              <a:gd name="connsiteX1" fmla="*/ 5213795 w 5213794"/>
              <a:gd name="connsiteY1" fmla="*/ 0 h 4515231"/>
              <a:gd name="connsiteX2" fmla="*/ 0 w 5213794"/>
              <a:gd name="connsiteY2" fmla="*/ 0 h 4515231"/>
              <a:gd name="connsiteX3" fmla="*/ 2606897 w 5213794"/>
              <a:gd name="connsiteY3" fmla="*/ 4515231 h 451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3794" h="4515231">
                <a:moveTo>
                  <a:pt x="2606897" y="4515231"/>
                </a:moveTo>
                <a:lnTo>
                  <a:pt x="5213795" y="0"/>
                </a:lnTo>
                <a:lnTo>
                  <a:pt x="0" y="0"/>
                </a:lnTo>
                <a:lnTo>
                  <a:pt x="2606897" y="451523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91E420-48C7-39BD-2C9B-F918A5AEC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5726" y="-7080"/>
            <a:ext cx="3936272" cy="6865080"/>
          </a:xfrm>
          <a:custGeom>
            <a:avLst/>
            <a:gdLst>
              <a:gd name="connsiteX0" fmla="*/ 4020453 w 4020453"/>
              <a:gd name="connsiteY0" fmla="*/ 0 h 6858000"/>
              <a:gd name="connsiteX1" fmla="*/ 4020453 w 4020453"/>
              <a:gd name="connsiteY1" fmla="*/ 6858000 h 6858000"/>
              <a:gd name="connsiteX2" fmla="*/ 0 w 4020453"/>
              <a:gd name="connsiteY2" fmla="*/ 6858000 h 6858000"/>
              <a:gd name="connsiteX3" fmla="*/ 4020453 w 4020453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0453" h="6858000">
                <a:moveTo>
                  <a:pt x="4020453" y="0"/>
                </a:moveTo>
                <a:lnTo>
                  <a:pt x="4020453" y="6858000"/>
                </a:lnTo>
                <a:lnTo>
                  <a:pt x="0" y="6858000"/>
                </a:lnTo>
                <a:lnTo>
                  <a:pt x="4020453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73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What is federated Identity? How it works and its importance to enterprise  security | CSO Online">
            <a:extLst>
              <a:ext uri="{FF2B5EF4-FFF2-40B4-BE49-F238E27FC236}">
                <a16:creationId xmlns:a16="http://schemas.microsoft.com/office/drawing/2014/main" id="{0DA44DC0-0827-5BDC-2A48-B2016A057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-3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51AA78-6E09-601A-FC63-E3C5349CEE7C}"/>
              </a:ext>
            </a:extLst>
          </p:cNvPr>
          <p:cNvSpPr/>
          <p:nvPr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C7BC5D-AF65-CF76-C1CE-305E5FDB17C1}"/>
              </a:ext>
            </a:extLst>
          </p:cNvPr>
          <p:cNvSpPr/>
          <p:nvPr/>
        </p:nvSpPr>
        <p:spPr>
          <a:xfrm>
            <a:off x="279399" y="0"/>
            <a:ext cx="4118430" cy="6858000"/>
          </a:xfrm>
          <a:custGeom>
            <a:avLst/>
            <a:gdLst>
              <a:gd name="connsiteX0" fmla="*/ 0 w 5334000"/>
              <a:gd name="connsiteY0" fmla="*/ 0 h 6858000"/>
              <a:gd name="connsiteX1" fmla="*/ 5334000 w 5334000"/>
              <a:gd name="connsiteY1" fmla="*/ 0 h 6858000"/>
              <a:gd name="connsiteX2" fmla="*/ 3313496 w 5334000"/>
              <a:gd name="connsiteY2" fmla="*/ 6858000 h 6858000"/>
              <a:gd name="connsiteX3" fmla="*/ 0 w 5334000"/>
              <a:gd name="connsiteY3" fmla="*/ 6858000 h 6858000"/>
              <a:gd name="connsiteX4" fmla="*/ 0 w 533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0" h="6858000">
                <a:moveTo>
                  <a:pt x="0" y="0"/>
                </a:moveTo>
                <a:lnTo>
                  <a:pt x="5334000" y="0"/>
                </a:lnTo>
                <a:lnTo>
                  <a:pt x="331349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057B42-A7FD-4228-AE09-DB28D26D7288}"/>
              </a:ext>
            </a:extLst>
          </p:cNvPr>
          <p:cNvGrpSpPr/>
          <p:nvPr/>
        </p:nvGrpSpPr>
        <p:grpSpPr>
          <a:xfrm>
            <a:off x="5292726" y="228281"/>
            <a:ext cx="6899270" cy="5937536"/>
            <a:chOff x="5485717" y="-1078661"/>
            <a:chExt cx="5979079" cy="593753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DCFF5E-0A49-4B82-42DD-838494595734}"/>
                </a:ext>
              </a:extLst>
            </p:cNvPr>
            <p:cNvSpPr txBox="1"/>
            <p:nvPr/>
          </p:nvSpPr>
          <p:spPr>
            <a:xfrm>
              <a:off x="5498419" y="-1078661"/>
              <a:ext cx="5542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DNS Enumeration Tools</a:t>
              </a:r>
              <a:endParaRPr lang="en-IN" sz="3200" b="1" dirty="0">
                <a:solidFill>
                  <a:schemeClr val="accent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05DA4D-748C-CE68-D7C2-41FA730729AB}"/>
                </a:ext>
              </a:extLst>
            </p:cNvPr>
            <p:cNvSpPr txBox="1"/>
            <p:nvPr/>
          </p:nvSpPr>
          <p:spPr>
            <a:xfrm>
              <a:off x="5485717" y="-265605"/>
              <a:ext cx="5979079" cy="5124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Definition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DNS enumeration involves querying DNS records to gather information about domain names, IP addresses, and other related data</a:t>
              </a: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Examples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Subdomain </a:t>
              </a: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Enumeration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Discovering 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subdomains of a target domain using brute-forcing or zone transfers.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Record </a:t>
              </a: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Retrieval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Retrieving 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DNS records such as MX, A, and TXT for a target domain.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7B71ECC-69BC-74F8-A0AB-69320C9F31B2}"/>
              </a:ext>
            </a:extLst>
          </p:cNvPr>
          <p:cNvSpPr/>
          <p:nvPr/>
        </p:nvSpPr>
        <p:spPr>
          <a:xfrm>
            <a:off x="0" y="0"/>
            <a:ext cx="4118430" cy="6858000"/>
          </a:xfrm>
          <a:custGeom>
            <a:avLst/>
            <a:gdLst>
              <a:gd name="connsiteX0" fmla="*/ 0 w 5334000"/>
              <a:gd name="connsiteY0" fmla="*/ 0 h 6858000"/>
              <a:gd name="connsiteX1" fmla="*/ 5334000 w 5334000"/>
              <a:gd name="connsiteY1" fmla="*/ 0 h 6858000"/>
              <a:gd name="connsiteX2" fmla="*/ 3313496 w 5334000"/>
              <a:gd name="connsiteY2" fmla="*/ 6858000 h 6858000"/>
              <a:gd name="connsiteX3" fmla="*/ 0 w 5334000"/>
              <a:gd name="connsiteY3" fmla="*/ 6858000 h 6858000"/>
              <a:gd name="connsiteX4" fmla="*/ 0 w 533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0" h="6858000">
                <a:moveTo>
                  <a:pt x="0" y="0"/>
                </a:moveTo>
                <a:lnTo>
                  <a:pt x="5334000" y="0"/>
                </a:lnTo>
                <a:lnTo>
                  <a:pt x="331349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DE7A21-3A21-E1EA-472D-ED823A543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392" y="1041337"/>
            <a:ext cx="5013327" cy="4730813"/>
          </a:xfrm>
          <a:custGeom>
            <a:avLst/>
            <a:gdLst>
              <a:gd name="connsiteX0" fmla="*/ 2423886 w 4847772"/>
              <a:gd name="connsiteY0" fmla="*/ 0 h 4847772"/>
              <a:gd name="connsiteX1" fmla="*/ 4847772 w 4847772"/>
              <a:gd name="connsiteY1" fmla="*/ 2423886 h 4847772"/>
              <a:gd name="connsiteX2" fmla="*/ 2423886 w 4847772"/>
              <a:gd name="connsiteY2" fmla="*/ 4847772 h 4847772"/>
              <a:gd name="connsiteX3" fmla="*/ 0 w 4847772"/>
              <a:gd name="connsiteY3" fmla="*/ 2423886 h 4847772"/>
              <a:gd name="connsiteX4" fmla="*/ 2423886 w 4847772"/>
              <a:gd name="connsiteY4" fmla="*/ 0 h 484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7772" h="4847772">
                <a:moveTo>
                  <a:pt x="2423886" y="0"/>
                </a:moveTo>
                <a:lnTo>
                  <a:pt x="4847772" y="2423886"/>
                </a:lnTo>
                <a:lnTo>
                  <a:pt x="2423886" y="4847772"/>
                </a:lnTo>
                <a:lnTo>
                  <a:pt x="0" y="2423886"/>
                </a:lnTo>
                <a:lnTo>
                  <a:pt x="242388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77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What is federated Identity? How it works and its importance to enterprise  security | CSO Online">
            <a:extLst>
              <a:ext uri="{FF2B5EF4-FFF2-40B4-BE49-F238E27FC236}">
                <a16:creationId xmlns:a16="http://schemas.microsoft.com/office/drawing/2014/main" id="{0DA44DC0-0827-5BDC-2A48-B2016A057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-3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51AA78-6E09-601A-FC63-E3C5349CEE7C}"/>
              </a:ext>
            </a:extLst>
          </p:cNvPr>
          <p:cNvSpPr/>
          <p:nvPr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C7BC5D-AF65-CF76-C1CE-305E5FDB17C1}"/>
              </a:ext>
            </a:extLst>
          </p:cNvPr>
          <p:cNvSpPr/>
          <p:nvPr/>
        </p:nvSpPr>
        <p:spPr>
          <a:xfrm>
            <a:off x="279399" y="0"/>
            <a:ext cx="4118430" cy="6858000"/>
          </a:xfrm>
          <a:custGeom>
            <a:avLst/>
            <a:gdLst>
              <a:gd name="connsiteX0" fmla="*/ 0 w 5334000"/>
              <a:gd name="connsiteY0" fmla="*/ 0 h 6858000"/>
              <a:gd name="connsiteX1" fmla="*/ 5334000 w 5334000"/>
              <a:gd name="connsiteY1" fmla="*/ 0 h 6858000"/>
              <a:gd name="connsiteX2" fmla="*/ 3313496 w 5334000"/>
              <a:gd name="connsiteY2" fmla="*/ 6858000 h 6858000"/>
              <a:gd name="connsiteX3" fmla="*/ 0 w 5334000"/>
              <a:gd name="connsiteY3" fmla="*/ 6858000 h 6858000"/>
              <a:gd name="connsiteX4" fmla="*/ 0 w 533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0" h="6858000">
                <a:moveTo>
                  <a:pt x="0" y="0"/>
                </a:moveTo>
                <a:lnTo>
                  <a:pt x="5334000" y="0"/>
                </a:lnTo>
                <a:lnTo>
                  <a:pt x="331349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057B42-A7FD-4228-AE09-DB28D26D7288}"/>
              </a:ext>
            </a:extLst>
          </p:cNvPr>
          <p:cNvGrpSpPr/>
          <p:nvPr/>
        </p:nvGrpSpPr>
        <p:grpSpPr>
          <a:xfrm>
            <a:off x="5292726" y="228281"/>
            <a:ext cx="6899270" cy="5522037"/>
            <a:chOff x="5485717" y="-1078661"/>
            <a:chExt cx="5979079" cy="552203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DCFF5E-0A49-4B82-42DD-838494595734}"/>
                </a:ext>
              </a:extLst>
            </p:cNvPr>
            <p:cNvSpPr txBox="1"/>
            <p:nvPr/>
          </p:nvSpPr>
          <p:spPr>
            <a:xfrm>
              <a:off x="5498419" y="-1078661"/>
              <a:ext cx="5542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DNS Enumeration Tools</a:t>
              </a:r>
              <a:endParaRPr lang="en-IN" sz="3200" b="1" dirty="0">
                <a:solidFill>
                  <a:schemeClr val="accent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05DA4D-748C-CE68-D7C2-41FA730729AB}"/>
                </a:ext>
              </a:extLst>
            </p:cNvPr>
            <p:cNvSpPr txBox="1"/>
            <p:nvPr/>
          </p:nvSpPr>
          <p:spPr>
            <a:xfrm>
              <a:off x="5485717" y="-265605"/>
              <a:ext cx="5979079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Techniques and Tools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Dig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A command-line tool for querying DNS records.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Fierce: 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A DNS reconnaissance tool for discovering subdomains and misconfigurations.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Websites:</a:t>
              </a:r>
              <a:endParaRPr lang="en-US" altLang="en-US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[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Fierce](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  <a:hlinkClick r:id="rId3"/>
                </a:rPr>
                <a:t>https://</a:t>
              </a: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  <a:hlinkClick r:id="rId3"/>
                </a:rPr>
                <a:t>tools.kali.org/information-gathering/fierce</a:t>
              </a:r>
              <a:endParaRPr lang="en-US" altLang="en-US" dirty="0" smtClean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7B71ECC-69BC-74F8-A0AB-69320C9F31B2}"/>
              </a:ext>
            </a:extLst>
          </p:cNvPr>
          <p:cNvSpPr/>
          <p:nvPr/>
        </p:nvSpPr>
        <p:spPr>
          <a:xfrm>
            <a:off x="0" y="0"/>
            <a:ext cx="4118430" cy="6858000"/>
          </a:xfrm>
          <a:custGeom>
            <a:avLst/>
            <a:gdLst>
              <a:gd name="connsiteX0" fmla="*/ 0 w 5334000"/>
              <a:gd name="connsiteY0" fmla="*/ 0 h 6858000"/>
              <a:gd name="connsiteX1" fmla="*/ 5334000 w 5334000"/>
              <a:gd name="connsiteY1" fmla="*/ 0 h 6858000"/>
              <a:gd name="connsiteX2" fmla="*/ 3313496 w 5334000"/>
              <a:gd name="connsiteY2" fmla="*/ 6858000 h 6858000"/>
              <a:gd name="connsiteX3" fmla="*/ 0 w 5334000"/>
              <a:gd name="connsiteY3" fmla="*/ 6858000 h 6858000"/>
              <a:gd name="connsiteX4" fmla="*/ 0 w 533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0" h="6858000">
                <a:moveTo>
                  <a:pt x="0" y="0"/>
                </a:moveTo>
                <a:lnTo>
                  <a:pt x="5334000" y="0"/>
                </a:lnTo>
                <a:lnTo>
                  <a:pt x="331349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DE7A21-3A21-E1EA-472D-ED823A543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398" y="1041336"/>
            <a:ext cx="5013326" cy="4708981"/>
          </a:xfrm>
          <a:custGeom>
            <a:avLst/>
            <a:gdLst>
              <a:gd name="connsiteX0" fmla="*/ 2423886 w 4847772"/>
              <a:gd name="connsiteY0" fmla="*/ 0 h 4847772"/>
              <a:gd name="connsiteX1" fmla="*/ 4847772 w 4847772"/>
              <a:gd name="connsiteY1" fmla="*/ 2423886 h 4847772"/>
              <a:gd name="connsiteX2" fmla="*/ 2423886 w 4847772"/>
              <a:gd name="connsiteY2" fmla="*/ 4847772 h 4847772"/>
              <a:gd name="connsiteX3" fmla="*/ 0 w 4847772"/>
              <a:gd name="connsiteY3" fmla="*/ 2423886 h 4847772"/>
              <a:gd name="connsiteX4" fmla="*/ 2423886 w 4847772"/>
              <a:gd name="connsiteY4" fmla="*/ 0 h 484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7772" h="4847772">
                <a:moveTo>
                  <a:pt x="2423886" y="0"/>
                </a:moveTo>
                <a:lnTo>
                  <a:pt x="4847772" y="2423886"/>
                </a:lnTo>
                <a:lnTo>
                  <a:pt x="2423886" y="4847772"/>
                </a:lnTo>
                <a:lnTo>
                  <a:pt x="0" y="2423886"/>
                </a:lnTo>
                <a:lnTo>
                  <a:pt x="242388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566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What is federated Identity? How it works and its importance to enterprise  security | CSO Online">
            <a:extLst>
              <a:ext uri="{FF2B5EF4-FFF2-40B4-BE49-F238E27FC236}">
                <a16:creationId xmlns:a16="http://schemas.microsoft.com/office/drawing/2014/main" id="{0DA44DC0-0827-5BDC-2A48-B2016A057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-3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51AA78-6E09-601A-FC63-E3C5349CEE7C}"/>
              </a:ext>
            </a:extLst>
          </p:cNvPr>
          <p:cNvSpPr/>
          <p:nvPr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C7BC5D-AF65-CF76-C1CE-305E5FDB17C1}"/>
              </a:ext>
            </a:extLst>
          </p:cNvPr>
          <p:cNvSpPr/>
          <p:nvPr/>
        </p:nvSpPr>
        <p:spPr>
          <a:xfrm>
            <a:off x="279399" y="0"/>
            <a:ext cx="4118430" cy="6858000"/>
          </a:xfrm>
          <a:custGeom>
            <a:avLst/>
            <a:gdLst>
              <a:gd name="connsiteX0" fmla="*/ 0 w 5334000"/>
              <a:gd name="connsiteY0" fmla="*/ 0 h 6858000"/>
              <a:gd name="connsiteX1" fmla="*/ 5334000 w 5334000"/>
              <a:gd name="connsiteY1" fmla="*/ 0 h 6858000"/>
              <a:gd name="connsiteX2" fmla="*/ 3313496 w 5334000"/>
              <a:gd name="connsiteY2" fmla="*/ 6858000 h 6858000"/>
              <a:gd name="connsiteX3" fmla="*/ 0 w 5334000"/>
              <a:gd name="connsiteY3" fmla="*/ 6858000 h 6858000"/>
              <a:gd name="connsiteX4" fmla="*/ 0 w 533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0" h="6858000">
                <a:moveTo>
                  <a:pt x="0" y="0"/>
                </a:moveTo>
                <a:lnTo>
                  <a:pt x="5334000" y="0"/>
                </a:lnTo>
                <a:lnTo>
                  <a:pt x="331349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057B42-A7FD-4228-AE09-DB28D26D7288}"/>
              </a:ext>
            </a:extLst>
          </p:cNvPr>
          <p:cNvGrpSpPr/>
          <p:nvPr/>
        </p:nvGrpSpPr>
        <p:grpSpPr>
          <a:xfrm>
            <a:off x="5292726" y="228281"/>
            <a:ext cx="6899270" cy="6353034"/>
            <a:chOff x="5485717" y="-1078661"/>
            <a:chExt cx="5979079" cy="635303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DCFF5E-0A49-4B82-42DD-838494595734}"/>
                </a:ext>
              </a:extLst>
            </p:cNvPr>
            <p:cNvSpPr txBox="1"/>
            <p:nvPr/>
          </p:nvSpPr>
          <p:spPr>
            <a:xfrm>
              <a:off x="5498419" y="-1078661"/>
              <a:ext cx="5542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SMTP Enumeration Tools</a:t>
              </a:r>
              <a:endParaRPr lang="en-IN" sz="3200" b="1" dirty="0">
                <a:solidFill>
                  <a:schemeClr val="accent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05DA4D-748C-CE68-D7C2-41FA730729AB}"/>
                </a:ext>
              </a:extLst>
            </p:cNvPr>
            <p:cNvSpPr txBox="1"/>
            <p:nvPr/>
          </p:nvSpPr>
          <p:spPr>
            <a:xfrm>
              <a:off x="5485717" y="-265605"/>
              <a:ext cx="5979079" cy="5539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Definition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SMTP (Simple Mail Transfer Protocol) enumeration is the process of interacting with an SMTP server to gather information about its configuration and user accounts</a:t>
              </a: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Examples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User Enumeration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Using 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the `VRFY` command to check if an email address exists on the server.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Banner </a:t>
              </a: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Grabbing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Retrieving 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the SMTP server banner to identify the software version.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7B71ECC-69BC-74F8-A0AB-69320C9F31B2}"/>
              </a:ext>
            </a:extLst>
          </p:cNvPr>
          <p:cNvSpPr/>
          <p:nvPr/>
        </p:nvSpPr>
        <p:spPr>
          <a:xfrm>
            <a:off x="0" y="0"/>
            <a:ext cx="4118430" cy="6858000"/>
          </a:xfrm>
          <a:custGeom>
            <a:avLst/>
            <a:gdLst>
              <a:gd name="connsiteX0" fmla="*/ 0 w 5334000"/>
              <a:gd name="connsiteY0" fmla="*/ 0 h 6858000"/>
              <a:gd name="connsiteX1" fmla="*/ 5334000 w 5334000"/>
              <a:gd name="connsiteY1" fmla="*/ 0 h 6858000"/>
              <a:gd name="connsiteX2" fmla="*/ 3313496 w 5334000"/>
              <a:gd name="connsiteY2" fmla="*/ 6858000 h 6858000"/>
              <a:gd name="connsiteX3" fmla="*/ 0 w 5334000"/>
              <a:gd name="connsiteY3" fmla="*/ 6858000 h 6858000"/>
              <a:gd name="connsiteX4" fmla="*/ 0 w 533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0" h="6858000">
                <a:moveTo>
                  <a:pt x="0" y="0"/>
                </a:moveTo>
                <a:lnTo>
                  <a:pt x="5334000" y="0"/>
                </a:lnTo>
                <a:lnTo>
                  <a:pt x="331349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DE7A21-3A21-E1EA-472D-ED823A543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392" y="1390650"/>
            <a:ext cx="5013327" cy="4076700"/>
          </a:xfrm>
          <a:custGeom>
            <a:avLst/>
            <a:gdLst>
              <a:gd name="connsiteX0" fmla="*/ 2423886 w 4847772"/>
              <a:gd name="connsiteY0" fmla="*/ 0 h 4847772"/>
              <a:gd name="connsiteX1" fmla="*/ 4847772 w 4847772"/>
              <a:gd name="connsiteY1" fmla="*/ 2423886 h 4847772"/>
              <a:gd name="connsiteX2" fmla="*/ 2423886 w 4847772"/>
              <a:gd name="connsiteY2" fmla="*/ 4847772 h 4847772"/>
              <a:gd name="connsiteX3" fmla="*/ 0 w 4847772"/>
              <a:gd name="connsiteY3" fmla="*/ 2423886 h 4847772"/>
              <a:gd name="connsiteX4" fmla="*/ 2423886 w 4847772"/>
              <a:gd name="connsiteY4" fmla="*/ 0 h 484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7772" h="4847772">
                <a:moveTo>
                  <a:pt x="2423886" y="0"/>
                </a:moveTo>
                <a:lnTo>
                  <a:pt x="4847772" y="2423886"/>
                </a:lnTo>
                <a:lnTo>
                  <a:pt x="2423886" y="4847772"/>
                </a:lnTo>
                <a:lnTo>
                  <a:pt x="0" y="2423886"/>
                </a:lnTo>
                <a:lnTo>
                  <a:pt x="242388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704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What is federated Identity? How it works and its importance to enterprise  security | CSO Online">
            <a:extLst>
              <a:ext uri="{FF2B5EF4-FFF2-40B4-BE49-F238E27FC236}">
                <a16:creationId xmlns:a16="http://schemas.microsoft.com/office/drawing/2014/main" id="{0DA44DC0-0827-5BDC-2A48-B2016A057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-3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51AA78-6E09-601A-FC63-E3C5349CEE7C}"/>
              </a:ext>
            </a:extLst>
          </p:cNvPr>
          <p:cNvSpPr/>
          <p:nvPr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EC7BC5D-AF65-CF76-C1CE-305E5FDB17C1}"/>
              </a:ext>
            </a:extLst>
          </p:cNvPr>
          <p:cNvSpPr/>
          <p:nvPr/>
        </p:nvSpPr>
        <p:spPr>
          <a:xfrm>
            <a:off x="279399" y="0"/>
            <a:ext cx="4118430" cy="6858000"/>
          </a:xfrm>
          <a:custGeom>
            <a:avLst/>
            <a:gdLst>
              <a:gd name="connsiteX0" fmla="*/ 0 w 5334000"/>
              <a:gd name="connsiteY0" fmla="*/ 0 h 6858000"/>
              <a:gd name="connsiteX1" fmla="*/ 5334000 w 5334000"/>
              <a:gd name="connsiteY1" fmla="*/ 0 h 6858000"/>
              <a:gd name="connsiteX2" fmla="*/ 3313496 w 5334000"/>
              <a:gd name="connsiteY2" fmla="*/ 6858000 h 6858000"/>
              <a:gd name="connsiteX3" fmla="*/ 0 w 5334000"/>
              <a:gd name="connsiteY3" fmla="*/ 6858000 h 6858000"/>
              <a:gd name="connsiteX4" fmla="*/ 0 w 533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0" h="6858000">
                <a:moveTo>
                  <a:pt x="0" y="0"/>
                </a:moveTo>
                <a:lnTo>
                  <a:pt x="5334000" y="0"/>
                </a:lnTo>
                <a:lnTo>
                  <a:pt x="331349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057B42-A7FD-4228-AE09-DB28D26D7288}"/>
              </a:ext>
            </a:extLst>
          </p:cNvPr>
          <p:cNvGrpSpPr/>
          <p:nvPr/>
        </p:nvGrpSpPr>
        <p:grpSpPr>
          <a:xfrm>
            <a:off x="5292726" y="228281"/>
            <a:ext cx="6899270" cy="5937536"/>
            <a:chOff x="5485717" y="-1078661"/>
            <a:chExt cx="5979079" cy="593753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DCFF5E-0A49-4B82-42DD-838494595734}"/>
                </a:ext>
              </a:extLst>
            </p:cNvPr>
            <p:cNvSpPr txBox="1"/>
            <p:nvPr/>
          </p:nvSpPr>
          <p:spPr>
            <a:xfrm>
              <a:off x="5498419" y="-1078661"/>
              <a:ext cx="55421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DNS Enumeration Tools</a:t>
              </a:r>
              <a:endParaRPr lang="en-IN" sz="3200" b="1" dirty="0">
                <a:solidFill>
                  <a:schemeClr val="accent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05DA4D-748C-CE68-D7C2-41FA730729AB}"/>
                </a:ext>
              </a:extLst>
            </p:cNvPr>
            <p:cNvSpPr txBox="1"/>
            <p:nvPr/>
          </p:nvSpPr>
          <p:spPr>
            <a:xfrm>
              <a:off x="5485717" y="-265605"/>
              <a:ext cx="5979079" cy="5124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Techniques and Tools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Telnet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A command-line tool to interact with SMTP servers and perform manual enumeration.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err="1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smtp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-user-</a:t>
              </a:r>
              <a:r>
                <a:rPr lang="en-US" altLang="en-US" b="1" dirty="0" err="1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enum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A tool for enumerating users on an SMTP server.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Websites:</a:t>
              </a:r>
              <a:endParaRPr lang="en-US" altLang="en-US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[</a:t>
              </a:r>
              <a:r>
                <a:rPr lang="en-US" altLang="en-US" b="1" dirty="0" err="1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smtp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-user-</a:t>
              </a:r>
              <a:r>
                <a:rPr lang="en-US" altLang="en-US" b="1" dirty="0" err="1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enum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]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  <a:hlinkClick r:id="rId3"/>
                </a:rPr>
                <a:t>https</a:t>
              </a: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  <a:hlinkClick r:id="rId3"/>
                </a:rPr>
                <a:t>://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  <a:hlinkClick r:id="rId3"/>
                </a:rPr>
                <a:t>tools.kali.org/information-gathering/smtp-user-enum</a:t>
              </a:r>
              <a:endParaRPr lang="en-US" altLang="en-US" b="1" dirty="0" smtClean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7B71ECC-69BC-74F8-A0AB-69320C9F31B2}"/>
              </a:ext>
            </a:extLst>
          </p:cNvPr>
          <p:cNvSpPr/>
          <p:nvPr/>
        </p:nvSpPr>
        <p:spPr>
          <a:xfrm>
            <a:off x="0" y="0"/>
            <a:ext cx="4118430" cy="6858000"/>
          </a:xfrm>
          <a:custGeom>
            <a:avLst/>
            <a:gdLst>
              <a:gd name="connsiteX0" fmla="*/ 0 w 5334000"/>
              <a:gd name="connsiteY0" fmla="*/ 0 h 6858000"/>
              <a:gd name="connsiteX1" fmla="*/ 5334000 w 5334000"/>
              <a:gd name="connsiteY1" fmla="*/ 0 h 6858000"/>
              <a:gd name="connsiteX2" fmla="*/ 3313496 w 5334000"/>
              <a:gd name="connsiteY2" fmla="*/ 6858000 h 6858000"/>
              <a:gd name="connsiteX3" fmla="*/ 0 w 5334000"/>
              <a:gd name="connsiteY3" fmla="*/ 6858000 h 6858000"/>
              <a:gd name="connsiteX4" fmla="*/ 0 w 533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34000" h="6858000">
                <a:moveTo>
                  <a:pt x="0" y="0"/>
                </a:moveTo>
                <a:lnTo>
                  <a:pt x="5334000" y="0"/>
                </a:lnTo>
                <a:lnTo>
                  <a:pt x="331349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DE7A21-3A21-E1EA-472D-ED823A543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392" y="1562100"/>
            <a:ext cx="5013327" cy="3733800"/>
          </a:xfrm>
          <a:custGeom>
            <a:avLst/>
            <a:gdLst>
              <a:gd name="connsiteX0" fmla="*/ 2423886 w 4847772"/>
              <a:gd name="connsiteY0" fmla="*/ 0 h 4847772"/>
              <a:gd name="connsiteX1" fmla="*/ 4847772 w 4847772"/>
              <a:gd name="connsiteY1" fmla="*/ 2423886 h 4847772"/>
              <a:gd name="connsiteX2" fmla="*/ 2423886 w 4847772"/>
              <a:gd name="connsiteY2" fmla="*/ 4847772 h 4847772"/>
              <a:gd name="connsiteX3" fmla="*/ 0 w 4847772"/>
              <a:gd name="connsiteY3" fmla="*/ 2423886 h 4847772"/>
              <a:gd name="connsiteX4" fmla="*/ 2423886 w 4847772"/>
              <a:gd name="connsiteY4" fmla="*/ 0 h 4847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7772" h="4847772">
                <a:moveTo>
                  <a:pt x="2423886" y="0"/>
                </a:moveTo>
                <a:lnTo>
                  <a:pt x="4847772" y="2423886"/>
                </a:lnTo>
                <a:lnTo>
                  <a:pt x="2423886" y="4847772"/>
                </a:lnTo>
                <a:lnTo>
                  <a:pt x="0" y="2423886"/>
                </a:lnTo>
                <a:lnTo>
                  <a:pt x="2423886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310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IT experts criticise Finland's patchwork cyber security | News | Yle Uutiset">
            <a:extLst>
              <a:ext uri="{FF2B5EF4-FFF2-40B4-BE49-F238E27FC236}">
                <a16:creationId xmlns:a16="http://schemas.microsoft.com/office/drawing/2014/main" id="{F0CE9725-8C34-D52A-1350-B535D2619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7B661E-EBA5-B15A-2440-4BA946455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1A208FB5-BD21-75A1-1398-419B54420603}"/>
              </a:ext>
            </a:extLst>
          </p:cNvPr>
          <p:cNvSpPr/>
          <p:nvPr/>
        </p:nvSpPr>
        <p:spPr>
          <a:xfrm>
            <a:off x="0" y="1446629"/>
            <a:ext cx="6095999" cy="541137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7071F-A9DC-D0BE-F2B7-A41A79AB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291" y="1200369"/>
            <a:ext cx="5442858" cy="4209831"/>
          </a:xfrm>
          <a:custGeom>
            <a:avLst/>
            <a:gdLst>
              <a:gd name="connsiteX0" fmla="*/ 2532743 w 5065486"/>
              <a:gd name="connsiteY0" fmla="*/ 0 h 5065486"/>
              <a:gd name="connsiteX1" fmla="*/ 5065486 w 5065486"/>
              <a:gd name="connsiteY1" fmla="*/ 2532743 h 5065486"/>
              <a:gd name="connsiteX2" fmla="*/ 2532743 w 5065486"/>
              <a:gd name="connsiteY2" fmla="*/ 5065486 h 5065486"/>
              <a:gd name="connsiteX3" fmla="*/ 0 w 5065486"/>
              <a:gd name="connsiteY3" fmla="*/ 2532743 h 5065486"/>
              <a:gd name="connsiteX4" fmla="*/ 2532743 w 5065486"/>
              <a:gd name="connsiteY4" fmla="*/ 0 h 506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5486" h="5065486">
                <a:moveTo>
                  <a:pt x="2532743" y="0"/>
                </a:moveTo>
                <a:lnTo>
                  <a:pt x="5065486" y="2532743"/>
                </a:lnTo>
                <a:lnTo>
                  <a:pt x="2532743" y="5065486"/>
                </a:lnTo>
                <a:lnTo>
                  <a:pt x="0" y="2532743"/>
                </a:lnTo>
                <a:lnTo>
                  <a:pt x="2532743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14508C-896F-C184-95DC-EDE7DA40CD5E}"/>
              </a:ext>
            </a:extLst>
          </p:cNvPr>
          <p:cNvGrpSpPr/>
          <p:nvPr/>
        </p:nvGrpSpPr>
        <p:grpSpPr>
          <a:xfrm>
            <a:off x="5685149" y="246262"/>
            <a:ext cx="6506851" cy="6494085"/>
            <a:chOff x="6110864" y="1805916"/>
            <a:chExt cx="6693650" cy="31634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9C4107-0BE0-A793-DE2E-903F823E5E60}"/>
                </a:ext>
              </a:extLst>
            </p:cNvPr>
            <p:cNvSpPr txBox="1"/>
            <p:nvPr/>
          </p:nvSpPr>
          <p:spPr>
            <a:xfrm>
              <a:off x="6110865" y="1805916"/>
              <a:ext cx="6517277" cy="464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Enumeration for Active Directory</a:t>
              </a:r>
              <a:endParaRPr lang="en-IN" sz="2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6E396C-90F9-1F18-C6FB-E304A867252C}"/>
                </a:ext>
              </a:extLst>
            </p:cNvPr>
            <p:cNvSpPr txBox="1"/>
            <p:nvPr/>
          </p:nvSpPr>
          <p:spPr>
            <a:xfrm>
              <a:off x="6110864" y="2270687"/>
              <a:ext cx="6693650" cy="2698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Definition: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Active Directory enumeration involves querying an Active Directory environment to gather information about its structure, users, groups, and policies.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Examples</a:t>
              </a: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endParaRPr lang="en-US" altLang="en-US" b="1" dirty="0" smtClean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User and Group Enumeration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Extracting 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lists of users and security groups within an Active Directory domain.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Policy </a:t>
              </a: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Enumeration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Retrieving 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Group Policy Objects (GPOs) applied to users and computers.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F9647E6C-FD42-130E-DDE8-80D5377E2B19}"/>
              </a:ext>
            </a:extLst>
          </p:cNvPr>
          <p:cNvSpPr/>
          <p:nvPr/>
        </p:nvSpPr>
        <p:spPr>
          <a:xfrm>
            <a:off x="0" y="3628571"/>
            <a:ext cx="3163836" cy="322943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42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IT experts criticise Finland's patchwork cyber security | News | Yle Uutiset">
            <a:extLst>
              <a:ext uri="{FF2B5EF4-FFF2-40B4-BE49-F238E27FC236}">
                <a16:creationId xmlns:a16="http://schemas.microsoft.com/office/drawing/2014/main" id="{F0CE9725-8C34-D52A-1350-B535D2619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7B661E-EBA5-B15A-2440-4BA946455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1A208FB5-BD21-75A1-1398-419B54420603}"/>
              </a:ext>
            </a:extLst>
          </p:cNvPr>
          <p:cNvSpPr/>
          <p:nvPr/>
        </p:nvSpPr>
        <p:spPr>
          <a:xfrm>
            <a:off x="0" y="1446629"/>
            <a:ext cx="6095999" cy="541137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7071F-A9DC-D0BE-F2B7-A41A79AB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291" y="1380512"/>
            <a:ext cx="5442858" cy="3610588"/>
          </a:xfrm>
          <a:custGeom>
            <a:avLst/>
            <a:gdLst>
              <a:gd name="connsiteX0" fmla="*/ 2532743 w 5065486"/>
              <a:gd name="connsiteY0" fmla="*/ 0 h 5065486"/>
              <a:gd name="connsiteX1" fmla="*/ 5065486 w 5065486"/>
              <a:gd name="connsiteY1" fmla="*/ 2532743 h 5065486"/>
              <a:gd name="connsiteX2" fmla="*/ 2532743 w 5065486"/>
              <a:gd name="connsiteY2" fmla="*/ 5065486 h 5065486"/>
              <a:gd name="connsiteX3" fmla="*/ 0 w 5065486"/>
              <a:gd name="connsiteY3" fmla="*/ 2532743 h 5065486"/>
              <a:gd name="connsiteX4" fmla="*/ 2532743 w 5065486"/>
              <a:gd name="connsiteY4" fmla="*/ 0 h 506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5486" h="5065486">
                <a:moveTo>
                  <a:pt x="2532743" y="0"/>
                </a:moveTo>
                <a:lnTo>
                  <a:pt x="5065486" y="2532743"/>
                </a:lnTo>
                <a:lnTo>
                  <a:pt x="2532743" y="5065486"/>
                </a:lnTo>
                <a:lnTo>
                  <a:pt x="0" y="2532743"/>
                </a:lnTo>
                <a:lnTo>
                  <a:pt x="2532743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14508C-896F-C184-95DC-EDE7DA40CD5E}"/>
              </a:ext>
            </a:extLst>
          </p:cNvPr>
          <p:cNvGrpSpPr/>
          <p:nvPr/>
        </p:nvGrpSpPr>
        <p:grpSpPr>
          <a:xfrm>
            <a:off x="5685149" y="246262"/>
            <a:ext cx="6506851" cy="6124753"/>
            <a:chOff x="6110864" y="1805916"/>
            <a:chExt cx="6693650" cy="29835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9C4107-0BE0-A793-DE2E-903F823E5E60}"/>
                </a:ext>
              </a:extLst>
            </p:cNvPr>
            <p:cNvSpPr txBox="1"/>
            <p:nvPr/>
          </p:nvSpPr>
          <p:spPr>
            <a:xfrm>
              <a:off x="6110865" y="1805916"/>
              <a:ext cx="6517277" cy="464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Enumeration for Active Directory</a:t>
              </a:r>
              <a:endParaRPr lang="en-IN" sz="2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6E396C-90F9-1F18-C6FB-E304A867252C}"/>
                </a:ext>
              </a:extLst>
            </p:cNvPr>
            <p:cNvSpPr txBox="1"/>
            <p:nvPr/>
          </p:nvSpPr>
          <p:spPr>
            <a:xfrm>
              <a:off x="6110864" y="2270687"/>
              <a:ext cx="6693650" cy="2518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Techniques and Tools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err="1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BloodHound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 tool for analyzing Active Directory trust relationships and identifying potential attack paths.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err="1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PowerView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 PowerShell tool for Active Directory enumeration.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Websites: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[</a:t>
              </a:r>
              <a:r>
                <a:rPr lang="en-US" altLang="en-US" sz="2000" b="1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BloodHound</a:t>
              </a: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 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GitHub]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  <a:hlinkClick r:id="rId4"/>
                </a:rPr>
                <a:t>https</a:t>
              </a: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  <a:hlinkClick r:id="rId4"/>
                </a:rPr>
                <a:t>://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  <a:hlinkClick r:id="rId4"/>
                </a:rPr>
                <a:t>github.com/BloodHoundAD/BloodHound</a:t>
              </a:r>
              <a:endParaRPr lang="en-US" altLang="en-US" sz="2000" b="1" dirty="0" smtClean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F9647E6C-FD42-130E-DDE8-80D5377E2B19}"/>
              </a:ext>
            </a:extLst>
          </p:cNvPr>
          <p:cNvSpPr/>
          <p:nvPr/>
        </p:nvSpPr>
        <p:spPr>
          <a:xfrm>
            <a:off x="0" y="3628571"/>
            <a:ext cx="3163836" cy="322943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93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IT experts criticise Finland's patchwork cyber security | News | Yle Uutiset">
            <a:extLst>
              <a:ext uri="{FF2B5EF4-FFF2-40B4-BE49-F238E27FC236}">
                <a16:creationId xmlns:a16="http://schemas.microsoft.com/office/drawing/2014/main" id="{F0CE9725-8C34-D52A-1350-B535D2619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7B661E-EBA5-B15A-2440-4BA946455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1A208FB5-BD21-75A1-1398-419B54420603}"/>
              </a:ext>
            </a:extLst>
          </p:cNvPr>
          <p:cNvSpPr/>
          <p:nvPr/>
        </p:nvSpPr>
        <p:spPr>
          <a:xfrm>
            <a:off x="0" y="1446629"/>
            <a:ext cx="6095999" cy="541137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7071F-A9DC-D0BE-F2B7-A41A79AB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291" y="1414232"/>
            <a:ext cx="5442858" cy="4034068"/>
          </a:xfrm>
          <a:custGeom>
            <a:avLst/>
            <a:gdLst>
              <a:gd name="connsiteX0" fmla="*/ 2532743 w 5065486"/>
              <a:gd name="connsiteY0" fmla="*/ 0 h 5065486"/>
              <a:gd name="connsiteX1" fmla="*/ 5065486 w 5065486"/>
              <a:gd name="connsiteY1" fmla="*/ 2532743 h 5065486"/>
              <a:gd name="connsiteX2" fmla="*/ 2532743 w 5065486"/>
              <a:gd name="connsiteY2" fmla="*/ 5065486 h 5065486"/>
              <a:gd name="connsiteX3" fmla="*/ 0 w 5065486"/>
              <a:gd name="connsiteY3" fmla="*/ 2532743 h 5065486"/>
              <a:gd name="connsiteX4" fmla="*/ 2532743 w 5065486"/>
              <a:gd name="connsiteY4" fmla="*/ 0 h 506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5486" h="5065486">
                <a:moveTo>
                  <a:pt x="2532743" y="0"/>
                </a:moveTo>
                <a:lnTo>
                  <a:pt x="5065486" y="2532743"/>
                </a:lnTo>
                <a:lnTo>
                  <a:pt x="2532743" y="5065486"/>
                </a:lnTo>
                <a:lnTo>
                  <a:pt x="0" y="2532743"/>
                </a:lnTo>
                <a:lnTo>
                  <a:pt x="2532743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14508C-896F-C184-95DC-EDE7DA40CD5E}"/>
              </a:ext>
            </a:extLst>
          </p:cNvPr>
          <p:cNvGrpSpPr/>
          <p:nvPr/>
        </p:nvGrpSpPr>
        <p:grpSpPr>
          <a:xfrm>
            <a:off x="5685149" y="246262"/>
            <a:ext cx="6506851" cy="6078587"/>
            <a:chOff x="6110864" y="1805916"/>
            <a:chExt cx="6693650" cy="29610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9C4107-0BE0-A793-DE2E-903F823E5E60}"/>
                </a:ext>
              </a:extLst>
            </p:cNvPr>
            <p:cNvSpPr txBox="1"/>
            <p:nvPr/>
          </p:nvSpPr>
          <p:spPr>
            <a:xfrm>
              <a:off x="6110865" y="1805916"/>
              <a:ext cx="6517277" cy="254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Enumeration for Linux</a:t>
              </a:r>
              <a:endParaRPr lang="en-IN" sz="2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6E396C-90F9-1F18-C6FB-E304A867252C}"/>
                </a:ext>
              </a:extLst>
            </p:cNvPr>
            <p:cNvSpPr txBox="1"/>
            <p:nvPr/>
          </p:nvSpPr>
          <p:spPr>
            <a:xfrm>
              <a:off x="6110864" y="2270687"/>
              <a:ext cx="6693650" cy="2496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Definition: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Linux enumeration involves gathering information about a Linux system, including its users, groups, services, and configurations.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Examples</a:t>
              </a: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endParaRPr lang="en-US" altLang="en-US" b="1" dirty="0" smtClean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User Enumeration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Listing 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all user accounts on a Linux system.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Service </a:t>
              </a: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Enumeration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Identifying 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running services and their configurations.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F9647E6C-FD42-130E-DDE8-80D5377E2B19}"/>
              </a:ext>
            </a:extLst>
          </p:cNvPr>
          <p:cNvSpPr/>
          <p:nvPr/>
        </p:nvSpPr>
        <p:spPr>
          <a:xfrm>
            <a:off x="0" y="3628571"/>
            <a:ext cx="3163836" cy="322943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617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IT experts criticise Finland's patchwork cyber security | News | Yle Uutiset">
            <a:extLst>
              <a:ext uri="{FF2B5EF4-FFF2-40B4-BE49-F238E27FC236}">
                <a16:creationId xmlns:a16="http://schemas.microsoft.com/office/drawing/2014/main" id="{F0CE9725-8C34-D52A-1350-B535D2619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7B661E-EBA5-B15A-2440-4BA946455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1A208FB5-BD21-75A1-1398-419B54420603}"/>
              </a:ext>
            </a:extLst>
          </p:cNvPr>
          <p:cNvSpPr/>
          <p:nvPr/>
        </p:nvSpPr>
        <p:spPr>
          <a:xfrm>
            <a:off x="0" y="1446629"/>
            <a:ext cx="6095999" cy="541137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7071F-A9DC-D0BE-F2B7-A41A79AB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291" y="1446628"/>
            <a:ext cx="5442858" cy="3963572"/>
          </a:xfrm>
          <a:custGeom>
            <a:avLst/>
            <a:gdLst>
              <a:gd name="connsiteX0" fmla="*/ 2532743 w 5065486"/>
              <a:gd name="connsiteY0" fmla="*/ 0 h 5065486"/>
              <a:gd name="connsiteX1" fmla="*/ 5065486 w 5065486"/>
              <a:gd name="connsiteY1" fmla="*/ 2532743 h 5065486"/>
              <a:gd name="connsiteX2" fmla="*/ 2532743 w 5065486"/>
              <a:gd name="connsiteY2" fmla="*/ 5065486 h 5065486"/>
              <a:gd name="connsiteX3" fmla="*/ 0 w 5065486"/>
              <a:gd name="connsiteY3" fmla="*/ 2532743 h 5065486"/>
              <a:gd name="connsiteX4" fmla="*/ 2532743 w 5065486"/>
              <a:gd name="connsiteY4" fmla="*/ 0 h 506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5486" h="5065486">
                <a:moveTo>
                  <a:pt x="2532743" y="0"/>
                </a:moveTo>
                <a:lnTo>
                  <a:pt x="5065486" y="2532743"/>
                </a:lnTo>
                <a:lnTo>
                  <a:pt x="2532743" y="5065486"/>
                </a:lnTo>
                <a:lnTo>
                  <a:pt x="0" y="2532743"/>
                </a:lnTo>
                <a:lnTo>
                  <a:pt x="2532743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14508C-896F-C184-95DC-EDE7DA40CD5E}"/>
              </a:ext>
            </a:extLst>
          </p:cNvPr>
          <p:cNvGrpSpPr/>
          <p:nvPr/>
        </p:nvGrpSpPr>
        <p:grpSpPr>
          <a:xfrm>
            <a:off x="5685149" y="246262"/>
            <a:ext cx="6506851" cy="6124753"/>
            <a:chOff x="6110864" y="1805916"/>
            <a:chExt cx="6693650" cy="29835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9C4107-0BE0-A793-DE2E-903F823E5E60}"/>
                </a:ext>
              </a:extLst>
            </p:cNvPr>
            <p:cNvSpPr txBox="1"/>
            <p:nvPr/>
          </p:nvSpPr>
          <p:spPr>
            <a:xfrm>
              <a:off x="6110865" y="1805916"/>
              <a:ext cx="6517277" cy="464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Enumeration for Active Directory</a:t>
              </a:r>
              <a:endParaRPr lang="en-IN" sz="2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6E396C-90F9-1F18-C6FB-E304A867252C}"/>
                </a:ext>
              </a:extLst>
            </p:cNvPr>
            <p:cNvSpPr txBox="1"/>
            <p:nvPr/>
          </p:nvSpPr>
          <p:spPr>
            <a:xfrm>
              <a:off x="6110864" y="2270687"/>
              <a:ext cx="6693650" cy="2518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Techniques and Tools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LinEnum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 script that performs various enumeration tasks on a Linux system.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Linux </a:t>
              </a: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Exploit </a:t>
              </a:r>
              <a:r>
                <a:rPr lang="en-US" altLang="en-US" sz="2000" b="1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Suggester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 tool that suggests potential exploits based on system enumeration.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Websites: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[</a:t>
              </a:r>
              <a:r>
                <a:rPr lang="en-US" altLang="en-US" sz="2000" b="1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LinEnum</a:t>
              </a: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 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GitHub]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  <a:hlinkClick r:id="rId4"/>
                </a:rPr>
                <a:t>https</a:t>
              </a: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  <a:hlinkClick r:id="rId4"/>
                </a:rPr>
                <a:t>://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  <a:hlinkClick r:id="rId4"/>
                </a:rPr>
                <a:t>github.com/rebootuser/LinEnum</a:t>
              </a:r>
              <a:endParaRPr lang="en-US" altLang="en-US" sz="2000" b="1" dirty="0" smtClean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F9647E6C-FD42-130E-DDE8-80D5377E2B19}"/>
              </a:ext>
            </a:extLst>
          </p:cNvPr>
          <p:cNvSpPr/>
          <p:nvPr/>
        </p:nvSpPr>
        <p:spPr>
          <a:xfrm>
            <a:off x="0" y="3628571"/>
            <a:ext cx="3163836" cy="322943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375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Ongoing Impact of Data Privacy on an Organization - Kratikal Blogs">
            <a:extLst>
              <a:ext uri="{FF2B5EF4-FFF2-40B4-BE49-F238E27FC236}">
                <a16:creationId xmlns:a16="http://schemas.microsoft.com/office/drawing/2014/main" id="{1A3458B9-7CB1-F885-74FD-421EEDCB7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9" b="6225"/>
          <a:stretch/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123AEA-297D-F428-16EB-5563ECDEA8C8}"/>
              </a:ext>
            </a:extLst>
          </p:cNvPr>
          <p:cNvSpPr/>
          <p:nvPr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7777B3-975C-E9F7-028B-DB8E8F985E12}"/>
              </a:ext>
            </a:extLst>
          </p:cNvPr>
          <p:cNvGrpSpPr/>
          <p:nvPr/>
        </p:nvGrpSpPr>
        <p:grpSpPr>
          <a:xfrm>
            <a:off x="161062" y="117293"/>
            <a:ext cx="7130190" cy="6894195"/>
            <a:chOff x="5401624" y="150674"/>
            <a:chExt cx="7130190" cy="48783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690F7F-CFF6-3971-2611-1C4C5BB4E012}"/>
                </a:ext>
              </a:extLst>
            </p:cNvPr>
            <p:cNvSpPr txBox="1"/>
            <p:nvPr/>
          </p:nvSpPr>
          <p:spPr>
            <a:xfrm>
              <a:off x="5495921" y="150674"/>
              <a:ext cx="6531428" cy="41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Enumeration for Windows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834919-E614-97AB-A2F1-BAC92E9EFDA0}"/>
                </a:ext>
              </a:extLst>
            </p:cNvPr>
            <p:cNvSpPr txBox="1"/>
            <p:nvPr/>
          </p:nvSpPr>
          <p:spPr>
            <a:xfrm>
              <a:off x="5401624" y="357568"/>
              <a:ext cx="7130190" cy="4671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Definition: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Windows enumeration involves gathering information about a Windows system, including user accounts, groups, services, and configurations.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Examples:</a:t>
              </a:r>
              <a:endParaRPr lang="en-US" altLang="en-US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User and Group Enumeration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Listing </a:t>
              </a:r>
              <a:r>
                <a:rPr lang="en-US" altLang="en-US" sz="16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all user accounts and security groups on a Windows machine.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Service </a:t>
              </a:r>
              <a:r>
                <a:rPr lang="en-US" altLang="en-US" sz="16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Enumeration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Identifying </a:t>
              </a:r>
              <a:r>
                <a:rPr lang="en-US" altLang="en-US" sz="16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installed services and their statuses.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Techniques </a:t>
              </a:r>
              <a:r>
                <a:rPr lang="en-US" altLang="en-US" sz="14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and Tools</a:t>
              </a:r>
              <a:r>
                <a:rPr lang="en-US" altLang="en-US" sz="14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 err="1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WinPEAS</a:t>
              </a:r>
              <a:r>
                <a:rPr lang="en-US" altLang="en-US" sz="14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r>
                <a:rPr lang="en-US" altLang="en-US" sz="14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 script for privilege escalation and enumeration on Windows systems.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 err="1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Sysinternals</a:t>
              </a:r>
              <a:r>
                <a:rPr lang="en-US" altLang="en-US" sz="14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 </a:t>
              </a:r>
              <a:r>
                <a:rPr lang="en-US" altLang="en-US" sz="14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Suite</a:t>
              </a:r>
              <a:r>
                <a:rPr lang="en-US" altLang="en-US" sz="14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r>
                <a:rPr lang="en-US" altLang="en-US" sz="14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 collection of Windows utilities for system diagnostics and enumeration.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Websites:</a:t>
              </a:r>
              <a:endParaRPr lang="en-US" altLang="en-US" sz="14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[</a:t>
              </a:r>
              <a:r>
                <a:rPr lang="en-US" altLang="en-US" sz="1400" b="1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Sysinternals</a:t>
              </a:r>
              <a:r>
                <a:rPr lang="en-US" altLang="en-US" sz="14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 Suite](https://docs.microsoft.com/en-us/sysinternals/)</a:t>
              </a:r>
            </a:p>
          </p:txBody>
        </p:sp>
      </p:grp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51878EB-22F4-DA21-144C-4B435767BF5D}"/>
              </a:ext>
            </a:extLst>
          </p:cNvPr>
          <p:cNvSpPr/>
          <p:nvPr/>
        </p:nvSpPr>
        <p:spPr>
          <a:xfrm flipH="1">
            <a:off x="5924550" y="460617"/>
            <a:ext cx="6267448" cy="639738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F83ECBC-9411-EBC3-7DFD-BFD0D64FBDF6}"/>
              </a:ext>
            </a:extLst>
          </p:cNvPr>
          <p:cNvSpPr/>
          <p:nvPr/>
        </p:nvSpPr>
        <p:spPr>
          <a:xfrm>
            <a:off x="7982857" y="0"/>
            <a:ext cx="3149602" cy="5334001"/>
          </a:xfrm>
          <a:custGeom>
            <a:avLst/>
            <a:gdLst>
              <a:gd name="connsiteX0" fmla="*/ 0 w 3149602"/>
              <a:gd name="connsiteY0" fmla="*/ 0 h 5334001"/>
              <a:gd name="connsiteX1" fmla="*/ 3149602 w 3149602"/>
              <a:gd name="connsiteY1" fmla="*/ 0 h 5334001"/>
              <a:gd name="connsiteX2" fmla="*/ 3149601 w 3149602"/>
              <a:gd name="connsiteY2" fmla="*/ 3759200 h 5334001"/>
              <a:gd name="connsiteX3" fmla="*/ 1574800 w 3149602"/>
              <a:gd name="connsiteY3" fmla="*/ 5334001 h 5334001"/>
              <a:gd name="connsiteX4" fmla="*/ 1574801 w 3149602"/>
              <a:gd name="connsiteY4" fmla="*/ 5334000 h 5334001"/>
              <a:gd name="connsiteX5" fmla="*/ 0 w 3149602"/>
              <a:gd name="connsiteY5" fmla="*/ 3759199 h 5334001"/>
              <a:gd name="connsiteX6" fmla="*/ 0 w 3149602"/>
              <a:gd name="connsiteY6" fmla="*/ 0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9602" h="5334001">
                <a:moveTo>
                  <a:pt x="0" y="0"/>
                </a:moveTo>
                <a:lnTo>
                  <a:pt x="3149602" y="0"/>
                </a:lnTo>
                <a:lnTo>
                  <a:pt x="3149601" y="3759200"/>
                </a:lnTo>
                <a:cubicBezTo>
                  <a:pt x="3149601" y="4628939"/>
                  <a:pt x="2444539" y="5334001"/>
                  <a:pt x="1574800" y="5334001"/>
                </a:cubicBezTo>
                <a:lnTo>
                  <a:pt x="1574801" y="5334000"/>
                </a:lnTo>
                <a:cubicBezTo>
                  <a:pt x="705062" y="5334000"/>
                  <a:pt x="0" y="4628938"/>
                  <a:pt x="0" y="37591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DE4352-7E4E-0599-8493-82DAEF703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1252" y="1981200"/>
            <a:ext cx="4532811" cy="4248149"/>
          </a:xfrm>
          <a:custGeom>
            <a:avLst/>
            <a:gdLst>
              <a:gd name="connsiteX0" fmla="*/ 1237343 w 2474686"/>
              <a:gd name="connsiteY0" fmla="*/ 0 h 2474686"/>
              <a:gd name="connsiteX1" fmla="*/ 2474686 w 2474686"/>
              <a:gd name="connsiteY1" fmla="*/ 1237343 h 2474686"/>
              <a:gd name="connsiteX2" fmla="*/ 1237343 w 2474686"/>
              <a:gd name="connsiteY2" fmla="*/ 2474686 h 2474686"/>
              <a:gd name="connsiteX3" fmla="*/ 0 w 2474686"/>
              <a:gd name="connsiteY3" fmla="*/ 1237343 h 2474686"/>
              <a:gd name="connsiteX4" fmla="*/ 1237343 w 2474686"/>
              <a:gd name="connsiteY4" fmla="*/ 0 h 247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4686" h="2474686">
                <a:moveTo>
                  <a:pt x="1237343" y="0"/>
                </a:moveTo>
                <a:cubicBezTo>
                  <a:pt x="1920709" y="0"/>
                  <a:pt x="2474686" y="553977"/>
                  <a:pt x="2474686" y="1237343"/>
                </a:cubicBezTo>
                <a:cubicBezTo>
                  <a:pt x="2474686" y="1920709"/>
                  <a:pt x="1920709" y="2474686"/>
                  <a:pt x="1237343" y="2474686"/>
                </a:cubicBezTo>
                <a:cubicBezTo>
                  <a:pt x="553977" y="2474686"/>
                  <a:pt x="0" y="1920709"/>
                  <a:pt x="0" y="1237343"/>
                </a:cubicBezTo>
                <a:cubicBezTo>
                  <a:pt x="0" y="553977"/>
                  <a:pt x="553977" y="0"/>
                  <a:pt x="123734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51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IT experts criticise Finland's patchwork cyber security | News | Yle Uutiset">
            <a:extLst>
              <a:ext uri="{FF2B5EF4-FFF2-40B4-BE49-F238E27FC236}">
                <a16:creationId xmlns:a16="http://schemas.microsoft.com/office/drawing/2014/main" id="{F0CE9725-8C34-D52A-1350-B535D2619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7B661E-EBA5-B15A-2440-4BA946455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1A208FB5-BD21-75A1-1398-419B54420603}"/>
              </a:ext>
            </a:extLst>
          </p:cNvPr>
          <p:cNvSpPr/>
          <p:nvPr/>
        </p:nvSpPr>
        <p:spPr>
          <a:xfrm>
            <a:off x="0" y="1446629"/>
            <a:ext cx="6095999" cy="541137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7071F-A9DC-D0BE-F2B7-A41A79AB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145" y="1148783"/>
            <a:ext cx="5442858" cy="4337617"/>
          </a:xfrm>
          <a:custGeom>
            <a:avLst/>
            <a:gdLst>
              <a:gd name="connsiteX0" fmla="*/ 2532743 w 5065486"/>
              <a:gd name="connsiteY0" fmla="*/ 0 h 5065486"/>
              <a:gd name="connsiteX1" fmla="*/ 5065486 w 5065486"/>
              <a:gd name="connsiteY1" fmla="*/ 2532743 h 5065486"/>
              <a:gd name="connsiteX2" fmla="*/ 2532743 w 5065486"/>
              <a:gd name="connsiteY2" fmla="*/ 5065486 h 5065486"/>
              <a:gd name="connsiteX3" fmla="*/ 0 w 5065486"/>
              <a:gd name="connsiteY3" fmla="*/ 2532743 h 5065486"/>
              <a:gd name="connsiteX4" fmla="*/ 2532743 w 5065486"/>
              <a:gd name="connsiteY4" fmla="*/ 0 h 506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5486" h="5065486">
                <a:moveTo>
                  <a:pt x="2532743" y="0"/>
                </a:moveTo>
                <a:lnTo>
                  <a:pt x="5065486" y="2532743"/>
                </a:lnTo>
                <a:lnTo>
                  <a:pt x="2532743" y="5065486"/>
                </a:lnTo>
                <a:lnTo>
                  <a:pt x="0" y="2532743"/>
                </a:lnTo>
                <a:lnTo>
                  <a:pt x="2532743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14508C-896F-C184-95DC-EDE7DA40CD5E}"/>
              </a:ext>
            </a:extLst>
          </p:cNvPr>
          <p:cNvGrpSpPr/>
          <p:nvPr/>
        </p:nvGrpSpPr>
        <p:grpSpPr>
          <a:xfrm>
            <a:off x="5685149" y="246262"/>
            <a:ext cx="6506851" cy="6909585"/>
            <a:chOff x="6110864" y="1805916"/>
            <a:chExt cx="6693650" cy="33658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9C4107-0BE0-A793-DE2E-903F823E5E60}"/>
                </a:ext>
              </a:extLst>
            </p:cNvPr>
            <p:cNvSpPr txBox="1"/>
            <p:nvPr/>
          </p:nvSpPr>
          <p:spPr>
            <a:xfrm>
              <a:off x="6110865" y="1805916"/>
              <a:ext cx="6241143" cy="464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Enumeration Tools and Scanners</a:t>
              </a:r>
              <a:endParaRPr lang="en-IN" sz="2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6E396C-90F9-1F18-C6FB-E304A867252C}"/>
                </a:ext>
              </a:extLst>
            </p:cNvPr>
            <p:cNvSpPr txBox="1"/>
            <p:nvPr/>
          </p:nvSpPr>
          <p:spPr>
            <a:xfrm>
              <a:off x="6110864" y="2270687"/>
              <a:ext cx="6693650" cy="2901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Definition: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Enumeration in cybersecurity refers to the process of gathering information about a target system, including details about network resources, shares, and services. It is a crucial step in penetration testing and ethical hacking to identify vulnerabilities and weaknesses.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Examples: </a:t>
              </a:r>
              <a:endParaRPr lang="en-US" altLang="en-US" b="1" dirty="0" smtClean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Gathering Network 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Shares: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Using tools like `NetBIOS` to list shared resources on a network, such as folders and printers.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F9647E6C-FD42-130E-DDE8-80D5377E2B19}"/>
              </a:ext>
            </a:extLst>
          </p:cNvPr>
          <p:cNvSpPr/>
          <p:nvPr/>
        </p:nvSpPr>
        <p:spPr>
          <a:xfrm>
            <a:off x="0" y="3628571"/>
            <a:ext cx="3163836" cy="322943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06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Evolution of a Threat Intelligence Feed – Radware Blog">
            <a:extLst>
              <a:ext uri="{FF2B5EF4-FFF2-40B4-BE49-F238E27FC236}">
                <a16:creationId xmlns:a16="http://schemas.microsoft.com/office/drawing/2014/main" id="{D1E88947-4821-60FA-31F6-E28752A19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C8DA79-8E67-563E-B89E-202D963DD6CD}"/>
              </a:ext>
            </a:extLst>
          </p:cNvPr>
          <p:cNvSpPr/>
          <p:nvPr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8D0C4B-6CA6-FF91-6EA7-1361D6B2C648}"/>
              </a:ext>
            </a:extLst>
          </p:cNvPr>
          <p:cNvGrpSpPr/>
          <p:nvPr/>
        </p:nvGrpSpPr>
        <p:grpSpPr>
          <a:xfrm>
            <a:off x="290282" y="145464"/>
            <a:ext cx="6908618" cy="6836128"/>
            <a:chOff x="5491655" y="708152"/>
            <a:chExt cx="6908618" cy="68361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45CC64-CD12-5F9E-8467-3F062166BA2D}"/>
                </a:ext>
              </a:extLst>
            </p:cNvPr>
            <p:cNvSpPr txBox="1"/>
            <p:nvPr/>
          </p:nvSpPr>
          <p:spPr>
            <a:xfrm>
              <a:off x="5491655" y="708152"/>
              <a:ext cx="68534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Enumeration Best Practices</a:t>
              </a:r>
              <a:endParaRPr lang="en-IN" sz="3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390992-9B5C-E8AD-824B-103CBFED5559}"/>
                </a:ext>
              </a:extLst>
            </p:cNvPr>
            <p:cNvSpPr txBox="1"/>
            <p:nvPr/>
          </p:nvSpPr>
          <p:spPr>
            <a:xfrm>
              <a:off x="5538280" y="988639"/>
              <a:ext cx="6861993" cy="6555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Definition: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Enumeration best practices refer to the guidelines and techniques that ensure effective, efficient, and ethical information gathering.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Examples: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Minimize Noise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Use 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targeted enumeration to avoid generating excessive network traffic and alerts.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Prioritize </a:t>
              </a: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Targets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Focus 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on high-value systems and services that are more likely to yield useful information.</a:t>
              </a: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534227-F435-F0F4-1206-7CF9E3D85CAB}"/>
              </a:ext>
            </a:extLst>
          </p:cNvPr>
          <p:cNvSpPr/>
          <p:nvPr/>
        </p:nvSpPr>
        <p:spPr>
          <a:xfrm>
            <a:off x="6180175" y="3841380"/>
            <a:ext cx="2566158" cy="3023701"/>
          </a:xfrm>
          <a:custGeom>
            <a:avLst/>
            <a:gdLst>
              <a:gd name="connsiteX0" fmla="*/ 2362295 w 2362295"/>
              <a:gd name="connsiteY0" fmla="*/ 1308164 h 2783490"/>
              <a:gd name="connsiteX1" fmla="*/ 1607058 w 2362295"/>
              <a:gd name="connsiteY1" fmla="*/ 0 h 2783490"/>
              <a:gd name="connsiteX2" fmla="*/ 0 w 2362295"/>
              <a:gd name="connsiteY2" fmla="*/ 2783491 h 2783490"/>
              <a:gd name="connsiteX3" fmla="*/ 1510570 w 2362295"/>
              <a:gd name="connsiteY3" fmla="*/ 2783491 h 2783490"/>
              <a:gd name="connsiteX4" fmla="*/ 2362295 w 2362295"/>
              <a:gd name="connsiteY4" fmla="*/ 1308164 h 278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95" h="2783490">
                <a:moveTo>
                  <a:pt x="2362295" y="1308164"/>
                </a:moveTo>
                <a:lnTo>
                  <a:pt x="1607058" y="0"/>
                </a:lnTo>
                <a:lnTo>
                  <a:pt x="0" y="2783491"/>
                </a:lnTo>
                <a:lnTo>
                  <a:pt x="1510570" y="2783491"/>
                </a:lnTo>
                <a:lnTo>
                  <a:pt x="2362295" y="1308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EBD565B-C4D9-5534-F834-CDA99AB5AD44}"/>
              </a:ext>
            </a:extLst>
          </p:cNvPr>
          <p:cNvSpPr/>
          <p:nvPr/>
        </p:nvSpPr>
        <p:spPr>
          <a:xfrm>
            <a:off x="6125026" y="-7081"/>
            <a:ext cx="5663737" cy="4904889"/>
          </a:xfrm>
          <a:custGeom>
            <a:avLst/>
            <a:gdLst>
              <a:gd name="connsiteX0" fmla="*/ 2606897 w 5213794"/>
              <a:gd name="connsiteY0" fmla="*/ 4515231 h 4515231"/>
              <a:gd name="connsiteX1" fmla="*/ 5213795 w 5213794"/>
              <a:gd name="connsiteY1" fmla="*/ 0 h 4515231"/>
              <a:gd name="connsiteX2" fmla="*/ 0 w 5213794"/>
              <a:gd name="connsiteY2" fmla="*/ 0 h 4515231"/>
              <a:gd name="connsiteX3" fmla="*/ 2606897 w 5213794"/>
              <a:gd name="connsiteY3" fmla="*/ 4515231 h 451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3794" h="4515231">
                <a:moveTo>
                  <a:pt x="2606897" y="4515231"/>
                </a:moveTo>
                <a:lnTo>
                  <a:pt x="5213795" y="0"/>
                </a:lnTo>
                <a:lnTo>
                  <a:pt x="0" y="0"/>
                </a:lnTo>
                <a:lnTo>
                  <a:pt x="2606897" y="451523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91E420-48C7-39BD-2C9B-F918A5AEC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5726" y="0"/>
            <a:ext cx="3936272" cy="6857999"/>
          </a:xfrm>
          <a:custGeom>
            <a:avLst/>
            <a:gdLst>
              <a:gd name="connsiteX0" fmla="*/ 4020453 w 4020453"/>
              <a:gd name="connsiteY0" fmla="*/ 0 h 6858000"/>
              <a:gd name="connsiteX1" fmla="*/ 4020453 w 4020453"/>
              <a:gd name="connsiteY1" fmla="*/ 6858000 h 6858000"/>
              <a:gd name="connsiteX2" fmla="*/ 0 w 4020453"/>
              <a:gd name="connsiteY2" fmla="*/ 6858000 h 6858000"/>
              <a:gd name="connsiteX3" fmla="*/ 4020453 w 4020453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0453" h="6858000">
                <a:moveTo>
                  <a:pt x="4020453" y="0"/>
                </a:moveTo>
                <a:lnTo>
                  <a:pt x="4020453" y="6858000"/>
                </a:lnTo>
                <a:lnTo>
                  <a:pt x="0" y="6858000"/>
                </a:lnTo>
                <a:lnTo>
                  <a:pt x="4020453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067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Evolution of a Threat Intelligence Feed – Radware Blog">
            <a:extLst>
              <a:ext uri="{FF2B5EF4-FFF2-40B4-BE49-F238E27FC236}">
                <a16:creationId xmlns:a16="http://schemas.microsoft.com/office/drawing/2014/main" id="{D1E88947-4821-60FA-31F6-E28752A19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C8DA79-8E67-563E-B89E-202D963DD6CD}"/>
              </a:ext>
            </a:extLst>
          </p:cNvPr>
          <p:cNvSpPr/>
          <p:nvPr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8D0C4B-6CA6-FF91-6EA7-1361D6B2C648}"/>
              </a:ext>
            </a:extLst>
          </p:cNvPr>
          <p:cNvGrpSpPr/>
          <p:nvPr/>
        </p:nvGrpSpPr>
        <p:grpSpPr>
          <a:xfrm>
            <a:off x="290283" y="659010"/>
            <a:ext cx="7063017" cy="3644442"/>
            <a:chOff x="5491656" y="1221698"/>
            <a:chExt cx="7063017" cy="364444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45CC64-CD12-5F9E-8467-3F062166BA2D}"/>
                </a:ext>
              </a:extLst>
            </p:cNvPr>
            <p:cNvSpPr txBox="1"/>
            <p:nvPr/>
          </p:nvSpPr>
          <p:spPr>
            <a:xfrm>
              <a:off x="5491656" y="1221698"/>
              <a:ext cx="58898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LDAP Enumeration Tools</a:t>
              </a:r>
              <a:endParaRPr lang="en-IN" sz="3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390992-9B5C-E8AD-824B-103CBFED5559}"/>
                </a:ext>
              </a:extLst>
            </p:cNvPr>
            <p:cNvSpPr txBox="1"/>
            <p:nvPr/>
          </p:nvSpPr>
          <p:spPr>
            <a:xfrm>
              <a:off x="5491656" y="2465483"/>
              <a:ext cx="7063017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Techniques and Tools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Passive Enumeration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Use publicly available information before active scanning.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Use </a:t>
              </a: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Filters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Apply filters to focus on specific protocols or services.</a:t>
              </a:r>
              <a:endParaRPr lang="en-US" altLang="en-US" sz="2000" dirty="0" smtClean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534227-F435-F0F4-1206-7CF9E3D85CAB}"/>
              </a:ext>
            </a:extLst>
          </p:cNvPr>
          <p:cNvSpPr/>
          <p:nvPr/>
        </p:nvSpPr>
        <p:spPr>
          <a:xfrm>
            <a:off x="6180175" y="3841380"/>
            <a:ext cx="2566158" cy="3023701"/>
          </a:xfrm>
          <a:custGeom>
            <a:avLst/>
            <a:gdLst>
              <a:gd name="connsiteX0" fmla="*/ 2362295 w 2362295"/>
              <a:gd name="connsiteY0" fmla="*/ 1308164 h 2783490"/>
              <a:gd name="connsiteX1" fmla="*/ 1607058 w 2362295"/>
              <a:gd name="connsiteY1" fmla="*/ 0 h 2783490"/>
              <a:gd name="connsiteX2" fmla="*/ 0 w 2362295"/>
              <a:gd name="connsiteY2" fmla="*/ 2783491 h 2783490"/>
              <a:gd name="connsiteX3" fmla="*/ 1510570 w 2362295"/>
              <a:gd name="connsiteY3" fmla="*/ 2783491 h 2783490"/>
              <a:gd name="connsiteX4" fmla="*/ 2362295 w 2362295"/>
              <a:gd name="connsiteY4" fmla="*/ 1308164 h 278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95" h="2783490">
                <a:moveTo>
                  <a:pt x="2362295" y="1308164"/>
                </a:moveTo>
                <a:lnTo>
                  <a:pt x="1607058" y="0"/>
                </a:lnTo>
                <a:lnTo>
                  <a:pt x="0" y="2783491"/>
                </a:lnTo>
                <a:lnTo>
                  <a:pt x="1510570" y="2783491"/>
                </a:lnTo>
                <a:lnTo>
                  <a:pt x="2362295" y="1308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EBD565B-C4D9-5534-F834-CDA99AB5AD44}"/>
              </a:ext>
            </a:extLst>
          </p:cNvPr>
          <p:cNvSpPr/>
          <p:nvPr/>
        </p:nvSpPr>
        <p:spPr>
          <a:xfrm>
            <a:off x="6125026" y="-7081"/>
            <a:ext cx="5663737" cy="4904889"/>
          </a:xfrm>
          <a:custGeom>
            <a:avLst/>
            <a:gdLst>
              <a:gd name="connsiteX0" fmla="*/ 2606897 w 5213794"/>
              <a:gd name="connsiteY0" fmla="*/ 4515231 h 4515231"/>
              <a:gd name="connsiteX1" fmla="*/ 5213795 w 5213794"/>
              <a:gd name="connsiteY1" fmla="*/ 0 h 4515231"/>
              <a:gd name="connsiteX2" fmla="*/ 0 w 5213794"/>
              <a:gd name="connsiteY2" fmla="*/ 0 h 4515231"/>
              <a:gd name="connsiteX3" fmla="*/ 2606897 w 5213794"/>
              <a:gd name="connsiteY3" fmla="*/ 4515231 h 451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3794" h="4515231">
                <a:moveTo>
                  <a:pt x="2606897" y="4515231"/>
                </a:moveTo>
                <a:lnTo>
                  <a:pt x="5213795" y="0"/>
                </a:lnTo>
                <a:lnTo>
                  <a:pt x="0" y="0"/>
                </a:lnTo>
                <a:lnTo>
                  <a:pt x="2606897" y="451523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91E420-48C7-39BD-2C9B-F918A5AEC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5726" y="1"/>
            <a:ext cx="3936272" cy="6836392"/>
          </a:xfrm>
          <a:custGeom>
            <a:avLst/>
            <a:gdLst>
              <a:gd name="connsiteX0" fmla="*/ 4020453 w 4020453"/>
              <a:gd name="connsiteY0" fmla="*/ 0 h 6858000"/>
              <a:gd name="connsiteX1" fmla="*/ 4020453 w 4020453"/>
              <a:gd name="connsiteY1" fmla="*/ 6858000 h 6858000"/>
              <a:gd name="connsiteX2" fmla="*/ 0 w 4020453"/>
              <a:gd name="connsiteY2" fmla="*/ 6858000 h 6858000"/>
              <a:gd name="connsiteX3" fmla="*/ 4020453 w 4020453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0453" h="6858000">
                <a:moveTo>
                  <a:pt x="4020453" y="0"/>
                </a:moveTo>
                <a:lnTo>
                  <a:pt x="4020453" y="6858000"/>
                </a:lnTo>
                <a:lnTo>
                  <a:pt x="0" y="6858000"/>
                </a:lnTo>
                <a:lnTo>
                  <a:pt x="4020453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377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IT experts criticise Finland's patchwork cyber security | News | Yle Uutiset">
            <a:extLst>
              <a:ext uri="{FF2B5EF4-FFF2-40B4-BE49-F238E27FC236}">
                <a16:creationId xmlns:a16="http://schemas.microsoft.com/office/drawing/2014/main" id="{F0CE9725-8C34-D52A-1350-B535D2619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7B661E-EBA5-B15A-2440-4BA946455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1A208FB5-BD21-75A1-1398-419B54420603}"/>
              </a:ext>
            </a:extLst>
          </p:cNvPr>
          <p:cNvSpPr/>
          <p:nvPr/>
        </p:nvSpPr>
        <p:spPr>
          <a:xfrm>
            <a:off x="0" y="1446629"/>
            <a:ext cx="6095999" cy="541137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7071F-A9DC-D0BE-F2B7-A41A79AB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148785"/>
            <a:ext cx="5132699" cy="4261415"/>
          </a:xfrm>
          <a:custGeom>
            <a:avLst/>
            <a:gdLst>
              <a:gd name="connsiteX0" fmla="*/ 2532743 w 5065486"/>
              <a:gd name="connsiteY0" fmla="*/ 0 h 5065486"/>
              <a:gd name="connsiteX1" fmla="*/ 5065486 w 5065486"/>
              <a:gd name="connsiteY1" fmla="*/ 2532743 h 5065486"/>
              <a:gd name="connsiteX2" fmla="*/ 2532743 w 5065486"/>
              <a:gd name="connsiteY2" fmla="*/ 5065486 h 5065486"/>
              <a:gd name="connsiteX3" fmla="*/ 0 w 5065486"/>
              <a:gd name="connsiteY3" fmla="*/ 2532743 h 5065486"/>
              <a:gd name="connsiteX4" fmla="*/ 2532743 w 5065486"/>
              <a:gd name="connsiteY4" fmla="*/ 0 h 506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5486" h="5065486">
                <a:moveTo>
                  <a:pt x="2532743" y="0"/>
                </a:moveTo>
                <a:lnTo>
                  <a:pt x="5065486" y="2532743"/>
                </a:lnTo>
                <a:lnTo>
                  <a:pt x="2532743" y="5065486"/>
                </a:lnTo>
                <a:lnTo>
                  <a:pt x="0" y="2532743"/>
                </a:lnTo>
                <a:lnTo>
                  <a:pt x="2532743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14508C-896F-C184-95DC-EDE7DA40CD5E}"/>
              </a:ext>
            </a:extLst>
          </p:cNvPr>
          <p:cNvGrpSpPr/>
          <p:nvPr/>
        </p:nvGrpSpPr>
        <p:grpSpPr>
          <a:xfrm>
            <a:off x="5685149" y="246262"/>
            <a:ext cx="6506851" cy="6909583"/>
            <a:chOff x="6110864" y="1805916"/>
            <a:chExt cx="6693650" cy="33658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9C4107-0BE0-A793-DE2E-903F823E5E60}"/>
                </a:ext>
              </a:extLst>
            </p:cNvPr>
            <p:cNvSpPr txBox="1"/>
            <p:nvPr/>
          </p:nvSpPr>
          <p:spPr>
            <a:xfrm>
              <a:off x="6110865" y="1805916"/>
              <a:ext cx="6517277" cy="464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Enumeration Ethics and Legal Considerations</a:t>
              </a:r>
              <a:endParaRPr lang="en-IN" sz="2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6E396C-90F9-1F18-C6FB-E304A867252C}"/>
                </a:ext>
              </a:extLst>
            </p:cNvPr>
            <p:cNvSpPr txBox="1"/>
            <p:nvPr/>
          </p:nvSpPr>
          <p:spPr>
            <a:xfrm>
              <a:off x="6110864" y="2270687"/>
              <a:ext cx="6693650" cy="2901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Definition: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Enumeration ethics and legal considerations involve conducting information gathering activities in a lawful and ethical manner, respecting privacy and legal boundaries.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Examples</a:t>
              </a: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endParaRPr lang="en-US" altLang="en-US" b="1" dirty="0" smtClean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Obtain Permission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Ensure 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proper authorization before conducting enumeration on a network.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Respect </a:t>
              </a: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Privacy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Avoid 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accessing or collecting sensitive information beyond the scope of the engagement.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F9647E6C-FD42-130E-DDE8-80D5377E2B19}"/>
              </a:ext>
            </a:extLst>
          </p:cNvPr>
          <p:cNvSpPr/>
          <p:nvPr/>
        </p:nvSpPr>
        <p:spPr>
          <a:xfrm>
            <a:off x="0" y="3628571"/>
            <a:ext cx="3163836" cy="322943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11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IT experts criticise Finland's patchwork cyber security | News | Yle Uutiset">
            <a:extLst>
              <a:ext uri="{FF2B5EF4-FFF2-40B4-BE49-F238E27FC236}">
                <a16:creationId xmlns:a16="http://schemas.microsoft.com/office/drawing/2014/main" id="{F0CE9725-8C34-D52A-1350-B535D2619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7B661E-EBA5-B15A-2440-4BA946455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1A208FB5-BD21-75A1-1398-419B54420603}"/>
              </a:ext>
            </a:extLst>
          </p:cNvPr>
          <p:cNvSpPr/>
          <p:nvPr/>
        </p:nvSpPr>
        <p:spPr>
          <a:xfrm>
            <a:off x="0" y="1446629"/>
            <a:ext cx="6095999" cy="541137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7071F-A9DC-D0BE-F2B7-A41A79AB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937568"/>
            <a:ext cx="5132699" cy="4682181"/>
          </a:xfrm>
          <a:custGeom>
            <a:avLst/>
            <a:gdLst>
              <a:gd name="connsiteX0" fmla="*/ 2532743 w 5065486"/>
              <a:gd name="connsiteY0" fmla="*/ 0 h 5065486"/>
              <a:gd name="connsiteX1" fmla="*/ 5065486 w 5065486"/>
              <a:gd name="connsiteY1" fmla="*/ 2532743 h 5065486"/>
              <a:gd name="connsiteX2" fmla="*/ 2532743 w 5065486"/>
              <a:gd name="connsiteY2" fmla="*/ 5065486 h 5065486"/>
              <a:gd name="connsiteX3" fmla="*/ 0 w 5065486"/>
              <a:gd name="connsiteY3" fmla="*/ 2532743 h 5065486"/>
              <a:gd name="connsiteX4" fmla="*/ 2532743 w 5065486"/>
              <a:gd name="connsiteY4" fmla="*/ 0 h 506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5486" h="5065486">
                <a:moveTo>
                  <a:pt x="2532743" y="0"/>
                </a:moveTo>
                <a:lnTo>
                  <a:pt x="5065486" y="2532743"/>
                </a:lnTo>
                <a:lnTo>
                  <a:pt x="2532743" y="5065486"/>
                </a:lnTo>
                <a:lnTo>
                  <a:pt x="0" y="2532743"/>
                </a:lnTo>
                <a:lnTo>
                  <a:pt x="2532743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14508C-896F-C184-95DC-EDE7DA40CD5E}"/>
              </a:ext>
            </a:extLst>
          </p:cNvPr>
          <p:cNvGrpSpPr/>
          <p:nvPr/>
        </p:nvGrpSpPr>
        <p:grpSpPr>
          <a:xfrm>
            <a:off x="5685149" y="246262"/>
            <a:ext cx="6506851" cy="5663089"/>
            <a:chOff x="6110864" y="1805916"/>
            <a:chExt cx="6693650" cy="27586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9C4107-0BE0-A793-DE2E-903F823E5E60}"/>
                </a:ext>
              </a:extLst>
            </p:cNvPr>
            <p:cNvSpPr txBox="1"/>
            <p:nvPr/>
          </p:nvSpPr>
          <p:spPr>
            <a:xfrm>
              <a:off x="6110865" y="1805916"/>
              <a:ext cx="6517277" cy="464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Enumeration for Active Directory</a:t>
              </a:r>
              <a:endParaRPr lang="en-IN" sz="28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6E396C-90F9-1F18-C6FB-E304A867252C}"/>
                </a:ext>
              </a:extLst>
            </p:cNvPr>
            <p:cNvSpPr txBox="1"/>
            <p:nvPr/>
          </p:nvSpPr>
          <p:spPr>
            <a:xfrm>
              <a:off x="6110864" y="2270687"/>
              <a:ext cx="6693650" cy="2293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Techniques and Tools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Engagement Letters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 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Use formal agreements to define the scope and limitations of enumeration activities.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Code </a:t>
              </a: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of 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Conduct: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Adhere 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to ethical guidelines established by professional organizations like (ISC)² or EC-Council.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F9647E6C-FD42-130E-DDE8-80D5377E2B19}"/>
              </a:ext>
            </a:extLst>
          </p:cNvPr>
          <p:cNvSpPr/>
          <p:nvPr/>
        </p:nvSpPr>
        <p:spPr>
          <a:xfrm>
            <a:off x="0" y="3628571"/>
            <a:ext cx="3163836" cy="322943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497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ow More Than Ever, Secure Coding Training Is Crucial for Web App  Developers - CPO Magazine">
            <a:extLst>
              <a:ext uri="{FF2B5EF4-FFF2-40B4-BE49-F238E27FC236}">
                <a16:creationId xmlns:a16="http://schemas.microsoft.com/office/drawing/2014/main" id="{A674916B-7C46-054E-13B3-3CC943E52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"/>
          <a:stretch/>
        </p:blipFill>
        <p:spPr bwMode="auto">
          <a:xfrm>
            <a:off x="1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6BBBF8-2700-70E3-7157-1E834F580C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9884E4-CBF2-E141-F040-529C58E305E6}"/>
              </a:ext>
            </a:extLst>
          </p:cNvPr>
          <p:cNvGrpSpPr/>
          <p:nvPr/>
        </p:nvGrpSpPr>
        <p:grpSpPr>
          <a:xfrm>
            <a:off x="1000580" y="1792238"/>
            <a:ext cx="6899836" cy="923330"/>
            <a:chOff x="6458856" y="2963724"/>
            <a:chExt cx="6899836" cy="12053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14E8A4-9C90-3729-3653-10785BFADADB}"/>
                </a:ext>
              </a:extLst>
            </p:cNvPr>
            <p:cNvSpPr txBox="1"/>
            <p:nvPr/>
          </p:nvSpPr>
          <p:spPr>
            <a:xfrm>
              <a:off x="6458856" y="2963724"/>
              <a:ext cx="6899836" cy="1205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b="1" dirty="0" smtClean="0">
                  <a:solidFill>
                    <a:schemeClr val="accent1"/>
                  </a:solidFill>
                  <a:latin typeface="Montserrat" panose="00000500000000000000" pitchFamily="2" charset="0"/>
                </a:rPr>
                <a:t>Muhammad </a:t>
              </a:r>
              <a:r>
                <a:rPr lang="en-IN" sz="54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Bilal</a:t>
              </a:r>
              <a:endParaRPr lang="en-IN" sz="54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9C50D1-58EA-72A0-11D2-C0FF7C6906B7}"/>
                </a:ext>
              </a:extLst>
            </p:cNvPr>
            <p:cNvSpPr txBox="1"/>
            <p:nvPr/>
          </p:nvSpPr>
          <p:spPr>
            <a:xfrm>
              <a:off x="6458856" y="3059668"/>
              <a:ext cx="518250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83BCD7-50ED-8EA3-CFB2-55F765CD5435}"/>
              </a:ext>
            </a:extLst>
          </p:cNvPr>
          <p:cNvSpPr/>
          <p:nvPr/>
        </p:nvSpPr>
        <p:spPr>
          <a:xfrm>
            <a:off x="7900417" y="0"/>
            <a:ext cx="4291583" cy="2195798"/>
          </a:xfrm>
          <a:custGeom>
            <a:avLst/>
            <a:gdLst>
              <a:gd name="connsiteX0" fmla="*/ 3313652 w 4291583"/>
              <a:gd name="connsiteY0" fmla="*/ 0 h 2195798"/>
              <a:gd name="connsiteX1" fmla="*/ 0 w 4291583"/>
              <a:gd name="connsiteY1" fmla="*/ 1913096 h 2195798"/>
              <a:gd name="connsiteX2" fmla="*/ 489490 w 4291583"/>
              <a:gd name="connsiteY2" fmla="*/ 2195798 h 2195798"/>
              <a:gd name="connsiteX3" fmla="*/ 4291584 w 4291583"/>
              <a:gd name="connsiteY3" fmla="*/ 572 h 2195798"/>
              <a:gd name="connsiteX4" fmla="*/ 4291584 w 4291583"/>
              <a:gd name="connsiteY4" fmla="*/ 0 h 2195798"/>
              <a:gd name="connsiteX5" fmla="*/ 3313652 w 4291583"/>
              <a:gd name="connsiteY5" fmla="*/ 0 h 2195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1583" h="2195798">
                <a:moveTo>
                  <a:pt x="3313652" y="0"/>
                </a:moveTo>
                <a:lnTo>
                  <a:pt x="0" y="1913096"/>
                </a:lnTo>
                <a:lnTo>
                  <a:pt x="489490" y="2195798"/>
                </a:lnTo>
                <a:lnTo>
                  <a:pt x="4291584" y="572"/>
                </a:lnTo>
                <a:lnTo>
                  <a:pt x="4291584" y="0"/>
                </a:lnTo>
                <a:lnTo>
                  <a:pt x="3313652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473CC1-C97C-0D44-9503-7C2405F9508E}"/>
              </a:ext>
            </a:extLst>
          </p:cNvPr>
          <p:cNvSpPr/>
          <p:nvPr/>
        </p:nvSpPr>
        <p:spPr>
          <a:xfrm rot="5400000" flipV="1">
            <a:off x="-173883" y="4418491"/>
            <a:ext cx="2595585" cy="2247819"/>
          </a:xfrm>
          <a:custGeom>
            <a:avLst/>
            <a:gdLst>
              <a:gd name="connsiteX0" fmla="*/ 2606897 w 5213794"/>
              <a:gd name="connsiteY0" fmla="*/ 4515231 h 4515231"/>
              <a:gd name="connsiteX1" fmla="*/ 5213795 w 5213794"/>
              <a:gd name="connsiteY1" fmla="*/ 0 h 4515231"/>
              <a:gd name="connsiteX2" fmla="*/ 0 w 5213794"/>
              <a:gd name="connsiteY2" fmla="*/ 0 h 4515231"/>
              <a:gd name="connsiteX3" fmla="*/ 2606897 w 5213794"/>
              <a:gd name="connsiteY3" fmla="*/ 4515231 h 451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3794" h="4515231">
                <a:moveTo>
                  <a:pt x="2606897" y="4515231"/>
                </a:moveTo>
                <a:lnTo>
                  <a:pt x="5213795" y="0"/>
                </a:lnTo>
                <a:lnTo>
                  <a:pt x="0" y="0"/>
                </a:lnTo>
                <a:lnTo>
                  <a:pt x="2606897" y="451523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4" name="Picture 13" descr="A person using a computer&#10;&#10;Description automatically generated with medium confidence">
            <a:extLst>
              <a:ext uri="{FF2B5EF4-FFF2-40B4-BE49-F238E27FC236}">
                <a16:creationId xmlns:a16="http://schemas.microsoft.com/office/drawing/2014/main" id="{3AA114A4-8914-CECC-CD6C-3C7218CB0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2" t="20024" r="2012" b="2012"/>
          <a:stretch>
            <a:fillRect/>
          </a:stretch>
        </p:blipFill>
        <p:spPr>
          <a:xfrm>
            <a:off x="406400" y="252093"/>
            <a:ext cx="11785600" cy="6605907"/>
          </a:xfrm>
          <a:custGeom>
            <a:avLst/>
            <a:gdLst>
              <a:gd name="connsiteX0" fmla="*/ 11785600 w 11785600"/>
              <a:gd name="connsiteY0" fmla="*/ 0 h 6605907"/>
              <a:gd name="connsiteX1" fmla="*/ 11785600 w 11785600"/>
              <a:gd name="connsiteY1" fmla="*/ 6605907 h 6605907"/>
              <a:gd name="connsiteX2" fmla="*/ 0 w 11785600"/>
              <a:gd name="connsiteY2" fmla="*/ 6605907 h 6605907"/>
              <a:gd name="connsiteX3" fmla="*/ 11785600 w 11785600"/>
              <a:gd name="connsiteY3" fmla="*/ 0 h 6605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5600" h="6605907">
                <a:moveTo>
                  <a:pt x="11785600" y="0"/>
                </a:moveTo>
                <a:lnTo>
                  <a:pt x="11785600" y="6605907"/>
                </a:lnTo>
                <a:lnTo>
                  <a:pt x="0" y="6605907"/>
                </a:lnTo>
                <a:lnTo>
                  <a:pt x="1178560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2565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people working in an office&#10;&#10;Description automatically generated with medium confidence">
            <a:extLst>
              <a:ext uri="{FF2B5EF4-FFF2-40B4-BE49-F238E27FC236}">
                <a16:creationId xmlns:a16="http://schemas.microsoft.com/office/drawing/2014/main" id="{A2D264BA-F37C-48CE-2DEC-978B8484D9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67"/>
          <a:stretch/>
        </p:blipFill>
        <p:spPr>
          <a:xfrm>
            <a:off x="-4" y="0"/>
            <a:ext cx="1219200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8F9F5F-4739-8FFC-9894-AECD4D6EADF1}"/>
              </a:ext>
            </a:extLst>
          </p:cNvPr>
          <p:cNvSpPr/>
          <p:nvPr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64A3EB-8C2D-F1B9-B697-6658925E51C9}"/>
              </a:ext>
            </a:extLst>
          </p:cNvPr>
          <p:cNvGrpSpPr/>
          <p:nvPr/>
        </p:nvGrpSpPr>
        <p:grpSpPr>
          <a:xfrm>
            <a:off x="195943" y="914992"/>
            <a:ext cx="12192000" cy="1969770"/>
            <a:chOff x="195943" y="679602"/>
            <a:chExt cx="12192000" cy="19697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2653B9B-5C26-D26C-C1FE-22FC3F6A6CA3}"/>
                </a:ext>
              </a:extLst>
            </p:cNvPr>
            <p:cNvSpPr txBox="1"/>
            <p:nvPr/>
          </p:nvSpPr>
          <p:spPr>
            <a:xfrm>
              <a:off x="195943" y="679602"/>
              <a:ext cx="12192000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7200" b="1" dirty="0" smtClean="0">
                  <a:solidFill>
                    <a:schemeClr val="accent1"/>
                  </a:solidFill>
                  <a:latin typeface="Montserrat" panose="00000500000000000000" pitchFamily="2" charset="0"/>
                </a:rPr>
                <a:t>Happy </a:t>
              </a:r>
              <a:r>
                <a:rPr lang="en-IN" sz="72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Hacking</a:t>
              </a:r>
              <a:endParaRPr lang="en-IN" sz="7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algn="ctr"/>
              <a:r>
                <a:rPr lang="en-IN" sz="5000" b="1" dirty="0" smtClean="0">
                  <a:solidFill>
                    <a:schemeClr val="accent1"/>
                  </a:solidFill>
                  <a:latin typeface="Montserrat" panose="00000500000000000000" pitchFamily="2" charset="0"/>
                </a:rPr>
                <a:t> </a:t>
              </a:r>
              <a:endParaRPr lang="en-IN" sz="50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A2AFE32-1848-DADB-60CE-26AC20E05FBE}"/>
                </a:ext>
              </a:extLst>
            </p:cNvPr>
            <p:cNvSpPr txBox="1"/>
            <p:nvPr/>
          </p:nvSpPr>
          <p:spPr>
            <a:xfrm>
              <a:off x="769135" y="1279767"/>
              <a:ext cx="106537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A51EB9F-D8A5-E628-9D6D-619A9176BDC6}"/>
              </a:ext>
            </a:extLst>
          </p:cNvPr>
          <p:cNvSpPr/>
          <p:nvPr/>
        </p:nvSpPr>
        <p:spPr>
          <a:xfrm>
            <a:off x="-4" y="4851400"/>
            <a:ext cx="6096004" cy="200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BE29EE-0EC3-33B1-05B4-78BC3F24509D}"/>
              </a:ext>
            </a:extLst>
          </p:cNvPr>
          <p:cNvSpPr/>
          <p:nvPr/>
        </p:nvSpPr>
        <p:spPr>
          <a:xfrm>
            <a:off x="6095993" y="3035296"/>
            <a:ext cx="6096004" cy="200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 descr="A group of people working in an office&#10;&#10;Description automatically generated with medium confidence">
            <a:extLst>
              <a:ext uri="{FF2B5EF4-FFF2-40B4-BE49-F238E27FC236}">
                <a16:creationId xmlns:a16="http://schemas.microsoft.com/office/drawing/2014/main" id="{7DB9523D-208D-6BE6-AEA3-05330FEE09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2" t="1422" r="605" b="1452"/>
          <a:stretch/>
        </p:blipFill>
        <p:spPr>
          <a:xfrm>
            <a:off x="4184647" y="3035297"/>
            <a:ext cx="3822702" cy="3822702"/>
          </a:xfrm>
          <a:custGeom>
            <a:avLst/>
            <a:gdLst>
              <a:gd name="connsiteX0" fmla="*/ 1911351 w 3822702"/>
              <a:gd name="connsiteY0" fmla="*/ 0 h 3822702"/>
              <a:gd name="connsiteX1" fmla="*/ 3822702 w 3822702"/>
              <a:gd name="connsiteY1" fmla="*/ 1911351 h 3822702"/>
              <a:gd name="connsiteX2" fmla="*/ 1911351 w 3822702"/>
              <a:gd name="connsiteY2" fmla="*/ 3822702 h 3822702"/>
              <a:gd name="connsiteX3" fmla="*/ 0 w 3822702"/>
              <a:gd name="connsiteY3" fmla="*/ 1911351 h 3822702"/>
              <a:gd name="connsiteX4" fmla="*/ 1911351 w 3822702"/>
              <a:gd name="connsiteY4" fmla="*/ 0 h 3822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22702" h="3822702">
                <a:moveTo>
                  <a:pt x="1911351" y="0"/>
                </a:moveTo>
                <a:lnTo>
                  <a:pt x="3822702" y="1911351"/>
                </a:lnTo>
                <a:lnTo>
                  <a:pt x="1911351" y="3822702"/>
                </a:lnTo>
                <a:lnTo>
                  <a:pt x="0" y="1911351"/>
                </a:lnTo>
                <a:lnTo>
                  <a:pt x="1911351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1728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6E43E27-F1B0-02E8-1946-73FF63AFFE33}"/>
              </a:ext>
            </a:extLst>
          </p:cNvPr>
          <p:cNvGrpSpPr/>
          <p:nvPr/>
        </p:nvGrpSpPr>
        <p:grpSpPr>
          <a:xfrm>
            <a:off x="1699114" y="2921869"/>
            <a:ext cx="8872151" cy="3344627"/>
            <a:chOff x="1659925" y="1622451"/>
            <a:chExt cx="8872151" cy="334462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85D155-BED2-ACEB-3769-8DCFF91CDB3A}"/>
                </a:ext>
              </a:extLst>
            </p:cNvPr>
            <p:cNvSpPr txBox="1"/>
            <p:nvPr/>
          </p:nvSpPr>
          <p:spPr>
            <a:xfrm>
              <a:off x="1659925" y="1622451"/>
              <a:ext cx="8872151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Montserrat" panose="00000500000000000000" pitchFamily="2" charset="0"/>
                  <a:cs typeface="Arial" panose="020B0604020202020204" pitchFamily="34" charset="0"/>
                </a:rPr>
                <a:t>Thank </a:t>
              </a:r>
              <a:r>
                <a:rPr lang="en-IN" sz="5400" b="1" noProof="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You!</a:t>
              </a:r>
              <a:endParaRPr lang="en-IN" sz="54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923B166-2FB1-3537-5651-CEDA59A06144}"/>
                </a:ext>
              </a:extLst>
            </p:cNvPr>
            <p:cNvSpPr/>
            <p:nvPr/>
          </p:nvSpPr>
          <p:spPr>
            <a:xfrm>
              <a:off x="2668859" y="4659301"/>
              <a:ext cx="68542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CD92F99-F9BB-4F0B-8C48-7B2315895202}"/>
                </a:ext>
              </a:extLst>
            </p:cNvPr>
            <p:cNvSpPr/>
            <p:nvPr/>
          </p:nvSpPr>
          <p:spPr>
            <a:xfrm>
              <a:off x="2326145" y="4098910"/>
              <a:ext cx="75397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39C50D1-58EA-72A0-11D2-C0FF7C6906B7}"/>
              </a:ext>
            </a:extLst>
          </p:cNvPr>
          <p:cNvSpPr txBox="1"/>
          <p:nvPr/>
        </p:nvSpPr>
        <p:spPr>
          <a:xfrm>
            <a:off x="1000580" y="1865732"/>
            <a:ext cx="5182506" cy="33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9C50D1-58EA-72A0-11D2-C0FF7C6906B7}"/>
              </a:ext>
            </a:extLst>
          </p:cNvPr>
          <p:cNvSpPr txBox="1"/>
          <p:nvPr/>
        </p:nvSpPr>
        <p:spPr>
          <a:xfrm>
            <a:off x="1152980" y="2018132"/>
            <a:ext cx="5182506" cy="33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96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IT experts criticise Finland's patchwork cyber security | News | Yle Uutiset">
            <a:extLst>
              <a:ext uri="{FF2B5EF4-FFF2-40B4-BE49-F238E27FC236}">
                <a16:creationId xmlns:a16="http://schemas.microsoft.com/office/drawing/2014/main" id="{F0CE9725-8C34-D52A-1350-B535D2619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7B661E-EBA5-B15A-2440-4BA946455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1A208FB5-BD21-75A1-1398-419B54420603}"/>
              </a:ext>
            </a:extLst>
          </p:cNvPr>
          <p:cNvSpPr/>
          <p:nvPr/>
        </p:nvSpPr>
        <p:spPr>
          <a:xfrm>
            <a:off x="0" y="1446629"/>
            <a:ext cx="6095999" cy="541137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7071F-A9DC-D0BE-F2B7-A41A79AB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805" y="954108"/>
            <a:ext cx="5442858" cy="4703742"/>
          </a:xfrm>
          <a:custGeom>
            <a:avLst/>
            <a:gdLst>
              <a:gd name="connsiteX0" fmla="*/ 2532743 w 5065486"/>
              <a:gd name="connsiteY0" fmla="*/ 0 h 5065486"/>
              <a:gd name="connsiteX1" fmla="*/ 5065486 w 5065486"/>
              <a:gd name="connsiteY1" fmla="*/ 2532743 h 5065486"/>
              <a:gd name="connsiteX2" fmla="*/ 2532743 w 5065486"/>
              <a:gd name="connsiteY2" fmla="*/ 5065486 h 5065486"/>
              <a:gd name="connsiteX3" fmla="*/ 0 w 5065486"/>
              <a:gd name="connsiteY3" fmla="*/ 2532743 h 5065486"/>
              <a:gd name="connsiteX4" fmla="*/ 2532743 w 5065486"/>
              <a:gd name="connsiteY4" fmla="*/ 0 h 506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65486" h="5065486">
                <a:moveTo>
                  <a:pt x="2532743" y="0"/>
                </a:moveTo>
                <a:lnTo>
                  <a:pt x="5065486" y="2532743"/>
                </a:lnTo>
                <a:lnTo>
                  <a:pt x="2532743" y="5065486"/>
                </a:lnTo>
                <a:lnTo>
                  <a:pt x="0" y="2532743"/>
                </a:lnTo>
                <a:lnTo>
                  <a:pt x="2532743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14508C-896F-C184-95DC-EDE7DA40CD5E}"/>
              </a:ext>
            </a:extLst>
          </p:cNvPr>
          <p:cNvGrpSpPr/>
          <p:nvPr/>
        </p:nvGrpSpPr>
        <p:grpSpPr>
          <a:xfrm>
            <a:off x="5702663" y="0"/>
            <a:ext cx="6749142" cy="7506776"/>
            <a:chOff x="6128880" y="1762386"/>
            <a:chExt cx="6675633" cy="36567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9C4107-0BE0-A793-DE2E-903F823E5E60}"/>
                </a:ext>
              </a:extLst>
            </p:cNvPr>
            <p:cNvSpPr txBox="1"/>
            <p:nvPr/>
          </p:nvSpPr>
          <p:spPr>
            <a:xfrm>
              <a:off x="6128882" y="1762386"/>
              <a:ext cx="6241143" cy="464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Enumeration Tools and Scanners</a:t>
              </a:r>
              <a:endParaRPr lang="en-IN" sz="2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6E396C-90F9-1F18-C6FB-E304A867252C}"/>
                </a:ext>
              </a:extLst>
            </p:cNvPr>
            <p:cNvSpPr txBox="1"/>
            <p:nvPr/>
          </p:nvSpPr>
          <p:spPr>
            <a:xfrm>
              <a:off x="6128880" y="2180731"/>
              <a:ext cx="6675633" cy="3238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Examples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sz="2000" b="1" dirty="0" smtClean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User Accounts Enumeration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Using LDAP to extract user accounts and organizational units from a directory service</a:t>
              </a: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Techniques </a:t>
              </a:r>
              <a:r>
                <a:rPr lang="en-US" alt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and Tools</a:t>
              </a:r>
              <a:r>
                <a:rPr lang="en-US" altLang="en-US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Nmap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r>
                <a:rPr lang="en-US" altLang="en-US" sz="16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 network scanning tool that can identify live hosts, open ports, and services running on those ports.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err="1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Netcat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r>
                <a:rPr lang="en-US" altLang="en-US" sz="16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 versatile tool for network exploration and debugging.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err="1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Metasploit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 </a:t>
              </a:r>
              <a:r>
                <a:rPr lang="en-US" altLang="en-US" sz="16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Framework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r>
                <a:rPr lang="en-US" altLang="en-US" sz="16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Offers a range of enumeration modules for different protocols</a:t>
              </a:r>
              <a:r>
                <a:rPr lang="en-US" altLang="en-US" sz="16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Websites</a:t>
              </a:r>
              <a:r>
                <a:rPr lang="en-US" altLang="en-US" sz="16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sz="1600" dirty="0" smtClean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[</a:t>
              </a:r>
              <a:r>
                <a:rPr lang="en-US" altLang="en-US" sz="1600" b="1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Nmap</a:t>
              </a:r>
              <a:r>
                <a:rPr lang="en-US" altLang="en-US" sz="16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 Official 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Website]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Montserrat" panose="00000500000000000000" pitchFamily="2" charset="0"/>
                  <a:hlinkClick r:id="rId4"/>
                </a:rPr>
                <a:t>https</a:t>
              </a:r>
              <a:r>
                <a:rPr lang="en-US" altLang="en-US" sz="1600" b="1" dirty="0">
                  <a:solidFill>
                    <a:schemeClr val="bg1"/>
                  </a:solidFill>
                  <a:latin typeface="Montserrat" panose="00000500000000000000" pitchFamily="2" charset="0"/>
                  <a:hlinkClick r:id="rId4"/>
                </a:rPr>
                <a:t>://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Montserrat" panose="00000500000000000000" pitchFamily="2" charset="0"/>
                  <a:hlinkClick r:id="rId4"/>
                </a:rPr>
                <a:t>nmap.org</a:t>
              </a:r>
              <a:endParaRPr lang="en-US" altLang="en-US" sz="1600" b="1" dirty="0" smtClean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[</a:t>
              </a:r>
              <a:r>
                <a:rPr lang="en-US" altLang="en-US" sz="1600" b="1" dirty="0" err="1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Metasploit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 Framework]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Montserrat" panose="00000500000000000000" pitchFamily="2" charset="0"/>
                  <a:hlinkClick r:id="rId5"/>
                </a:rPr>
                <a:t>https://www.metasploit.com</a:t>
              </a:r>
              <a:endParaRPr lang="en-US" altLang="en-US" sz="1600" b="1" dirty="0" smtClean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sz="1600" b="1" dirty="0" smtClean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F9647E6C-FD42-130E-DDE8-80D5377E2B19}"/>
              </a:ext>
            </a:extLst>
          </p:cNvPr>
          <p:cNvSpPr/>
          <p:nvPr/>
        </p:nvSpPr>
        <p:spPr>
          <a:xfrm>
            <a:off x="0" y="3628571"/>
            <a:ext cx="3163836" cy="322943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6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Ongoing Impact of Data Privacy on an Organization - Kratikal Blogs">
            <a:extLst>
              <a:ext uri="{FF2B5EF4-FFF2-40B4-BE49-F238E27FC236}">
                <a16:creationId xmlns:a16="http://schemas.microsoft.com/office/drawing/2014/main" id="{1A3458B9-7CB1-F885-74FD-421EEDCB7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9" b="6225"/>
          <a:stretch/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123AEA-297D-F428-16EB-5563ECDEA8C8}"/>
              </a:ext>
            </a:extLst>
          </p:cNvPr>
          <p:cNvSpPr/>
          <p:nvPr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7777B3-975C-E9F7-028B-DB8E8F985E12}"/>
              </a:ext>
            </a:extLst>
          </p:cNvPr>
          <p:cNvGrpSpPr/>
          <p:nvPr/>
        </p:nvGrpSpPr>
        <p:grpSpPr>
          <a:xfrm>
            <a:off x="18095" y="117293"/>
            <a:ext cx="7453860" cy="6845383"/>
            <a:chOff x="5258657" y="150674"/>
            <a:chExt cx="7453860" cy="48438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690F7F-CFF6-3971-2611-1C4C5BB4E012}"/>
                </a:ext>
              </a:extLst>
            </p:cNvPr>
            <p:cNvSpPr txBox="1"/>
            <p:nvPr/>
          </p:nvSpPr>
          <p:spPr>
            <a:xfrm>
              <a:off x="5495921" y="150674"/>
              <a:ext cx="6531428" cy="762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err="1">
                  <a:solidFill>
                    <a:schemeClr val="accent1"/>
                  </a:solidFill>
                  <a:latin typeface="Montserrat" panose="00000500000000000000" pitchFamily="2" charset="0"/>
                </a:rPr>
                <a:t>Nmap</a:t>
              </a:r>
              <a:r>
                <a:rPr lang="en-US" sz="32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 Scripts for Enumeration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834919-E614-97AB-A2F1-BAC92E9EFDA0}"/>
                </a:ext>
              </a:extLst>
            </p:cNvPr>
            <p:cNvSpPr txBox="1"/>
            <p:nvPr/>
          </p:nvSpPr>
          <p:spPr>
            <a:xfrm>
              <a:off x="5258657" y="911043"/>
              <a:ext cx="7453860" cy="4083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Definition: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Nmap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 Scripting Engine (NSE) is a powerful feature of </a:t>
              </a:r>
              <a:r>
                <a:rPr lang="en-US" altLang="en-US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Nmap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 that allows users to write and use scripts for advanced scanning and enumeration tasks</a:t>
              </a: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Examples</a:t>
              </a: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SMB 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Enumeration</a:t>
              </a: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Using `</a:t>
              </a:r>
              <a:r>
                <a:rPr lang="en-US" altLang="en-US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smb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-</a:t>
              </a:r>
              <a:r>
                <a:rPr lang="en-US" altLang="en-US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enum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-shares` script to list SMB shares on a target machine.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DNS </a:t>
              </a:r>
              <a:r>
                <a:rPr lang="en-US" altLang="en-US" dirty="0" err="1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Enumeration:Using</a:t>
              </a: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 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`</a:t>
              </a:r>
              <a:r>
                <a:rPr lang="en-US" altLang="en-US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dns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-brute` script to perform DNS brute-forcing and discover subdomains.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Techniques </a:t>
              </a: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and </a:t>
              </a:r>
              <a:r>
                <a:rPr lang="en-US" altLang="en-US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Tools:</a:t>
              </a:r>
              <a:endParaRPr lang="en-US" altLang="en-US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NSE Scripts: Use built-in </a:t>
              </a:r>
              <a:r>
                <a:rPr lang="en-US" altLang="en-US" sz="16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Nmap</a:t>
              </a:r>
              <a:r>
                <a:rPr lang="en-US" altLang="en-US" sz="16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 scripts for various protocols like HTTP, SMB, SNMP, etc.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[</a:t>
              </a:r>
              <a:r>
                <a:rPr lang="en-US" altLang="en-US" sz="1600" b="1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Nmap</a:t>
              </a:r>
              <a:r>
                <a:rPr lang="en-US" altLang="en-US" sz="16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 NSE Documentation](</a:t>
              </a:r>
              <a:r>
                <a:rPr lang="en-US" altLang="en-US" sz="1600" b="1" dirty="0">
                  <a:solidFill>
                    <a:schemeClr val="bg1"/>
                  </a:solidFill>
                  <a:latin typeface="Montserrat" panose="00000500000000000000" pitchFamily="2" charset="0"/>
                  <a:hlinkClick r:id="rId3"/>
                </a:rPr>
                <a:t>https://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Montserrat" panose="00000500000000000000" pitchFamily="2" charset="0"/>
                  <a:hlinkClick r:id="rId3"/>
                </a:rPr>
                <a:t>nmap.org/book/nse</a:t>
              </a:r>
              <a:r>
                <a:rPr lang="en-US" altLang="en-US" sz="16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html</a:t>
              </a:r>
              <a:endParaRPr lang="en-US" altLang="en-US" sz="16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51878EB-22F4-DA21-144C-4B435767BF5D}"/>
              </a:ext>
            </a:extLst>
          </p:cNvPr>
          <p:cNvSpPr/>
          <p:nvPr/>
        </p:nvSpPr>
        <p:spPr>
          <a:xfrm flipH="1">
            <a:off x="5924550" y="460617"/>
            <a:ext cx="6267448" cy="639738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F83ECBC-9411-EBC3-7DFD-BFD0D64FBDF6}"/>
              </a:ext>
            </a:extLst>
          </p:cNvPr>
          <p:cNvSpPr/>
          <p:nvPr/>
        </p:nvSpPr>
        <p:spPr>
          <a:xfrm>
            <a:off x="7982857" y="0"/>
            <a:ext cx="3149602" cy="5334001"/>
          </a:xfrm>
          <a:custGeom>
            <a:avLst/>
            <a:gdLst>
              <a:gd name="connsiteX0" fmla="*/ 0 w 3149602"/>
              <a:gd name="connsiteY0" fmla="*/ 0 h 5334001"/>
              <a:gd name="connsiteX1" fmla="*/ 3149602 w 3149602"/>
              <a:gd name="connsiteY1" fmla="*/ 0 h 5334001"/>
              <a:gd name="connsiteX2" fmla="*/ 3149601 w 3149602"/>
              <a:gd name="connsiteY2" fmla="*/ 3759200 h 5334001"/>
              <a:gd name="connsiteX3" fmla="*/ 1574800 w 3149602"/>
              <a:gd name="connsiteY3" fmla="*/ 5334001 h 5334001"/>
              <a:gd name="connsiteX4" fmla="*/ 1574801 w 3149602"/>
              <a:gd name="connsiteY4" fmla="*/ 5334000 h 5334001"/>
              <a:gd name="connsiteX5" fmla="*/ 0 w 3149602"/>
              <a:gd name="connsiteY5" fmla="*/ 3759199 h 5334001"/>
              <a:gd name="connsiteX6" fmla="*/ 0 w 3149602"/>
              <a:gd name="connsiteY6" fmla="*/ 0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9602" h="5334001">
                <a:moveTo>
                  <a:pt x="0" y="0"/>
                </a:moveTo>
                <a:lnTo>
                  <a:pt x="3149602" y="0"/>
                </a:lnTo>
                <a:lnTo>
                  <a:pt x="3149601" y="3759200"/>
                </a:lnTo>
                <a:cubicBezTo>
                  <a:pt x="3149601" y="4628939"/>
                  <a:pt x="2444539" y="5334001"/>
                  <a:pt x="1574800" y="5334001"/>
                </a:cubicBezTo>
                <a:lnTo>
                  <a:pt x="1574801" y="5334000"/>
                </a:lnTo>
                <a:cubicBezTo>
                  <a:pt x="705062" y="5334000"/>
                  <a:pt x="0" y="4628938"/>
                  <a:pt x="0" y="37591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DE4352-7E4E-0599-8493-82DAEF703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1252" y="1695449"/>
            <a:ext cx="4532811" cy="3981875"/>
          </a:xfrm>
          <a:custGeom>
            <a:avLst/>
            <a:gdLst>
              <a:gd name="connsiteX0" fmla="*/ 1237343 w 2474686"/>
              <a:gd name="connsiteY0" fmla="*/ 0 h 2474686"/>
              <a:gd name="connsiteX1" fmla="*/ 2474686 w 2474686"/>
              <a:gd name="connsiteY1" fmla="*/ 1237343 h 2474686"/>
              <a:gd name="connsiteX2" fmla="*/ 1237343 w 2474686"/>
              <a:gd name="connsiteY2" fmla="*/ 2474686 h 2474686"/>
              <a:gd name="connsiteX3" fmla="*/ 0 w 2474686"/>
              <a:gd name="connsiteY3" fmla="*/ 1237343 h 2474686"/>
              <a:gd name="connsiteX4" fmla="*/ 1237343 w 2474686"/>
              <a:gd name="connsiteY4" fmla="*/ 0 h 247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4686" h="2474686">
                <a:moveTo>
                  <a:pt x="1237343" y="0"/>
                </a:moveTo>
                <a:cubicBezTo>
                  <a:pt x="1920709" y="0"/>
                  <a:pt x="2474686" y="553977"/>
                  <a:pt x="2474686" y="1237343"/>
                </a:cubicBezTo>
                <a:cubicBezTo>
                  <a:pt x="2474686" y="1920709"/>
                  <a:pt x="1920709" y="2474686"/>
                  <a:pt x="1237343" y="2474686"/>
                </a:cubicBezTo>
                <a:cubicBezTo>
                  <a:pt x="553977" y="2474686"/>
                  <a:pt x="0" y="1920709"/>
                  <a:pt x="0" y="1237343"/>
                </a:cubicBezTo>
                <a:cubicBezTo>
                  <a:pt x="0" y="553977"/>
                  <a:pt x="553977" y="0"/>
                  <a:pt x="123734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59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Ongoing Impact of Data Privacy on an Organization - Kratikal Blogs">
            <a:extLst>
              <a:ext uri="{FF2B5EF4-FFF2-40B4-BE49-F238E27FC236}">
                <a16:creationId xmlns:a16="http://schemas.microsoft.com/office/drawing/2014/main" id="{1A3458B9-7CB1-F885-74FD-421EEDCB7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9" b="6225"/>
          <a:stretch/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123AEA-297D-F428-16EB-5563ECDEA8C8}"/>
              </a:ext>
            </a:extLst>
          </p:cNvPr>
          <p:cNvSpPr/>
          <p:nvPr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7777B3-975C-E9F7-028B-DB8E8F985E12}"/>
              </a:ext>
            </a:extLst>
          </p:cNvPr>
          <p:cNvGrpSpPr/>
          <p:nvPr/>
        </p:nvGrpSpPr>
        <p:grpSpPr>
          <a:xfrm>
            <a:off x="91440" y="361301"/>
            <a:ext cx="7738110" cy="6811664"/>
            <a:chOff x="5332002" y="323335"/>
            <a:chExt cx="7738110" cy="481994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690F7F-CFF6-3971-2611-1C4C5BB4E012}"/>
                </a:ext>
              </a:extLst>
            </p:cNvPr>
            <p:cNvSpPr txBox="1"/>
            <p:nvPr/>
          </p:nvSpPr>
          <p:spPr>
            <a:xfrm>
              <a:off x="5332002" y="323335"/>
              <a:ext cx="6531428" cy="41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SNMP Enumeration Tools</a:t>
              </a:r>
              <a:endParaRPr lang="en-IN" sz="3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834919-E614-97AB-A2F1-BAC92E9EFDA0}"/>
                </a:ext>
              </a:extLst>
            </p:cNvPr>
            <p:cNvSpPr txBox="1"/>
            <p:nvPr/>
          </p:nvSpPr>
          <p:spPr>
            <a:xfrm>
              <a:off x="5332002" y="667835"/>
              <a:ext cx="7738110" cy="4475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Definition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chemeClr val="bg1"/>
                  </a:solidFill>
                  <a:latin typeface="Montserrat" panose="00000500000000000000" pitchFamily="2" charset="0"/>
                </a:rPr>
                <a:t>SNMP (Simple Network Management Protocol) enumeration is the process of querying SNMP-enabled devices to extract valuable information like device configurations, software versions, and network interfaces.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Examples:</a:t>
              </a:r>
              <a:r>
                <a:rPr lang="en-US" altLang="en-US" sz="20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 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Device </a:t>
              </a: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Information Gathering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Using </a:t>
              </a:r>
              <a:r>
                <a:rPr lang="en-US" altLang="en-US" sz="20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SNMPwalk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 to retrieve system information like uptime, contact, and location</a:t>
              </a:r>
              <a:r>
                <a:rPr lang="en-US" altLang="en-US" sz="20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Network Interface Enumeration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Using 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SNMP to list interfaces and their configurations on a router.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sz="20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51878EB-22F4-DA21-144C-4B435767BF5D}"/>
              </a:ext>
            </a:extLst>
          </p:cNvPr>
          <p:cNvSpPr/>
          <p:nvPr/>
        </p:nvSpPr>
        <p:spPr>
          <a:xfrm flipH="1">
            <a:off x="5924550" y="460617"/>
            <a:ext cx="6267448" cy="639738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F83ECBC-9411-EBC3-7DFD-BFD0D64FBDF6}"/>
              </a:ext>
            </a:extLst>
          </p:cNvPr>
          <p:cNvSpPr/>
          <p:nvPr/>
        </p:nvSpPr>
        <p:spPr>
          <a:xfrm>
            <a:off x="7982857" y="0"/>
            <a:ext cx="3149602" cy="5334001"/>
          </a:xfrm>
          <a:custGeom>
            <a:avLst/>
            <a:gdLst>
              <a:gd name="connsiteX0" fmla="*/ 0 w 3149602"/>
              <a:gd name="connsiteY0" fmla="*/ 0 h 5334001"/>
              <a:gd name="connsiteX1" fmla="*/ 3149602 w 3149602"/>
              <a:gd name="connsiteY1" fmla="*/ 0 h 5334001"/>
              <a:gd name="connsiteX2" fmla="*/ 3149601 w 3149602"/>
              <a:gd name="connsiteY2" fmla="*/ 3759200 h 5334001"/>
              <a:gd name="connsiteX3" fmla="*/ 1574800 w 3149602"/>
              <a:gd name="connsiteY3" fmla="*/ 5334001 h 5334001"/>
              <a:gd name="connsiteX4" fmla="*/ 1574801 w 3149602"/>
              <a:gd name="connsiteY4" fmla="*/ 5334000 h 5334001"/>
              <a:gd name="connsiteX5" fmla="*/ 0 w 3149602"/>
              <a:gd name="connsiteY5" fmla="*/ 3759199 h 5334001"/>
              <a:gd name="connsiteX6" fmla="*/ 0 w 3149602"/>
              <a:gd name="connsiteY6" fmla="*/ 0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9602" h="5334001">
                <a:moveTo>
                  <a:pt x="0" y="0"/>
                </a:moveTo>
                <a:lnTo>
                  <a:pt x="3149602" y="0"/>
                </a:lnTo>
                <a:lnTo>
                  <a:pt x="3149601" y="3759200"/>
                </a:lnTo>
                <a:cubicBezTo>
                  <a:pt x="3149601" y="4628939"/>
                  <a:pt x="2444539" y="5334001"/>
                  <a:pt x="1574800" y="5334001"/>
                </a:cubicBezTo>
                <a:lnTo>
                  <a:pt x="1574801" y="5334000"/>
                </a:lnTo>
                <a:cubicBezTo>
                  <a:pt x="705062" y="5334000"/>
                  <a:pt x="0" y="4628938"/>
                  <a:pt x="0" y="37591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DE4352-7E4E-0599-8493-82DAEF703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6566" y="1695450"/>
            <a:ext cx="4402183" cy="4381499"/>
          </a:xfrm>
          <a:custGeom>
            <a:avLst/>
            <a:gdLst>
              <a:gd name="connsiteX0" fmla="*/ 1237343 w 2474686"/>
              <a:gd name="connsiteY0" fmla="*/ 0 h 2474686"/>
              <a:gd name="connsiteX1" fmla="*/ 2474686 w 2474686"/>
              <a:gd name="connsiteY1" fmla="*/ 1237343 h 2474686"/>
              <a:gd name="connsiteX2" fmla="*/ 1237343 w 2474686"/>
              <a:gd name="connsiteY2" fmla="*/ 2474686 h 2474686"/>
              <a:gd name="connsiteX3" fmla="*/ 0 w 2474686"/>
              <a:gd name="connsiteY3" fmla="*/ 1237343 h 2474686"/>
              <a:gd name="connsiteX4" fmla="*/ 1237343 w 2474686"/>
              <a:gd name="connsiteY4" fmla="*/ 0 h 247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4686" h="2474686">
                <a:moveTo>
                  <a:pt x="1237343" y="0"/>
                </a:moveTo>
                <a:cubicBezTo>
                  <a:pt x="1920709" y="0"/>
                  <a:pt x="2474686" y="553977"/>
                  <a:pt x="2474686" y="1237343"/>
                </a:cubicBezTo>
                <a:cubicBezTo>
                  <a:pt x="2474686" y="1920709"/>
                  <a:pt x="1920709" y="2474686"/>
                  <a:pt x="1237343" y="2474686"/>
                </a:cubicBezTo>
                <a:cubicBezTo>
                  <a:pt x="553977" y="2474686"/>
                  <a:pt x="0" y="1920709"/>
                  <a:pt x="0" y="1237343"/>
                </a:cubicBezTo>
                <a:cubicBezTo>
                  <a:pt x="0" y="553977"/>
                  <a:pt x="553977" y="0"/>
                  <a:pt x="123734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8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Ongoing Impact of Data Privacy on an Organization - Kratikal Blogs">
            <a:extLst>
              <a:ext uri="{FF2B5EF4-FFF2-40B4-BE49-F238E27FC236}">
                <a16:creationId xmlns:a16="http://schemas.microsoft.com/office/drawing/2014/main" id="{1A3458B9-7CB1-F885-74FD-421EEDCB7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9" b="6225"/>
          <a:stretch/>
        </p:blipFill>
        <p:spPr bwMode="auto">
          <a:xfrm>
            <a:off x="0" y="0"/>
            <a:ext cx="12191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123AEA-297D-F428-16EB-5563ECDEA8C8}"/>
              </a:ext>
            </a:extLst>
          </p:cNvPr>
          <p:cNvSpPr/>
          <p:nvPr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7777B3-975C-E9F7-028B-DB8E8F985E12}"/>
              </a:ext>
            </a:extLst>
          </p:cNvPr>
          <p:cNvGrpSpPr/>
          <p:nvPr/>
        </p:nvGrpSpPr>
        <p:grpSpPr>
          <a:xfrm>
            <a:off x="310696" y="951396"/>
            <a:ext cx="6531428" cy="4370429"/>
            <a:chOff x="5551258" y="740887"/>
            <a:chExt cx="6531428" cy="309252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690F7F-CFF6-3971-2611-1C4C5BB4E012}"/>
                </a:ext>
              </a:extLst>
            </p:cNvPr>
            <p:cNvSpPr txBox="1"/>
            <p:nvPr/>
          </p:nvSpPr>
          <p:spPr>
            <a:xfrm>
              <a:off x="5551258" y="740887"/>
              <a:ext cx="6531428" cy="4137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SNMP Enumeration Tools</a:t>
              </a:r>
              <a:endParaRPr lang="en-IN" sz="3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834919-E614-97AB-A2F1-BAC92E9EFDA0}"/>
                </a:ext>
              </a:extLst>
            </p:cNvPr>
            <p:cNvSpPr txBox="1"/>
            <p:nvPr/>
          </p:nvSpPr>
          <p:spPr>
            <a:xfrm>
              <a:off x="5551258" y="1154676"/>
              <a:ext cx="5413830" cy="26787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Techniques and Tools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err="1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SNMPwalk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 command-line tool used to query SNMP-enabled devices.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err="1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OpenSNMP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 suite of SNMP tools for scanning and enumeration.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Websites: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[</a:t>
              </a:r>
              <a:r>
                <a:rPr lang="en-US" altLang="en-US" sz="2000" b="1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SNMPwalk</a:t>
              </a: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 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Tool]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  <a:hlinkClick r:id="rId3"/>
                </a:rPr>
                <a:t>http</a:t>
              </a: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  <a:hlinkClick r:id="rId3"/>
                </a:rPr>
                <a:t>://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  <a:hlinkClick r:id="rId3"/>
                </a:rPr>
                <a:t>www.net-snmp.org/docs/man/snmpwalk.html</a:t>
              </a:r>
              <a:endParaRPr lang="en-US" altLang="en-US" sz="2000" b="1" dirty="0" smtClean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51878EB-22F4-DA21-144C-4B435767BF5D}"/>
              </a:ext>
            </a:extLst>
          </p:cNvPr>
          <p:cNvSpPr/>
          <p:nvPr/>
        </p:nvSpPr>
        <p:spPr>
          <a:xfrm flipH="1">
            <a:off x="5924550" y="460617"/>
            <a:ext cx="6267448" cy="639738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F83ECBC-9411-EBC3-7DFD-BFD0D64FBDF6}"/>
              </a:ext>
            </a:extLst>
          </p:cNvPr>
          <p:cNvSpPr/>
          <p:nvPr/>
        </p:nvSpPr>
        <p:spPr>
          <a:xfrm>
            <a:off x="7982857" y="0"/>
            <a:ext cx="3149602" cy="5334001"/>
          </a:xfrm>
          <a:custGeom>
            <a:avLst/>
            <a:gdLst>
              <a:gd name="connsiteX0" fmla="*/ 0 w 3149602"/>
              <a:gd name="connsiteY0" fmla="*/ 0 h 5334001"/>
              <a:gd name="connsiteX1" fmla="*/ 3149602 w 3149602"/>
              <a:gd name="connsiteY1" fmla="*/ 0 h 5334001"/>
              <a:gd name="connsiteX2" fmla="*/ 3149601 w 3149602"/>
              <a:gd name="connsiteY2" fmla="*/ 3759200 h 5334001"/>
              <a:gd name="connsiteX3" fmla="*/ 1574800 w 3149602"/>
              <a:gd name="connsiteY3" fmla="*/ 5334001 h 5334001"/>
              <a:gd name="connsiteX4" fmla="*/ 1574801 w 3149602"/>
              <a:gd name="connsiteY4" fmla="*/ 5334000 h 5334001"/>
              <a:gd name="connsiteX5" fmla="*/ 0 w 3149602"/>
              <a:gd name="connsiteY5" fmla="*/ 3759199 h 5334001"/>
              <a:gd name="connsiteX6" fmla="*/ 0 w 3149602"/>
              <a:gd name="connsiteY6" fmla="*/ 0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9602" h="5334001">
                <a:moveTo>
                  <a:pt x="0" y="0"/>
                </a:moveTo>
                <a:lnTo>
                  <a:pt x="3149602" y="0"/>
                </a:lnTo>
                <a:lnTo>
                  <a:pt x="3149601" y="3759200"/>
                </a:lnTo>
                <a:cubicBezTo>
                  <a:pt x="3149601" y="4628939"/>
                  <a:pt x="2444539" y="5334001"/>
                  <a:pt x="1574800" y="5334001"/>
                </a:cubicBezTo>
                <a:lnTo>
                  <a:pt x="1574801" y="5334000"/>
                </a:lnTo>
                <a:cubicBezTo>
                  <a:pt x="705062" y="5334000"/>
                  <a:pt x="0" y="4628938"/>
                  <a:pt x="0" y="3759199"/>
                </a:cubicBez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DE4352-7E4E-0599-8493-82DAEF703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1252" y="1333500"/>
            <a:ext cx="4532811" cy="4461118"/>
          </a:xfrm>
          <a:custGeom>
            <a:avLst/>
            <a:gdLst>
              <a:gd name="connsiteX0" fmla="*/ 1237343 w 2474686"/>
              <a:gd name="connsiteY0" fmla="*/ 0 h 2474686"/>
              <a:gd name="connsiteX1" fmla="*/ 2474686 w 2474686"/>
              <a:gd name="connsiteY1" fmla="*/ 1237343 h 2474686"/>
              <a:gd name="connsiteX2" fmla="*/ 1237343 w 2474686"/>
              <a:gd name="connsiteY2" fmla="*/ 2474686 h 2474686"/>
              <a:gd name="connsiteX3" fmla="*/ 0 w 2474686"/>
              <a:gd name="connsiteY3" fmla="*/ 1237343 h 2474686"/>
              <a:gd name="connsiteX4" fmla="*/ 1237343 w 2474686"/>
              <a:gd name="connsiteY4" fmla="*/ 0 h 247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4686" h="2474686">
                <a:moveTo>
                  <a:pt x="1237343" y="0"/>
                </a:moveTo>
                <a:cubicBezTo>
                  <a:pt x="1920709" y="0"/>
                  <a:pt x="2474686" y="553977"/>
                  <a:pt x="2474686" y="1237343"/>
                </a:cubicBezTo>
                <a:cubicBezTo>
                  <a:pt x="2474686" y="1920709"/>
                  <a:pt x="1920709" y="2474686"/>
                  <a:pt x="1237343" y="2474686"/>
                </a:cubicBezTo>
                <a:cubicBezTo>
                  <a:pt x="553977" y="2474686"/>
                  <a:pt x="0" y="1920709"/>
                  <a:pt x="0" y="1237343"/>
                </a:cubicBezTo>
                <a:cubicBezTo>
                  <a:pt x="0" y="553977"/>
                  <a:pt x="553977" y="0"/>
                  <a:pt x="123734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43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Evolution of a Threat Intelligence Feed – Radware Blog">
            <a:extLst>
              <a:ext uri="{FF2B5EF4-FFF2-40B4-BE49-F238E27FC236}">
                <a16:creationId xmlns:a16="http://schemas.microsoft.com/office/drawing/2014/main" id="{D1E88947-4821-60FA-31F6-E28752A19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C8DA79-8E67-563E-B89E-202D963DD6CD}"/>
              </a:ext>
            </a:extLst>
          </p:cNvPr>
          <p:cNvSpPr/>
          <p:nvPr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8D0C4B-6CA6-FF91-6EA7-1361D6B2C648}"/>
              </a:ext>
            </a:extLst>
          </p:cNvPr>
          <p:cNvGrpSpPr/>
          <p:nvPr/>
        </p:nvGrpSpPr>
        <p:grpSpPr>
          <a:xfrm>
            <a:off x="290283" y="145464"/>
            <a:ext cx="6853469" cy="6699824"/>
            <a:chOff x="5491656" y="708152"/>
            <a:chExt cx="6853469" cy="669982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45CC64-CD12-5F9E-8467-3F062166BA2D}"/>
                </a:ext>
              </a:extLst>
            </p:cNvPr>
            <p:cNvSpPr txBox="1"/>
            <p:nvPr/>
          </p:nvSpPr>
          <p:spPr>
            <a:xfrm>
              <a:off x="5491656" y="708152"/>
              <a:ext cx="58898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LDAP Enumeration Tools</a:t>
              </a:r>
              <a:endParaRPr lang="en-IN" sz="3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390992-9B5C-E8AD-824B-103CBFED5559}"/>
                </a:ext>
              </a:extLst>
            </p:cNvPr>
            <p:cNvSpPr txBox="1"/>
            <p:nvPr/>
          </p:nvSpPr>
          <p:spPr>
            <a:xfrm>
              <a:off x="5491656" y="1314000"/>
              <a:ext cx="6853469" cy="6093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Definition: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LDAP 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(Lightweight Directory Access Protocol) enumeration involves querying LDAP directory services to extract information about users, groups, and organizational units.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Examples: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User Enumeration: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Extracting 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 list of user accounts from an Active Directory using LDAP.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Group </a:t>
              </a: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Enumeration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Retrieving 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information about security groups and their members.</a:t>
              </a:r>
              <a:endParaRPr lang="en-US" altLang="en-US" sz="20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534227-F435-F0F4-1206-7CF9E3D85CAB}"/>
              </a:ext>
            </a:extLst>
          </p:cNvPr>
          <p:cNvSpPr/>
          <p:nvPr/>
        </p:nvSpPr>
        <p:spPr>
          <a:xfrm>
            <a:off x="6180175" y="3841380"/>
            <a:ext cx="2566158" cy="3023701"/>
          </a:xfrm>
          <a:custGeom>
            <a:avLst/>
            <a:gdLst>
              <a:gd name="connsiteX0" fmla="*/ 2362295 w 2362295"/>
              <a:gd name="connsiteY0" fmla="*/ 1308164 h 2783490"/>
              <a:gd name="connsiteX1" fmla="*/ 1607058 w 2362295"/>
              <a:gd name="connsiteY1" fmla="*/ 0 h 2783490"/>
              <a:gd name="connsiteX2" fmla="*/ 0 w 2362295"/>
              <a:gd name="connsiteY2" fmla="*/ 2783491 h 2783490"/>
              <a:gd name="connsiteX3" fmla="*/ 1510570 w 2362295"/>
              <a:gd name="connsiteY3" fmla="*/ 2783491 h 2783490"/>
              <a:gd name="connsiteX4" fmla="*/ 2362295 w 2362295"/>
              <a:gd name="connsiteY4" fmla="*/ 1308164 h 278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95" h="2783490">
                <a:moveTo>
                  <a:pt x="2362295" y="1308164"/>
                </a:moveTo>
                <a:lnTo>
                  <a:pt x="1607058" y="0"/>
                </a:lnTo>
                <a:lnTo>
                  <a:pt x="0" y="2783491"/>
                </a:lnTo>
                <a:lnTo>
                  <a:pt x="1510570" y="2783491"/>
                </a:lnTo>
                <a:lnTo>
                  <a:pt x="2362295" y="1308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EBD565B-C4D9-5534-F834-CDA99AB5AD44}"/>
              </a:ext>
            </a:extLst>
          </p:cNvPr>
          <p:cNvSpPr/>
          <p:nvPr/>
        </p:nvSpPr>
        <p:spPr>
          <a:xfrm>
            <a:off x="6125026" y="-7081"/>
            <a:ext cx="5663737" cy="4904889"/>
          </a:xfrm>
          <a:custGeom>
            <a:avLst/>
            <a:gdLst>
              <a:gd name="connsiteX0" fmla="*/ 2606897 w 5213794"/>
              <a:gd name="connsiteY0" fmla="*/ 4515231 h 4515231"/>
              <a:gd name="connsiteX1" fmla="*/ 5213795 w 5213794"/>
              <a:gd name="connsiteY1" fmla="*/ 0 h 4515231"/>
              <a:gd name="connsiteX2" fmla="*/ 0 w 5213794"/>
              <a:gd name="connsiteY2" fmla="*/ 0 h 4515231"/>
              <a:gd name="connsiteX3" fmla="*/ 2606897 w 5213794"/>
              <a:gd name="connsiteY3" fmla="*/ 4515231 h 451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3794" h="4515231">
                <a:moveTo>
                  <a:pt x="2606897" y="4515231"/>
                </a:moveTo>
                <a:lnTo>
                  <a:pt x="5213795" y="0"/>
                </a:lnTo>
                <a:lnTo>
                  <a:pt x="0" y="0"/>
                </a:lnTo>
                <a:lnTo>
                  <a:pt x="2606897" y="451523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91E420-48C7-39BD-2C9B-F918A5AEC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5726" y="1"/>
            <a:ext cx="3936272" cy="6845288"/>
          </a:xfrm>
          <a:custGeom>
            <a:avLst/>
            <a:gdLst>
              <a:gd name="connsiteX0" fmla="*/ 4020453 w 4020453"/>
              <a:gd name="connsiteY0" fmla="*/ 0 h 6858000"/>
              <a:gd name="connsiteX1" fmla="*/ 4020453 w 4020453"/>
              <a:gd name="connsiteY1" fmla="*/ 6858000 h 6858000"/>
              <a:gd name="connsiteX2" fmla="*/ 0 w 4020453"/>
              <a:gd name="connsiteY2" fmla="*/ 6858000 h 6858000"/>
              <a:gd name="connsiteX3" fmla="*/ 4020453 w 4020453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0453" h="6858000">
                <a:moveTo>
                  <a:pt x="4020453" y="0"/>
                </a:moveTo>
                <a:lnTo>
                  <a:pt x="4020453" y="6858000"/>
                </a:lnTo>
                <a:lnTo>
                  <a:pt x="0" y="6858000"/>
                </a:lnTo>
                <a:lnTo>
                  <a:pt x="4020453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773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Evolution of a Threat Intelligence Feed – Radware Blog">
            <a:extLst>
              <a:ext uri="{FF2B5EF4-FFF2-40B4-BE49-F238E27FC236}">
                <a16:creationId xmlns:a16="http://schemas.microsoft.com/office/drawing/2014/main" id="{D1E88947-4821-60FA-31F6-E28752A19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C8DA79-8E67-563E-B89E-202D963DD6CD}"/>
              </a:ext>
            </a:extLst>
          </p:cNvPr>
          <p:cNvSpPr/>
          <p:nvPr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8D0C4B-6CA6-FF91-6EA7-1361D6B2C648}"/>
              </a:ext>
            </a:extLst>
          </p:cNvPr>
          <p:cNvGrpSpPr/>
          <p:nvPr/>
        </p:nvGrpSpPr>
        <p:grpSpPr>
          <a:xfrm>
            <a:off x="290283" y="659010"/>
            <a:ext cx="7063017" cy="4662815"/>
            <a:chOff x="5491656" y="1221698"/>
            <a:chExt cx="7063017" cy="46628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45CC64-CD12-5F9E-8467-3F062166BA2D}"/>
                </a:ext>
              </a:extLst>
            </p:cNvPr>
            <p:cNvSpPr txBox="1"/>
            <p:nvPr/>
          </p:nvSpPr>
          <p:spPr>
            <a:xfrm>
              <a:off x="5491656" y="1221698"/>
              <a:ext cx="58898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LDAP Enumeration Tools</a:t>
              </a:r>
              <a:endParaRPr lang="en-IN" sz="3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390992-9B5C-E8AD-824B-103CBFED5559}"/>
                </a:ext>
              </a:extLst>
            </p:cNvPr>
            <p:cNvSpPr txBox="1"/>
            <p:nvPr/>
          </p:nvSpPr>
          <p:spPr>
            <a:xfrm>
              <a:off x="5491656" y="2098861"/>
              <a:ext cx="7063017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Techniques and Tools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err="1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ldapsearch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 command-line tool to query LDAP directories</a:t>
              </a: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err="1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JXplorer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 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 Java-based LDAP browser for exploring directory services.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Websites: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[</a:t>
              </a:r>
              <a:r>
                <a:rPr lang="en-US" altLang="en-US" sz="2000" b="1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JXplorer</a:t>
              </a: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 LDAP 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Browser]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  <a:hlinkClick r:id="rId3"/>
                </a:rPr>
                <a:t>http</a:t>
              </a: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  <a:hlinkClick r:id="rId3"/>
                </a:rPr>
                <a:t>://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  <a:hlinkClick r:id="rId3"/>
                </a:rPr>
                <a:t>jxplorer.org</a:t>
              </a:r>
              <a:endParaRPr lang="en-US" altLang="en-US" sz="2000" b="1" dirty="0" smtClean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altLang="en-US" sz="20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534227-F435-F0F4-1206-7CF9E3D85CAB}"/>
              </a:ext>
            </a:extLst>
          </p:cNvPr>
          <p:cNvSpPr/>
          <p:nvPr/>
        </p:nvSpPr>
        <p:spPr>
          <a:xfrm>
            <a:off x="6180175" y="3841380"/>
            <a:ext cx="2566158" cy="3023701"/>
          </a:xfrm>
          <a:custGeom>
            <a:avLst/>
            <a:gdLst>
              <a:gd name="connsiteX0" fmla="*/ 2362295 w 2362295"/>
              <a:gd name="connsiteY0" fmla="*/ 1308164 h 2783490"/>
              <a:gd name="connsiteX1" fmla="*/ 1607058 w 2362295"/>
              <a:gd name="connsiteY1" fmla="*/ 0 h 2783490"/>
              <a:gd name="connsiteX2" fmla="*/ 0 w 2362295"/>
              <a:gd name="connsiteY2" fmla="*/ 2783491 h 2783490"/>
              <a:gd name="connsiteX3" fmla="*/ 1510570 w 2362295"/>
              <a:gd name="connsiteY3" fmla="*/ 2783491 h 2783490"/>
              <a:gd name="connsiteX4" fmla="*/ 2362295 w 2362295"/>
              <a:gd name="connsiteY4" fmla="*/ 1308164 h 278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95" h="2783490">
                <a:moveTo>
                  <a:pt x="2362295" y="1308164"/>
                </a:moveTo>
                <a:lnTo>
                  <a:pt x="1607058" y="0"/>
                </a:lnTo>
                <a:lnTo>
                  <a:pt x="0" y="2783491"/>
                </a:lnTo>
                <a:lnTo>
                  <a:pt x="1510570" y="2783491"/>
                </a:lnTo>
                <a:lnTo>
                  <a:pt x="2362295" y="1308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EBD565B-C4D9-5534-F834-CDA99AB5AD44}"/>
              </a:ext>
            </a:extLst>
          </p:cNvPr>
          <p:cNvSpPr/>
          <p:nvPr/>
        </p:nvSpPr>
        <p:spPr>
          <a:xfrm>
            <a:off x="6125026" y="-7081"/>
            <a:ext cx="5663737" cy="4904889"/>
          </a:xfrm>
          <a:custGeom>
            <a:avLst/>
            <a:gdLst>
              <a:gd name="connsiteX0" fmla="*/ 2606897 w 5213794"/>
              <a:gd name="connsiteY0" fmla="*/ 4515231 h 4515231"/>
              <a:gd name="connsiteX1" fmla="*/ 5213795 w 5213794"/>
              <a:gd name="connsiteY1" fmla="*/ 0 h 4515231"/>
              <a:gd name="connsiteX2" fmla="*/ 0 w 5213794"/>
              <a:gd name="connsiteY2" fmla="*/ 0 h 4515231"/>
              <a:gd name="connsiteX3" fmla="*/ 2606897 w 5213794"/>
              <a:gd name="connsiteY3" fmla="*/ 4515231 h 451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3794" h="4515231">
                <a:moveTo>
                  <a:pt x="2606897" y="4515231"/>
                </a:moveTo>
                <a:lnTo>
                  <a:pt x="5213795" y="0"/>
                </a:lnTo>
                <a:lnTo>
                  <a:pt x="0" y="0"/>
                </a:lnTo>
                <a:lnTo>
                  <a:pt x="2606897" y="451523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91E420-48C7-39BD-2C9B-F918A5AEC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5726" y="0"/>
            <a:ext cx="3936272" cy="6857999"/>
          </a:xfrm>
          <a:custGeom>
            <a:avLst/>
            <a:gdLst>
              <a:gd name="connsiteX0" fmla="*/ 4020453 w 4020453"/>
              <a:gd name="connsiteY0" fmla="*/ 0 h 6858000"/>
              <a:gd name="connsiteX1" fmla="*/ 4020453 w 4020453"/>
              <a:gd name="connsiteY1" fmla="*/ 6858000 h 6858000"/>
              <a:gd name="connsiteX2" fmla="*/ 0 w 4020453"/>
              <a:gd name="connsiteY2" fmla="*/ 6858000 h 6858000"/>
              <a:gd name="connsiteX3" fmla="*/ 4020453 w 4020453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0453" h="6858000">
                <a:moveTo>
                  <a:pt x="4020453" y="0"/>
                </a:moveTo>
                <a:lnTo>
                  <a:pt x="4020453" y="6858000"/>
                </a:lnTo>
                <a:lnTo>
                  <a:pt x="0" y="6858000"/>
                </a:lnTo>
                <a:lnTo>
                  <a:pt x="4020453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54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Evolution of a Threat Intelligence Feed – Radware Blog">
            <a:extLst>
              <a:ext uri="{FF2B5EF4-FFF2-40B4-BE49-F238E27FC236}">
                <a16:creationId xmlns:a16="http://schemas.microsoft.com/office/drawing/2014/main" id="{D1E88947-4821-60FA-31F6-E28752A19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C8DA79-8E67-563E-B89E-202D963DD6CD}"/>
              </a:ext>
            </a:extLst>
          </p:cNvPr>
          <p:cNvSpPr/>
          <p:nvPr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8D0C4B-6CA6-FF91-6EA7-1361D6B2C648}"/>
              </a:ext>
            </a:extLst>
          </p:cNvPr>
          <p:cNvGrpSpPr/>
          <p:nvPr/>
        </p:nvGrpSpPr>
        <p:grpSpPr>
          <a:xfrm>
            <a:off x="290283" y="145464"/>
            <a:ext cx="6853469" cy="6238159"/>
            <a:chOff x="5491656" y="708152"/>
            <a:chExt cx="6853469" cy="623815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45CC64-CD12-5F9E-8467-3F062166BA2D}"/>
                </a:ext>
              </a:extLst>
            </p:cNvPr>
            <p:cNvSpPr txBox="1"/>
            <p:nvPr/>
          </p:nvSpPr>
          <p:spPr>
            <a:xfrm>
              <a:off x="5491656" y="708152"/>
              <a:ext cx="58898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SMB Enumeration Tools</a:t>
              </a:r>
              <a:endParaRPr lang="en-IN" sz="3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390992-9B5C-E8AD-824B-103CBFED5559}"/>
                </a:ext>
              </a:extLst>
            </p:cNvPr>
            <p:cNvSpPr txBox="1"/>
            <p:nvPr/>
          </p:nvSpPr>
          <p:spPr>
            <a:xfrm>
              <a:off x="5491656" y="1314000"/>
              <a:ext cx="6853469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Definition: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SMB (Server Message Block) enumeration is the process of discovering information about SMB services on a network, such as shared files and folders.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Examples: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Share Enumeration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Listing 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shared folders on a Windows server using SMB enumeration tools.</a:t>
              </a: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User </a:t>
              </a:r>
              <a:r>
                <a:rPr lang="en-US" alt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Enumeration</a:t>
              </a:r>
              <a:r>
                <a:rPr lang="en-US" altLang="en-US" sz="2000" b="1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:</a:t>
              </a:r>
              <a:endParaRPr lang="en-US" altLang="en-US" sz="2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lvl="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 smtClean="0">
                  <a:solidFill>
                    <a:schemeClr val="bg1"/>
                  </a:solidFill>
                  <a:latin typeface="Montserrat" panose="00000500000000000000" pitchFamily="2" charset="0"/>
                </a:rPr>
                <a:t>Extracting </a:t>
              </a:r>
              <a:r>
                <a:rPr lang="en-US" altLang="en-US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 list of users and groups with access to SMB shares.</a:t>
              </a: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E534227-F435-F0F4-1206-7CF9E3D85CAB}"/>
              </a:ext>
            </a:extLst>
          </p:cNvPr>
          <p:cNvSpPr/>
          <p:nvPr/>
        </p:nvSpPr>
        <p:spPr>
          <a:xfrm>
            <a:off x="6180175" y="3841380"/>
            <a:ext cx="2566158" cy="3023701"/>
          </a:xfrm>
          <a:custGeom>
            <a:avLst/>
            <a:gdLst>
              <a:gd name="connsiteX0" fmla="*/ 2362295 w 2362295"/>
              <a:gd name="connsiteY0" fmla="*/ 1308164 h 2783490"/>
              <a:gd name="connsiteX1" fmla="*/ 1607058 w 2362295"/>
              <a:gd name="connsiteY1" fmla="*/ 0 h 2783490"/>
              <a:gd name="connsiteX2" fmla="*/ 0 w 2362295"/>
              <a:gd name="connsiteY2" fmla="*/ 2783491 h 2783490"/>
              <a:gd name="connsiteX3" fmla="*/ 1510570 w 2362295"/>
              <a:gd name="connsiteY3" fmla="*/ 2783491 h 2783490"/>
              <a:gd name="connsiteX4" fmla="*/ 2362295 w 2362295"/>
              <a:gd name="connsiteY4" fmla="*/ 1308164 h 2783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2295" h="2783490">
                <a:moveTo>
                  <a:pt x="2362295" y="1308164"/>
                </a:moveTo>
                <a:lnTo>
                  <a:pt x="1607058" y="0"/>
                </a:lnTo>
                <a:lnTo>
                  <a:pt x="0" y="2783491"/>
                </a:lnTo>
                <a:lnTo>
                  <a:pt x="1510570" y="2783491"/>
                </a:lnTo>
                <a:lnTo>
                  <a:pt x="2362295" y="1308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EBD565B-C4D9-5534-F834-CDA99AB5AD44}"/>
              </a:ext>
            </a:extLst>
          </p:cNvPr>
          <p:cNvSpPr/>
          <p:nvPr/>
        </p:nvSpPr>
        <p:spPr>
          <a:xfrm>
            <a:off x="6125026" y="-7081"/>
            <a:ext cx="5663737" cy="4904889"/>
          </a:xfrm>
          <a:custGeom>
            <a:avLst/>
            <a:gdLst>
              <a:gd name="connsiteX0" fmla="*/ 2606897 w 5213794"/>
              <a:gd name="connsiteY0" fmla="*/ 4515231 h 4515231"/>
              <a:gd name="connsiteX1" fmla="*/ 5213795 w 5213794"/>
              <a:gd name="connsiteY1" fmla="*/ 0 h 4515231"/>
              <a:gd name="connsiteX2" fmla="*/ 0 w 5213794"/>
              <a:gd name="connsiteY2" fmla="*/ 0 h 4515231"/>
              <a:gd name="connsiteX3" fmla="*/ 2606897 w 5213794"/>
              <a:gd name="connsiteY3" fmla="*/ 4515231 h 451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3794" h="4515231">
                <a:moveTo>
                  <a:pt x="2606897" y="4515231"/>
                </a:moveTo>
                <a:lnTo>
                  <a:pt x="5213795" y="0"/>
                </a:lnTo>
                <a:lnTo>
                  <a:pt x="0" y="0"/>
                </a:lnTo>
                <a:lnTo>
                  <a:pt x="2606897" y="4515231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91E420-48C7-39BD-2C9B-F918A5AEC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5726" y="0"/>
            <a:ext cx="3936272" cy="6857999"/>
          </a:xfrm>
          <a:custGeom>
            <a:avLst/>
            <a:gdLst>
              <a:gd name="connsiteX0" fmla="*/ 4020453 w 4020453"/>
              <a:gd name="connsiteY0" fmla="*/ 0 h 6858000"/>
              <a:gd name="connsiteX1" fmla="*/ 4020453 w 4020453"/>
              <a:gd name="connsiteY1" fmla="*/ 6858000 h 6858000"/>
              <a:gd name="connsiteX2" fmla="*/ 0 w 4020453"/>
              <a:gd name="connsiteY2" fmla="*/ 6858000 h 6858000"/>
              <a:gd name="connsiteX3" fmla="*/ 4020453 w 4020453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20453" h="6858000">
                <a:moveTo>
                  <a:pt x="4020453" y="0"/>
                </a:moveTo>
                <a:lnTo>
                  <a:pt x="4020453" y="6858000"/>
                </a:lnTo>
                <a:lnTo>
                  <a:pt x="0" y="6858000"/>
                </a:lnTo>
                <a:lnTo>
                  <a:pt x="4020453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88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1289</Words>
  <Application>Microsoft Office PowerPoint</Application>
  <PresentationFormat>Widescreen</PresentationFormat>
  <Paragraphs>172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SlideEgg</dc:creator>
  <cp:lastModifiedBy>Black Lion</cp:lastModifiedBy>
  <cp:revision>113</cp:revision>
  <dcterms:created xsi:type="dcterms:W3CDTF">2020-08-27T11:45:25Z</dcterms:created>
  <dcterms:modified xsi:type="dcterms:W3CDTF">2024-08-07T15:35:05Z</dcterms:modified>
</cp:coreProperties>
</file>