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60" r:id="rId4"/>
    <p:sldId id="322" r:id="rId5"/>
    <p:sldId id="323" r:id="rId6"/>
    <p:sldId id="324" r:id="rId7"/>
    <p:sldId id="325" r:id="rId8"/>
    <p:sldId id="258" r:id="rId9"/>
    <p:sldId id="261" r:id="rId10"/>
    <p:sldId id="326" r:id="rId11"/>
    <p:sldId id="262" r:id="rId12"/>
    <p:sldId id="265" r:id="rId13"/>
    <p:sldId id="327" r:id="rId14"/>
    <p:sldId id="328" r:id="rId15"/>
    <p:sldId id="329" r:id="rId16"/>
    <p:sldId id="330" r:id="rId17"/>
    <p:sldId id="331" r:id="rId18"/>
    <p:sldId id="32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3915-B164-5923-44A6-5417AB7F3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2CF23-63CF-5BDF-48DC-CC239F530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E8EE3-3A0F-9DF4-6F91-CA2F8972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48D-A228-4FF2-A952-57DC531ECAD5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E8DC0-C900-1EA9-0D0B-A0F54B24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6FBD0-1F60-1427-86FC-254F5C78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1B4-69EA-4629-A022-C225EDB4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3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7AF0-1050-B508-92B5-8A721F51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0A832-0A76-474C-5838-AF7BD7DCD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3CAD8-8B46-532A-98A0-373DC713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48D-A228-4FF2-A952-57DC531ECAD5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B31E5-481B-1058-8D97-B5250F29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11B4-3AF1-37DB-80A1-13B6CDD4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1B4-69EA-4629-A022-C225EDB4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45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FD3A3-C6BF-F84A-67FE-5BC6C232D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01C21-3753-8110-2E15-1030109AD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6243-2BB7-3E10-5118-63AE6861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48D-A228-4FF2-A952-57DC531ECAD5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44928-858F-D5DA-666D-61972A6F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DF1C-995A-DE17-E365-D2DEA5B4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1B4-69EA-4629-A022-C225EDB4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60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11ECF-D4C8-74D4-A731-3B62D450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24D-FE2D-4597-B311-55080AF42397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5B175-83FF-DAAA-E479-2028076C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CACBA-1D1C-50B8-579A-DFC0D210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ED9A-F093-4465-B20F-8EFB89AA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0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1B75-FA0B-3B0F-66AA-E325C9B0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DE4D-FE72-A487-BE0C-FE05F302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8310-6898-7F74-B7DB-E3A74F07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48D-A228-4FF2-A952-57DC531ECAD5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E7790-B2E7-B943-4156-006AEFC1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BDF58-A81E-00FC-F6E1-791FE197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1B4-69EA-4629-A022-C225EDB4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79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58E2-7BAC-99A0-6732-309B4F03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AD4DE-1DE8-7199-DE0D-BE7CAF565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EA88D-2B67-350E-E91B-FCFA26B9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48D-A228-4FF2-A952-57DC531ECAD5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93A8-A964-A75F-2315-20791B96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08396-A4ED-5EF2-EAE1-2F90052D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1B4-69EA-4629-A022-C225EDB4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9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6914-84F5-AE46-0D26-272359E2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7888-D5D2-FBFC-D109-23A0680DD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E9C76-C185-18F3-F258-9BE5F03C6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02745-7A21-55BF-470B-3BE840BC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48D-A228-4FF2-A952-57DC531ECAD5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ACEC0-C279-400B-1332-27BDC1CA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148F2-0E4A-41DC-C530-AF861069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1B4-69EA-4629-A022-C225EDB4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3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FF61-AD5F-8152-12D4-C7B80144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CDBE-8E18-377A-2BEC-5D7900D11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619ED-1B44-8CEA-5434-D21467CAF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D1262-44CB-0FE0-E2F6-D3B80E62E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AE346-1487-A947-5BC4-FFC4E1D75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190BF-1FF7-6852-64B9-6EC958C9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48D-A228-4FF2-A952-57DC531ECAD5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6E20F-0F4B-99BA-6E93-55F68879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572D2-FA59-EEBB-84B1-F4BAB0D6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1B4-69EA-4629-A022-C225EDB4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6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D52C-8731-C0D2-AA7E-AEE65DA0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499FC-2ED1-4176-8F4E-EABCB5F0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48D-A228-4FF2-A952-57DC531ECAD5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E130-25E6-4D94-E13D-1FB50E5F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EC92-0BEA-6212-1003-D07350CA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1B4-69EA-4629-A022-C225EDB4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2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BC5E1-FD34-F8FE-8363-1BB22717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48D-A228-4FF2-A952-57DC531ECAD5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1F0C7-815F-0F5F-7D62-DE142D7E6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F333A-EEE1-539A-8C00-93B12F5E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1B4-69EA-4629-A022-C225EDB4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8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2B77-9472-20F9-6325-CE217581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3B44-F327-617F-E8FB-20EFFE9B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3AEC3-F1D5-5736-26B8-AED88ADD9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748B1-9E9B-A1E3-C69B-B37227C4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48D-A228-4FF2-A952-57DC531ECAD5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7740F-93EF-28F7-2B48-B3A50034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7AA6D-4C4D-57F1-2E2E-B5E14D27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1B4-69EA-4629-A022-C225EDB4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00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293D-5A44-B718-0B61-68C758FC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6A413-8C94-D4EF-57BF-A7C0DEDBF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7F51A-F0DE-5044-F094-B7B0C768C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F5744-81A9-937B-19CA-9203486F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48D-A228-4FF2-A952-57DC531ECAD5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A7180-6235-2223-B380-9541ED13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11F2B-29B7-4124-68A1-CDEDC42B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1B4-69EA-4629-A022-C225EDB4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90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FE347-FE2F-170E-2744-FEF07F519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2CD45-3685-8FC9-EE1E-84B21A50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7EF5-331B-E9E1-790F-C7C4F0FB9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48D-A228-4FF2-A952-57DC531ECAD5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A7323-583D-BC4C-E806-3CE2955EE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DE99C-6FEF-53BD-D4CA-E0BDB1B9A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B1B4-69EA-4629-A022-C225EDB418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ngryip.org/documentation/" TargetMode="External"/><Relationship Id="rId3" Type="http://schemas.openxmlformats.org/officeDocument/2006/relationships/hyperlink" Target="https://nmap.org/docs.html" TargetMode="External"/><Relationship Id="rId7" Type="http://schemas.openxmlformats.org/officeDocument/2006/relationships/hyperlink" Target="https://angryip.org/" TargetMode="External"/><Relationship Id="rId12" Type="http://schemas.openxmlformats.org/officeDocument/2006/relationships/hyperlink" Target="https://www.wireshark.org/docs/wsug_html_chunked/" TargetMode="External"/><Relationship Id="rId2" Type="http://schemas.openxmlformats.org/officeDocument/2006/relationships/hyperlink" Target="https://nmap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robertdavidgraham/masscan.git" TargetMode="External"/><Relationship Id="rId11" Type="http://schemas.openxmlformats.org/officeDocument/2006/relationships/hyperlink" Target="https://www.wireshark.org/docs/" TargetMode="External"/><Relationship Id="rId5" Type="http://schemas.openxmlformats.org/officeDocument/2006/relationships/hyperlink" Target="https://www.kali.org/tools/masscan/" TargetMode="External"/><Relationship Id="rId10" Type="http://schemas.openxmlformats.org/officeDocument/2006/relationships/hyperlink" Target="https://www.wireshark.org/" TargetMode="External"/><Relationship Id="rId4" Type="http://schemas.openxmlformats.org/officeDocument/2006/relationships/hyperlink" Target="https://nmap.org/book/" TargetMode="External"/><Relationship Id="rId9" Type="http://schemas.openxmlformats.org/officeDocument/2006/relationships/hyperlink" Target="https://angryip.org/abou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5D7501-F2C2-1FB9-D87F-1CBDE47C6B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D41064-6921-631A-7918-FF468A5824F7}"/>
              </a:ext>
            </a:extLst>
          </p:cNvPr>
          <p:cNvSpPr/>
          <p:nvPr/>
        </p:nvSpPr>
        <p:spPr>
          <a:xfrm>
            <a:off x="-1" y="3162300"/>
            <a:ext cx="2448987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3316A7-28AC-8A21-C2BC-C186F5CCE25D}"/>
              </a:ext>
            </a:extLst>
          </p:cNvPr>
          <p:cNvSpPr/>
          <p:nvPr/>
        </p:nvSpPr>
        <p:spPr>
          <a:xfrm>
            <a:off x="9743012" y="3162300"/>
            <a:ext cx="2448988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5551D1-EB21-3E00-6EA2-F79F5FE56D6B}"/>
              </a:ext>
            </a:extLst>
          </p:cNvPr>
          <p:cNvSpPr/>
          <p:nvPr/>
        </p:nvSpPr>
        <p:spPr>
          <a:xfrm>
            <a:off x="2448988" y="509451"/>
            <a:ext cx="7294025" cy="4807132"/>
          </a:xfrm>
          <a:prstGeom prst="rect">
            <a:avLst/>
          </a:prstGeom>
          <a:solidFill>
            <a:schemeClr val="bg1">
              <a:alpha val="7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13796F-EBEF-6A27-8327-5B0C709F9CC4}"/>
              </a:ext>
            </a:extLst>
          </p:cNvPr>
          <p:cNvSpPr txBox="1"/>
          <p:nvPr/>
        </p:nvSpPr>
        <p:spPr>
          <a:xfrm>
            <a:off x="2975595" y="1074509"/>
            <a:ext cx="62408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err="1">
                <a:solidFill>
                  <a:schemeClr val="accent1"/>
                </a:solidFill>
                <a:latin typeface="Lora" pitchFamily="2" charset="0"/>
              </a:rPr>
              <a:t>Wellcome</a:t>
            </a:r>
            <a:r>
              <a:rPr lang="en-US" sz="4800" b="1" dirty="0">
                <a:solidFill>
                  <a:schemeClr val="accent1"/>
                </a:solidFill>
                <a:latin typeface="Lora" pitchFamily="2" charset="0"/>
              </a:rPr>
              <a:t> </a:t>
            </a:r>
          </a:p>
          <a:p>
            <a:pPr algn="ctr"/>
            <a:r>
              <a:rPr lang="en-US" sz="4800" b="1" dirty="0">
                <a:solidFill>
                  <a:schemeClr val="accent1"/>
                </a:solidFill>
                <a:latin typeface="Lora" pitchFamily="2" charset="0"/>
              </a:rPr>
              <a:t>To</a:t>
            </a:r>
          </a:p>
          <a:p>
            <a:pPr algn="ctr"/>
            <a:r>
              <a:rPr lang="en-US" sz="4800" b="1" dirty="0">
                <a:solidFill>
                  <a:schemeClr val="accent1"/>
                </a:solidFill>
                <a:latin typeface="Lora" pitchFamily="2" charset="0"/>
              </a:rPr>
              <a:t>Ethical Hacking </a:t>
            </a:r>
            <a:r>
              <a:rPr lang="en-US" sz="4800" b="1" dirty="0" smtClean="0">
                <a:solidFill>
                  <a:schemeClr val="accent1"/>
                </a:solidFill>
                <a:latin typeface="Lora" pitchFamily="2" charset="0"/>
              </a:rPr>
              <a:t>Class</a:t>
            </a:r>
            <a:endParaRPr lang="en-US" sz="4800" b="1" dirty="0">
              <a:solidFill>
                <a:schemeClr val="accent1"/>
              </a:solidFill>
              <a:latin typeface="Lora" pitchFamily="2" charset="0"/>
            </a:endParaRPr>
          </a:p>
          <a:p>
            <a:pPr algn="ctr"/>
            <a:r>
              <a:rPr lang="en-US" sz="4800" b="1" dirty="0" smtClean="0">
                <a:solidFill>
                  <a:schemeClr val="accent1"/>
                </a:solidFill>
                <a:latin typeface="Lora" pitchFamily="2" charset="0"/>
              </a:rPr>
              <a:t>3rd </a:t>
            </a:r>
            <a:r>
              <a:rPr lang="en-US" sz="4800" b="1" dirty="0">
                <a:solidFill>
                  <a:schemeClr val="accent1"/>
                </a:solidFill>
                <a:latin typeface="Lora" pitchFamily="2" charset="0"/>
              </a:rPr>
              <a:t>Week</a:t>
            </a:r>
          </a:p>
          <a:p>
            <a:pPr algn="ctr"/>
            <a:r>
              <a:rPr lang="en-US" sz="4800" b="1" dirty="0">
                <a:solidFill>
                  <a:schemeClr val="accent1"/>
                </a:solidFill>
                <a:latin typeface="Lora" pitchFamily="2" charset="0"/>
              </a:rPr>
              <a:t>Day </a:t>
            </a:r>
            <a:r>
              <a:rPr lang="en-US" sz="4800" b="1" dirty="0" smtClean="0">
                <a:solidFill>
                  <a:schemeClr val="accent1"/>
                </a:solidFill>
                <a:latin typeface="Lora" pitchFamily="2" charset="0"/>
              </a:rPr>
              <a:t>1st</a:t>
            </a:r>
            <a:endParaRPr lang="en-US" sz="4800" b="1" dirty="0">
              <a:solidFill>
                <a:schemeClr val="accent1"/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89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0C2D9-5AD0-505E-8140-33BA3E1B9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634" y="3436182"/>
            <a:ext cx="4994366" cy="3309763"/>
          </a:xfrm>
          <a:prstGeom prst="rect">
            <a:avLst/>
          </a:prstGeom>
        </p:spPr>
      </p:pic>
      <p:sp>
        <p:nvSpPr>
          <p:cNvPr id="4" name="Diamond 3">
            <a:extLst>
              <a:ext uri="{FF2B5EF4-FFF2-40B4-BE49-F238E27FC236}">
                <a16:creationId xmlns:a16="http://schemas.microsoft.com/office/drawing/2014/main" id="{3ECABD7F-8B0F-882E-B778-3E9612EB3FB9}"/>
              </a:ext>
            </a:extLst>
          </p:cNvPr>
          <p:cNvSpPr/>
          <p:nvPr/>
        </p:nvSpPr>
        <p:spPr>
          <a:xfrm>
            <a:off x="6461487" y="4551486"/>
            <a:ext cx="1472293" cy="131422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71C13B-6BD2-856A-B9B6-214D027936DB}"/>
              </a:ext>
            </a:extLst>
          </p:cNvPr>
          <p:cNvGrpSpPr/>
          <p:nvPr/>
        </p:nvGrpSpPr>
        <p:grpSpPr>
          <a:xfrm>
            <a:off x="144298" y="233043"/>
            <a:ext cx="7693414" cy="6066644"/>
            <a:chOff x="248802" y="20281"/>
            <a:chExt cx="7693414" cy="60666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240B8C-75C7-984D-D440-C39B7958718D}"/>
                </a:ext>
              </a:extLst>
            </p:cNvPr>
            <p:cNvSpPr txBox="1"/>
            <p:nvPr/>
          </p:nvSpPr>
          <p:spPr>
            <a:xfrm>
              <a:off x="248802" y="20281"/>
              <a:ext cx="359585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accent1"/>
                  </a:solidFill>
                  <a:latin typeface="Lora" pitchFamily="2" charset="0"/>
                </a:rPr>
                <a:t>UDP Scanning</a:t>
              </a:r>
              <a:endParaRPr lang="en-GB" sz="4000" b="1" dirty="0">
                <a:solidFill>
                  <a:schemeClr val="accent1"/>
                </a:solidFill>
                <a:latin typeface="Lora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0FE43-4E31-5795-BA01-8E4F4DEEFA8F}"/>
                </a:ext>
              </a:extLst>
            </p:cNvPr>
            <p:cNvSpPr txBox="1"/>
            <p:nvPr/>
          </p:nvSpPr>
          <p:spPr>
            <a:xfrm>
              <a:off x="248802" y="2839882"/>
              <a:ext cx="7693414" cy="324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Techniques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and Tools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 - Sending crafted UDP packets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 - Analyzing ICMP port unreachable messages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Tools/Websites: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Nmap:</a:t>
              </a:r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Uses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`-</a:t>
              </a:r>
              <a:r>
                <a:rPr 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sU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` option for UDP scans.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Unicornscan:</a:t>
              </a:r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Capable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of high-performance UDP scanning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48802" y="650264"/>
            <a:ext cx="1184740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Definition</a:t>
            </a:r>
            <a:r>
              <a:rPr lang="en-US" sz="2400" b="1" dirty="0" smtClean="0"/>
              <a:t>: </a:t>
            </a:r>
            <a:endParaRPr lang="en-US" sz="2400" b="1" dirty="0"/>
          </a:p>
          <a:p>
            <a:r>
              <a:rPr lang="en-US" sz="2000" dirty="0"/>
              <a:t>UDP Scanning involves sending UDP packets to target ports to discover open ports. It is slower and more complex than TCP scanning due to the lack of acknowledgment in UDP </a:t>
            </a:r>
            <a:r>
              <a:rPr lang="en-US" sz="2000" dirty="0" smtClean="0"/>
              <a:t>communication.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rPr>
              <a:t>Examples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rPr>
              <a:t>: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  <a:buAutoNum type="arabicPeriod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rPr>
              <a:t>DNS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rPr>
              <a:t>Server Discovery: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rPr>
              <a:t>Sending a UDP packet to port 53 to check if a DNS service is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rPr>
              <a:t>running.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  <a:buAutoNum type="arabicPeriod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rPr>
              <a:t>2.VoIP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rPr>
              <a:t>Service Check: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rPr>
              <a:t>Scanning port 5060 to see if a SIP service is active.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79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CD30D-BFE6-F289-AA2D-521F8A36E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"/>
          <a:stretch/>
        </p:blipFill>
        <p:spPr>
          <a:xfrm>
            <a:off x="230850" y="3155968"/>
            <a:ext cx="4781862" cy="361841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C559CC4-3361-E956-671F-B8FFE105A16D}"/>
              </a:ext>
            </a:extLst>
          </p:cNvPr>
          <p:cNvGrpSpPr/>
          <p:nvPr/>
        </p:nvGrpSpPr>
        <p:grpSpPr>
          <a:xfrm>
            <a:off x="230850" y="117565"/>
            <a:ext cx="11472662" cy="6824055"/>
            <a:chOff x="-5798509" y="46406"/>
            <a:chExt cx="11472662" cy="68240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C29FE8-B816-07D0-47D6-6C1383FBC160}"/>
                </a:ext>
              </a:extLst>
            </p:cNvPr>
            <p:cNvSpPr txBox="1"/>
            <p:nvPr/>
          </p:nvSpPr>
          <p:spPr>
            <a:xfrm>
              <a:off x="-5798509" y="46406"/>
              <a:ext cx="3879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Lora" pitchFamily="2" charset="0"/>
                </a:rPr>
                <a:t>Banner Grabbing</a:t>
              </a:r>
              <a:endParaRPr lang="en-GB" sz="3600" b="1" dirty="0">
                <a:solidFill>
                  <a:schemeClr val="accent1"/>
                </a:solidFill>
                <a:latin typeface="Lora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8E6A60-7A57-C997-4E8B-B72E9B9F467E}"/>
                </a:ext>
              </a:extLst>
            </p:cNvPr>
            <p:cNvSpPr txBox="1"/>
            <p:nvPr/>
          </p:nvSpPr>
          <p:spPr>
            <a:xfrm>
              <a:off x="-1016647" y="3084809"/>
              <a:ext cx="6690800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Techniques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and Tools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  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 - Manual connection via telnet/</a:t>
              </a:r>
              <a:r>
                <a:rPr 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netcat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 - Automated scripts and tools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Tools/Websites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  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Netcat:</a:t>
              </a:r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Useful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for manual banner grabbing.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Telnet: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Can connect to specific ports to retrieve banners.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Nmap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Uses the `-</a:t>
              </a:r>
              <a:r>
                <a:rPr 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sV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` option for version detection.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AC0B122-5245-7748-0815-7CD0410C585B}"/>
              </a:ext>
            </a:extLst>
          </p:cNvPr>
          <p:cNvGrpSpPr/>
          <p:nvPr/>
        </p:nvGrpSpPr>
        <p:grpSpPr>
          <a:xfrm flipH="1">
            <a:off x="11462979" y="0"/>
            <a:ext cx="729021" cy="1364105"/>
            <a:chOff x="0" y="0"/>
            <a:chExt cx="729021" cy="13641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E5B63B-278F-8CAF-E3D2-93438427D7B3}"/>
                </a:ext>
              </a:extLst>
            </p:cNvPr>
            <p:cNvSpPr/>
            <p:nvPr/>
          </p:nvSpPr>
          <p:spPr>
            <a:xfrm>
              <a:off x="0" y="0"/>
              <a:ext cx="614597" cy="1364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5B1B8F-3010-8D95-5525-310DCE78F922}"/>
                </a:ext>
              </a:extLst>
            </p:cNvPr>
            <p:cNvSpPr/>
            <p:nvPr/>
          </p:nvSpPr>
          <p:spPr>
            <a:xfrm>
              <a:off x="683302" y="0"/>
              <a:ext cx="45719" cy="1364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/>
          <p:cNvSpPr/>
          <p:nvPr/>
        </p:nvSpPr>
        <p:spPr>
          <a:xfrm>
            <a:off x="230850" y="635936"/>
            <a:ext cx="1181310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Definition: </a:t>
            </a:r>
            <a:endParaRPr lang="en-US" sz="2400" b="1" dirty="0"/>
          </a:p>
          <a:p>
            <a:r>
              <a:rPr lang="en-US" sz="2000" dirty="0"/>
              <a:t>Banner grabbing is the technique of capturing service banners (information) from open ports to identify </a:t>
            </a:r>
            <a:r>
              <a:rPr lang="en-US" sz="2000" dirty="0" smtClean="0"/>
              <a:t>software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versions and services running on a server.</a:t>
            </a:r>
          </a:p>
          <a:p>
            <a:r>
              <a:rPr lang="en-US" sz="2000" b="1" dirty="0" smtClean="0"/>
              <a:t>Examples:</a:t>
            </a:r>
            <a:endParaRPr lang="en-US" sz="2000" b="1" dirty="0"/>
          </a:p>
          <a:p>
            <a:r>
              <a:rPr lang="en-US" sz="2000" b="1" dirty="0" smtClean="0"/>
              <a:t>1</a:t>
            </a:r>
            <a:r>
              <a:rPr lang="en-US" sz="2000" b="1" dirty="0"/>
              <a:t>. </a:t>
            </a:r>
            <a:r>
              <a:rPr lang="en-US" sz="2000" b="1" dirty="0" smtClean="0"/>
              <a:t>Web </a:t>
            </a:r>
            <a:r>
              <a:rPr lang="en-US" sz="2000" b="1" dirty="0"/>
              <a:t>Server Identification</a:t>
            </a:r>
            <a:r>
              <a:rPr lang="en-US" sz="2000" b="1" dirty="0" smtClean="0"/>
              <a:t>: </a:t>
            </a:r>
            <a:r>
              <a:rPr lang="en-US" sz="2000" dirty="0"/>
              <a:t>Connecting to port 80 to retrieve the HTTP banner, revealing the web server type and version.</a:t>
            </a:r>
          </a:p>
          <a:p>
            <a:r>
              <a:rPr lang="en-US" sz="2000" b="1" dirty="0"/>
              <a:t>2. </a:t>
            </a:r>
            <a:r>
              <a:rPr lang="en-US" sz="2000" b="1" dirty="0" smtClean="0"/>
              <a:t>FTP </a:t>
            </a:r>
            <a:r>
              <a:rPr lang="en-US" sz="2000" b="1" dirty="0"/>
              <a:t>Server Detection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/>
              <a:t>Connecting to port 21 and reading the banner to identify the FTP software version.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5135" t="24553" r="27980" b="28661"/>
          <a:stretch/>
        </p:blipFill>
        <p:spPr>
          <a:xfrm>
            <a:off x="230850" y="3155968"/>
            <a:ext cx="4781862" cy="36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07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5A6D18-3EEB-BC47-1DE4-489CBDF335C0}"/>
              </a:ext>
            </a:extLst>
          </p:cNvPr>
          <p:cNvSpPr txBox="1"/>
          <p:nvPr/>
        </p:nvSpPr>
        <p:spPr>
          <a:xfrm>
            <a:off x="0" y="0"/>
            <a:ext cx="121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Lora" pitchFamily="2" charset="0"/>
              </a:rPr>
              <a:t>Network Enumeration </a:t>
            </a:r>
            <a:r>
              <a:rPr lang="en-US" sz="3600" b="1" dirty="0" smtClean="0">
                <a:solidFill>
                  <a:schemeClr val="accent1"/>
                </a:solidFill>
                <a:latin typeface="Lora" pitchFamily="2" charset="0"/>
              </a:rPr>
              <a:t>Methods</a:t>
            </a:r>
          </a:p>
          <a:p>
            <a:r>
              <a:rPr lang="en-US" sz="2000" b="1" dirty="0" smtClean="0"/>
              <a:t>Definition: </a:t>
            </a:r>
            <a:endParaRPr lang="en-US" sz="2000" b="1" dirty="0"/>
          </a:p>
          <a:p>
            <a:r>
              <a:rPr lang="en-US" sz="2000" dirty="0"/>
              <a:t>Network enumeration is the process of discovering and mapping network resources, including devices, shares, and services. It helps in identifying the structure and resources of a network.</a:t>
            </a:r>
          </a:p>
          <a:p>
            <a:r>
              <a:rPr lang="en-US" sz="2000" b="1" dirty="0" smtClean="0"/>
              <a:t>Examples: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b="1" dirty="0"/>
              <a:t>1. </a:t>
            </a:r>
            <a:r>
              <a:rPr lang="en-US" sz="2000" b="1" dirty="0" smtClean="0"/>
              <a:t>Active </a:t>
            </a:r>
            <a:r>
              <a:rPr lang="en-US" sz="2000" b="1" dirty="0"/>
              <a:t>Directory Enumeration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/>
              <a:t>Discovering domain controllers and active directory objects in a Windows network.</a:t>
            </a:r>
          </a:p>
          <a:p>
            <a:r>
              <a:rPr lang="en-US" sz="2000" b="1" dirty="0"/>
              <a:t>2. </a:t>
            </a:r>
            <a:r>
              <a:rPr lang="en-US" sz="2000" b="1" dirty="0" smtClean="0"/>
              <a:t>SNMP </a:t>
            </a:r>
            <a:r>
              <a:rPr lang="en-US" sz="2000" b="1" dirty="0" err="1" smtClean="0"/>
              <a:t>Enumeration:</a:t>
            </a:r>
            <a:r>
              <a:rPr lang="en-US" sz="2000" dirty="0" err="1" smtClean="0"/>
              <a:t>Retrieving</a:t>
            </a:r>
            <a:r>
              <a:rPr lang="en-US" sz="2000" dirty="0" smtClean="0"/>
              <a:t> </a:t>
            </a:r>
            <a:r>
              <a:rPr lang="en-US" sz="2000" dirty="0"/>
              <a:t>network device information using SNMP protocol</a:t>
            </a:r>
            <a:endParaRPr lang="en-GB" sz="2000" dirty="0" smtClean="0">
              <a:solidFill>
                <a:schemeClr val="accent1"/>
              </a:solidFill>
              <a:latin typeface="Lor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F219EC-3145-5424-4EA6-65BD30696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8542"/>
            <a:ext cx="5565531" cy="34490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5531" y="3010159"/>
            <a:ext cx="6626469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b="1" dirty="0" smtClean="0"/>
              <a:t>Techniques </a:t>
            </a:r>
            <a:r>
              <a:rPr lang="en-US" sz="2000" b="1" dirty="0"/>
              <a:t>and Tools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dirty="0"/>
              <a:t>  - SNMP enumeration</a:t>
            </a:r>
          </a:p>
          <a:p>
            <a:r>
              <a:rPr lang="en-US" sz="2000" dirty="0"/>
              <a:t>  - LDAP enumeration</a:t>
            </a:r>
          </a:p>
          <a:p>
            <a:r>
              <a:rPr lang="en-US" sz="2000" dirty="0"/>
              <a:t>  - NetBIOS enumeration</a:t>
            </a:r>
          </a:p>
          <a:p>
            <a:endParaRPr lang="en-US" sz="2000" dirty="0"/>
          </a:p>
          <a:p>
            <a:r>
              <a:rPr lang="en-US" sz="2000" b="1" dirty="0" smtClean="0"/>
              <a:t>Tools/Websites:</a:t>
            </a:r>
            <a:endParaRPr lang="en-US" sz="2000" b="1" dirty="0"/>
          </a:p>
          <a:p>
            <a:r>
              <a:rPr lang="en-US" sz="2000" dirty="0"/>
              <a:t>  </a:t>
            </a:r>
            <a:r>
              <a:rPr lang="en-US" sz="2000" b="1" dirty="0" err="1" smtClean="0"/>
              <a:t>Nmap</a:t>
            </a:r>
            <a:r>
              <a:rPr lang="en-US" sz="2000" b="1" dirty="0" smtClean="0"/>
              <a:t>: </a:t>
            </a:r>
            <a:r>
              <a:rPr lang="en-US" sz="2000" dirty="0"/>
              <a:t>With specific scripts for SNMP and LDAP enumeration.</a:t>
            </a:r>
          </a:p>
          <a:p>
            <a:r>
              <a:rPr lang="en-US" sz="2000" dirty="0"/>
              <a:t>  </a:t>
            </a:r>
            <a:r>
              <a:rPr lang="en-US" sz="2000" b="1" dirty="0" err="1" smtClean="0"/>
              <a:t>SNMPwalk</a:t>
            </a:r>
            <a:r>
              <a:rPr lang="en-US" sz="2000" b="1" dirty="0" smtClean="0"/>
              <a:t>: </a:t>
            </a:r>
            <a:r>
              <a:rPr lang="en-US" sz="2000" dirty="0"/>
              <a:t>Queries SNMP-enabled devices for information.</a:t>
            </a:r>
          </a:p>
        </p:txBody>
      </p:sp>
    </p:spTree>
    <p:extLst>
      <p:ext uri="{BB962C8B-B14F-4D97-AF65-F5344CB8AC3E}">
        <p14:creationId xmlns:p14="http://schemas.microsoft.com/office/powerpoint/2010/main" val="382438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0E3D4C-819A-9E13-7CE6-076DB2391566}"/>
              </a:ext>
            </a:extLst>
          </p:cNvPr>
          <p:cNvSpPr/>
          <p:nvPr/>
        </p:nvSpPr>
        <p:spPr>
          <a:xfrm>
            <a:off x="0" y="4011561"/>
            <a:ext cx="4306529" cy="2846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E1321-6876-FE56-D743-C84C63A8C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61" y="2882876"/>
            <a:ext cx="4362172" cy="36105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140587B-6162-15B5-B69D-093AD1B0AE77}"/>
              </a:ext>
            </a:extLst>
          </p:cNvPr>
          <p:cNvGrpSpPr/>
          <p:nvPr/>
        </p:nvGrpSpPr>
        <p:grpSpPr>
          <a:xfrm>
            <a:off x="4519402" y="129731"/>
            <a:ext cx="7857329" cy="5804940"/>
            <a:chOff x="-1969888" y="58572"/>
            <a:chExt cx="7857329" cy="58049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407BB3-ED64-2DD1-C70F-5F27F5A11B45}"/>
                </a:ext>
              </a:extLst>
            </p:cNvPr>
            <p:cNvSpPr txBox="1"/>
            <p:nvPr/>
          </p:nvSpPr>
          <p:spPr>
            <a:xfrm>
              <a:off x="-1969888" y="58572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4000" b="1" dirty="0">
                <a:solidFill>
                  <a:schemeClr val="accent1"/>
                </a:solidFill>
                <a:latin typeface="Lor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CE1873-4646-EE60-5496-6169248472D8}"/>
                </a:ext>
              </a:extLst>
            </p:cNvPr>
            <p:cNvSpPr txBox="1"/>
            <p:nvPr/>
          </p:nvSpPr>
          <p:spPr>
            <a:xfrm>
              <a:off x="-1785157" y="2616469"/>
              <a:ext cx="7672598" cy="324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Techniques and Tools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Tools: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Nmap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Network exploration and security auditing.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Wireshark: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Packet capturing and 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analysis.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Zenmap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GUI for </a:t>
              </a:r>
              <a:r>
                <a:rPr 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Nmap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, providing visual 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representation.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Angry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IP Scanner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Simple and fast IP address </a:t>
              </a:r>
              <a:r>
                <a:rPr 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scanne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.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8E741AA-E1B6-E7EC-F05B-2E6E4AE15355}"/>
              </a:ext>
            </a:extLst>
          </p:cNvPr>
          <p:cNvSpPr/>
          <p:nvPr/>
        </p:nvSpPr>
        <p:spPr>
          <a:xfrm>
            <a:off x="11238271" y="0"/>
            <a:ext cx="953729" cy="9673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57230" y="191286"/>
            <a:ext cx="6243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Lora" pitchFamily="2" charset="0"/>
              </a:rPr>
              <a:t>Scanning Tools and Utilities</a:t>
            </a:r>
            <a:endParaRPr lang="en-GB" sz="3600" b="1" dirty="0">
              <a:solidFill>
                <a:schemeClr val="accent1"/>
              </a:solidFill>
              <a:latin typeface="Lora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7232" y="763527"/>
            <a:ext cx="1203476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Definition: </a:t>
            </a:r>
            <a:r>
              <a:rPr lang="en-US" sz="2000" dirty="0" smtClean="0"/>
              <a:t>  </a:t>
            </a:r>
            <a:endParaRPr lang="en-US" sz="2000" dirty="0"/>
          </a:p>
          <a:p>
            <a:r>
              <a:rPr lang="en-US" sz="2000" dirty="0"/>
              <a:t>Various tools and utilities are used for network scanning, each offering different features and capabilities for network discovery, port scanning, and vulnerability assessment.</a:t>
            </a:r>
          </a:p>
          <a:p>
            <a:r>
              <a:rPr lang="en-US" sz="2000" b="1" dirty="0" smtClean="0"/>
              <a:t>Examples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b="1" dirty="0" smtClean="0"/>
              <a:t>1</a:t>
            </a:r>
            <a:r>
              <a:rPr lang="en-US" sz="2000" b="1" dirty="0"/>
              <a:t>. </a:t>
            </a:r>
            <a:r>
              <a:rPr lang="en-US" sz="2000" b="1" dirty="0" err="1" smtClean="0"/>
              <a:t>Nmap</a:t>
            </a:r>
            <a:r>
              <a:rPr lang="en-US" sz="2000" b="1" dirty="0" smtClean="0"/>
              <a:t>: </a:t>
            </a:r>
            <a:r>
              <a:rPr lang="en-US" sz="2000" dirty="0"/>
              <a:t>A versatile tool for network discovery and security auditing.</a:t>
            </a:r>
          </a:p>
          <a:p>
            <a:r>
              <a:rPr lang="en-US" sz="2000" b="1" dirty="0"/>
              <a:t>2. </a:t>
            </a:r>
            <a:r>
              <a:rPr lang="en-US" sz="2000" b="1" dirty="0" smtClean="0"/>
              <a:t>Wireshark: </a:t>
            </a:r>
            <a:r>
              <a:rPr lang="en-US" sz="2000" dirty="0"/>
              <a:t>A network protocol analyzer for capturing and analyzing network traffic.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8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0C2D9-5AD0-505E-8140-33BA3E1B944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3" y="3517413"/>
            <a:ext cx="4354286" cy="3118518"/>
          </a:xfrm>
          <a:prstGeom prst="rect">
            <a:avLst/>
          </a:prstGeom>
        </p:spPr>
      </p:pic>
      <p:sp>
        <p:nvSpPr>
          <p:cNvPr id="4" name="Diamond 3">
            <a:extLst>
              <a:ext uri="{FF2B5EF4-FFF2-40B4-BE49-F238E27FC236}">
                <a16:creationId xmlns:a16="http://schemas.microsoft.com/office/drawing/2014/main" id="{3ECABD7F-8B0F-882E-B778-3E9612EB3FB9}"/>
              </a:ext>
            </a:extLst>
          </p:cNvPr>
          <p:cNvSpPr/>
          <p:nvPr/>
        </p:nvSpPr>
        <p:spPr>
          <a:xfrm>
            <a:off x="7101566" y="4759225"/>
            <a:ext cx="1472293" cy="131422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71C13B-6BD2-856A-B9B6-214D027936DB}"/>
              </a:ext>
            </a:extLst>
          </p:cNvPr>
          <p:cNvGrpSpPr/>
          <p:nvPr/>
        </p:nvGrpSpPr>
        <p:grpSpPr>
          <a:xfrm>
            <a:off x="248802" y="91440"/>
            <a:ext cx="7693414" cy="6729902"/>
            <a:chOff x="248802" y="20281"/>
            <a:chExt cx="7693414" cy="67299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240B8C-75C7-984D-D440-C39B7958718D}"/>
                </a:ext>
              </a:extLst>
            </p:cNvPr>
            <p:cNvSpPr txBox="1"/>
            <p:nvPr/>
          </p:nvSpPr>
          <p:spPr>
            <a:xfrm>
              <a:off x="248802" y="20281"/>
              <a:ext cx="63113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err="1">
                  <a:solidFill>
                    <a:schemeClr val="accent1"/>
                  </a:solidFill>
                  <a:latin typeface="Lora" pitchFamily="2" charset="0"/>
                </a:rPr>
                <a:t>Nmap</a:t>
              </a:r>
              <a:r>
                <a:rPr lang="en-US" sz="4000" b="1" dirty="0">
                  <a:solidFill>
                    <a:schemeClr val="accent1"/>
                  </a:solidFill>
                  <a:latin typeface="Lora" pitchFamily="2" charset="0"/>
                </a:rPr>
                <a:t> – Network Mapper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0FE43-4E31-5795-BA01-8E4F4DEEFA8F}"/>
                </a:ext>
              </a:extLst>
            </p:cNvPr>
            <p:cNvSpPr txBox="1"/>
            <p:nvPr/>
          </p:nvSpPr>
          <p:spPr>
            <a:xfrm>
              <a:off x="248802" y="2839882"/>
              <a:ext cx="7693414" cy="3910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Techniques and Tools</a:t>
              </a:r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16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Nmap</a:t>
              </a:r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Features</a:t>
              </a:r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 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 - Host discovery (`-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sn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`)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 - Port scanning (`-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sS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`, `-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sT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`, `-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sU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`)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 - Service/version detection (`-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sV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`)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 - OS detection (`-O`)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Website: 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 - [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Nmap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Official Site](https://nmap.org/): Offers downloads, documentation, and tutorials.</a:t>
              </a:r>
              <a:r>
                <a:rPr 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48802" y="650264"/>
            <a:ext cx="118474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Definition</a:t>
            </a:r>
            <a:r>
              <a:rPr lang="en-US" sz="2400" b="1" dirty="0" smtClean="0"/>
              <a:t>: </a:t>
            </a:r>
            <a:endParaRPr lang="en-US" sz="2400" b="1" dirty="0"/>
          </a:p>
          <a:p>
            <a:r>
              <a:rPr lang="en-US" sz="2000" dirty="0" err="1"/>
              <a:t>Nmap</a:t>
            </a:r>
            <a:r>
              <a:rPr lang="en-US" sz="2000" dirty="0"/>
              <a:t> (Network Mapper) is an open-source tool used for network exploration, management, and security auditing. It provides features for host discovery, port scanning, service detection, and more.</a:t>
            </a:r>
          </a:p>
          <a:p>
            <a:r>
              <a:rPr lang="en-US" sz="2000" b="1" dirty="0" smtClean="0"/>
              <a:t>Examples: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1. </a:t>
            </a:r>
            <a:r>
              <a:rPr lang="en-US" sz="2000" b="1" dirty="0" smtClean="0"/>
              <a:t>Host </a:t>
            </a:r>
            <a:r>
              <a:rPr lang="en-US" sz="2000" b="1" dirty="0"/>
              <a:t>Discovery</a:t>
            </a:r>
            <a:r>
              <a:rPr lang="en-US" sz="2000" b="1" dirty="0" smtClean="0"/>
              <a:t>: </a:t>
            </a:r>
            <a:r>
              <a:rPr lang="en-US" sz="2000" dirty="0"/>
              <a:t>Using </a:t>
            </a:r>
            <a:r>
              <a:rPr lang="en-US" sz="2000" dirty="0" err="1"/>
              <a:t>Nmap</a:t>
            </a:r>
            <a:r>
              <a:rPr lang="en-US" sz="2000" dirty="0"/>
              <a:t> to find active hosts on a network.</a:t>
            </a:r>
          </a:p>
          <a:p>
            <a:r>
              <a:rPr lang="en-US" sz="2000" b="1" dirty="0"/>
              <a:t>2. </a:t>
            </a:r>
            <a:r>
              <a:rPr lang="en-US" sz="2000" b="1" dirty="0" smtClean="0"/>
              <a:t>Service </a:t>
            </a:r>
            <a:r>
              <a:rPr lang="en-US" sz="2000" b="1" dirty="0"/>
              <a:t>Detection</a:t>
            </a:r>
            <a:r>
              <a:rPr lang="en-US" sz="2000" b="1" dirty="0" smtClean="0"/>
              <a:t>: </a:t>
            </a:r>
            <a:r>
              <a:rPr lang="en-US" sz="2000" dirty="0"/>
              <a:t>Identifying services running on open ports and their versions.</a:t>
            </a:r>
          </a:p>
        </p:txBody>
      </p:sp>
    </p:spTree>
    <p:extLst>
      <p:ext uri="{BB962C8B-B14F-4D97-AF65-F5344CB8AC3E}">
        <p14:creationId xmlns:p14="http://schemas.microsoft.com/office/powerpoint/2010/main" val="371398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CD30D-BFE6-F289-AA2D-521F8A36E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"/>
          <a:stretch/>
        </p:blipFill>
        <p:spPr>
          <a:xfrm>
            <a:off x="230850" y="3155968"/>
            <a:ext cx="4781862" cy="361841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C559CC4-3361-E956-671F-B8FFE105A16D}"/>
              </a:ext>
            </a:extLst>
          </p:cNvPr>
          <p:cNvGrpSpPr/>
          <p:nvPr/>
        </p:nvGrpSpPr>
        <p:grpSpPr>
          <a:xfrm>
            <a:off x="230850" y="117565"/>
            <a:ext cx="11472662" cy="6285446"/>
            <a:chOff x="-5798509" y="46406"/>
            <a:chExt cx="11472662" cy="62854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C29FE8-B816-07D0-47D6-6C1383FBC160}"/>
                </a:ext>
              </a:extLst>
            </p:cNvPr>
            <p:cNvSpPr txBox="1"/>
            <p:nvPr/>
          </p:nvSpPr>
          <p:spPr>
            <a:xfrm>
              <a:off x="-5798509" y="46406"/>
              <a:ext cx="76274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  <a:latin typeface="Lora" pitchFamily="2" charset="0"/>
                </a:rPr>
                <a:t>Ping Sweeps and Sweep Detection</a:t>
              </a:r>
              <a:endParaRPr lang="en-GB" sz="3600" b="1" dirty="0">
                <a:solidFill>
                  <a:schemeClr val="accent1"/>
                </a:solidFill>
                <a:latin typeface="Lora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8E6A60-7A57-C997-4E8B-B72E9B9F467E}"/>
                </a:ext>
              </a:extLst>
            </p:cNvPr>
            <p:cNvSpPr txBox="1"/>
            <p:nvPr/>
          </p:nvSpPr>
          <p:spPr>
            <a:xfrm>
              <a:off x="-1016647" y="3084809"/>
              <a:ext cx="6690800" cy="324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Techniques and Tools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 -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ICMP Echo requests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 - Monitoring for abnormal ICMP traffic patterns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Tools/Websites: 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 </a:t>
              </a:r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Fping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 tool for performing ping sweeps efficiently.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 </a:t>
              </a:r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Nmap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Uses `-</a:t>
              </a:r>
              <a:r>
                <a:rPr 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sn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` for host discovery using ping.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AC0B122-5245-7748-0815-7CD0410C585B}"/>
              </a:ext>
            </a:extLst>
          </p:cNvPr>
          <p:cNvGrpSpPr/>
          <p:nvPr/>
        </p:nvGrpSpPr>
        <p:grpSpPr>
          <a:xfrm flipH="1">
            <a:off x="11462979" y="0"/>
            <a:ext cx="729021" cy="1364105"/>
            <a:chOff x="0" y="0"/>
            <a:chExt cx="729021" cy="13641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E5B63B-278F-8CAF-E3D2-93438427D7B3}"/>
                </a:ext>
              </a:extLst>
            </p:cNvPr>
            <p:cNvSpPr/>
            <p:nvPr/>
          </p:nvSpPr>
          <p:spPr>
            <a:xfrm>
              <a:off x="0" y="0"/>
              <a:ext cx="614597" cy="1364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5B1B8F-3010-8D95-5525-310DCE78F922}"/>
                </a:ext>
              </a:extLst>
            </p:cNvPr>
            <p:cNvSpPr/>
            <p:nvPr/>
          </p:nvSpPr>
          <p:spPr>
            <a:xfrm>
              <a:off x="683302" y="0"/>
              <a:ext cx="45719" cy="1364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/>
          <p:cNvSpPr/>
          <p:nvPr/>
        </p:nvSpPr>
        <p:spPr>
          <a:xfrm>
            <a:off x="230850" y="635936"/>
            <a:ext cx="1181310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Definition</a:t>
            </a:r>
            <a:r>
              <a:rPr lang="en-US" sz="2400" b="1" dirty="0" smtClean="0"/>
              <a:t>: </a:t>
            </a:r>
            <a:endParaRPr lang="en-US" sz="2400" b="1" dirty="0"/>
          </a:p>
          <a:p>
            <a:r>
              <a:rPr lang="en-US" sz="2000" dirty="0"/>
              <a:t>Ping sweeps involve sending ICMP Echo requests to a range of IP addresses to identify which hosts are alive. Sweep detection refers to identifying and mitigating ping sweep activities as they can indicate reconnaissance efforts.</a:t>
            </a:r>
          </a:p>
          <a:p>
            <a:r>
              <a:rPr lang="en-US" sz="2000" b="1" dirty="0" smtClean="0"/>
              <a:t>Examples:</a:t>
            </a:r>
            <a:endParaRPr lang="en-US" sz="2000" b="1" dirty="0"/>
          </a:p>
          <a:p>
            <a:r>
              <a:rPr lang="en-US" sz="2000" b="1" dirty="0" smtClean="0"/>
              <a:t>1</a:t>
            </a:r>
            <a:r>
              <a:rPr lang="en-US" sz="2000" b="1" dirty="0"/>
              <a:t>. </a:t>
            </a:r>
            <a:r>
              <a:rPr lang="en-US" sz="2000" b="1" dirty="0" smtClean="0"/>
              <a:t>Network </a:t>
            </a:r>
            <a:r>
              <a:rPr lang="en-US" sz="2000" b="1" dirty="0"/>
              <a:t>Discovery</a:t>
            </a:r>
            <a:r>
              <a:rPr lang="en-US" sz="2000" b="1" dirty="0" smtClean="0"/>
              <a:t>: </a:t>
            </a:r>
            <a:r>
              <a:rPr lang="en-US" sz="2000" dirty="0"/>
              <a:t>Using a ping sweep to map active hosts in a subnet.</a:t>
            </a:r>
          </a:p>
          <a:p>
            <a:r>
              <a:rPr lang="en-US" sz="2000" b="1" dirty="0"/>
              <a:t>2. </a:t>
            </a:r>
            <a:r>
              <a:rPr lang="en-US" sz="2000" b="1" dirty="0" smtClean="0"/>
              <a:t>Sweep </a:t>
            </a:r>
            <a:r>
              <a:rPr lang="en-US" sz="2000" b="1" dirty="0"/>
              <a:t>Detection</a:t>
            </a:r>
            <a:r>
              <a:rPr lang="en-US" sz="2000" b="1" dirty="0" smtClean="0"/>
              <a:t>: </a:t>
            </a:r>
            <a:r>
              <a:rPr lang="en-US" sz="2000" dirty="0"/>
              <a:t>Implementing firewall rules to detect and block excessive ICMP traffic from potential attackers.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742" t="14732" r="62617" b="25446"/>
          <a:stretch/>
        </p:blipFill>
        <p:spPr>
          <a:xfrm>
            <a:off x="230850" y="3155968"/>
            <a:ext cx="4781862" cy="36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24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5A6D18-3EEB-BC47-1DE4-489CBDF335C0}"/>
              </a:ext>
            </a:extLst>
          </p:cNvPr>
          <p:cNvSpPr txBox="1"/>
          <p:nvPr/>
        </p:nvSpPr>
        <p:spPr>
          <a:xfrm>
            <a:off x="0" y="0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Lora" pitchFamily="2" charset="0"/>
              </a:rPr>
              <a:t>Network Mapping and Topology Discovery </a:t>
            </a:r>
            <a:endParaRPr lang="en-US" sz="3600" b="1" dirty="0" smtClean="0">
              <a:solidFill>
                <a:schemeClr val="accent1"/>
              </a:solidFill>
              <a:latin typeface="Lora" pitchFamily="2" charset="0"/>
            </a:endParaRPr>
          </a:p>
          <a:p>
            <a:r>
              <a:rPr lang="en-US" sz="2000" b="1" dirty="0" smtClean="0"/>
              <a:t>Definition: </a:t>
            </a:r>
          </a:p>
          <a:p>
            <a:r>
              <a:rPr lang="en-US" sz="2000" dirty="0"/>
              <a:t>Network mapping and topology discovery involve identifying the layout and structure of a network, including devices, connections, and paths. It helps in understanding network architecture and identifying potential security weaknesses. </a:t>
            </a:r>
            <a:endParaRPr lang="en-US" sz="2000" dirty="0" smtClean="0"/>
          </a:p>
          <a:p>
            <a:r>
              <a:rPr lang="en-US" sz="2000" b="1" dirty="0" smtClean="0"/>
              <a:t>Examples:</a:t>
            </a:r>
          </a:p>
          <a:p>
            <a:r>
              <a:rPr lang="en-US" sz="2000" b="1" dirty="0"/>
              <a:t>1. </a:t>
            </a:r>
            <a:r>
              <a:rPr lang="en-US" sz="2000" b="1" dirty="0" smtClean="0"/>
              <a:t>Topology </a:t>
            </a:r>
            <a:r>
              <a:rPr lang="en-US" sz="2000" b="1" dirty="0"/>
              <a:t>Visualization</a:t>
            </a:r>
            <a:r>
              <a:rPr lang="en-US" sz="2000" b="1" dirty="0" smtClean="0"/>
              <a:t>: </a:t>
            </a:r>
            <a:r>
              <a:rPr lang="en-US" sz="2000" dirty="0"/>
              <a:t>Creating a visual map of a corporate network to identify key devices and connections.</a:t>
            </a:r>
          </a:p>
          <a:p>
            <a:r>
              <a:rPr lang="en-US" sz="2000" b="1" dirty="0"/>
              <a:t>2. </a:t>
            </a:r>
            <a:r>
              <a:rPr lang="en-US" sz="2000" b="1" dirty="0" smtClean="0"/>
              <a:t>Route </a:t>
            </a:r>
            <a:r>
              <a:rPr lang="en-US" sz="2000" b="1" dirty="0"/>
              <a:t>Discovery</a:t>
            </a:r>
            <a:r>
              <a:rPr lang="en-US" sz="2000" b="1" dirty="0" smtClean="0"/>
              <a:t>: </a:t>
            </a:r>
            <a:r>
              <a:rPr lang="en-US" sz="2000" dirty="0"/>
              <a:t>Mapping the paths between devices to analyze network performance and detect bottlenecks.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F219EC-3145-5424-4EA6-65BD30696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0767"/>
            <a:ext cx="5565531" cy="3948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65531" y="3010159"/>
            <a:ext cx="662646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b="1" dirty="0" smtClean="0"/>
              <a:t>Techniques </a:t>
            </a:r>
            <a:r>
              <a:rPr lang="en-US" sz="2000" b="1" dirty="0"/>
              <a:t>and Tools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dirty="0"/>
              <a:t> - Traceroute</a:t>
            </a:r>
          </a:p>
          <a:p>
            <a:r>
              <a:rPr lang="en-US" sz="2000" dirty="0"/>
              <a:t>  - SNMP-based topology mapping</a:t>
            </a:r>
          </a:p>
          <a:p>
            <a:r>
              <a:rPr lang="en-US" sz="2000" b="1" dirty="0" smtClean="0"/>
              <a:t>Tools/Websites:</a:t>
            </a:r>
            <a:endParaRPr lang="en-US" sz="2000" b="1" dirty="0"/>
          </a:p>
          <a:p>
            <a:r>
              <a:rPr lang="en-US" sz="2000" b="1" dirty="0" err="1"/>
              <a:t>Nmap</a:t>
            </a:r>
            <a:r>
              <a:rPr lang="en-US" sz="2000" b="1" dirty="0" smtClean="0"/>
              <a:t>: </a:t>
            </a:r>
            <a:r>
              <a:rPr lang="en-US" sz="2000" b="1" dirty="0"/>
              <a:t>Supports network topology mapping with the `-</a:t>
            </a:r>
            <a:r>
              <a:rPr lang="en-US" sz="2000" b="1" dirty="0" err="1"/>
              <a:t>sn</a:t>
            </a:r>
            <a:r>
              <a:rPr lang="en-US" sz="2000" b="1" dirty="0"/>
              <a:t>` option.</a:t>
            </a:r>
          </a:p>
          <a:p>
            <a:r>
              <a:rPr lang="en-US" sz="2000" dirty="0"/>
              <a:t> </a:t>
            </a:r>
            <a:r>
              <a:rPr lang="en-US" sz="2000" b="1" dirty="0" err="1" smtClean="0"/>
              <a:t>SolarWinds</a:t>
            </a:r>
            <a:r>
              <a:rPr lang="en-US" sz="2000" b="1" dirty="0" smtClean="0"/>
              <a:t> </a:t>
            </a:r>
            <a:r>
              <a:rPr lang="en-US" sz="2000" b="1" dirty="0"/>
              <a:t>Network Topology </a:t>
            </a:r>
            <a:r>
              <a:rPr lang="en-US" sz="2000" b="1" dirty="0" smtClean="0"/>
              <a:t>Mapper: </a:t>
            </a:r>
            <a:r>
              <a:rPr lang="en-US" sz="2000" dirty="0" smtClean="0"/>
              <a:t>A</a:t>
            </a:r>
            <a:r>
              <a:rPr lang="en-US" sz="2000" b="1" dirty="0" smtClean="0"/>
              <a:t> </a:t>
            </a:r>
            <a:r>
              <a:rPr lang="en-US" sz="2000" dirty="0"/>
              <a:t>tool for automated network mapping.</a:t>
            </a:r>
          </a:p>
          <a:p>
            <a:r>
              <a:rPr lang="en-US" sz="2000" dirty="0"/>
              <a:t> </a:t>
            </a:r>
            <a:r>
              <a:rPr lang="en-US" sz="2000" b="1" dirty="0" err="1" smtClean="0"/>
              <a:t>Lucidchart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/>
              <a:t>Online tool for creating network diagrams and maps.</a:t>
            </a:r>
          </a:p>
        </p:txBody>
      </p:sp>
    </p:spTree>
    <p:extLst>
      <p:ext uri="{BB962C8B-B14F-4D97-AF65-F5344CB8AC3E}">
        <p14:creationId xmlns:p14="http://schemas.microsoft.com/office/powerpoint/2010/main" val="3381384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0E3D4C-819A-9E13-7CE6-076DB2391566}"/>
              </a:ext>
            </a:extLst>
          </p:cNvPr>
          <p:cNvSpPr/>
          <p:nvPr/>
        </p:nvSpPr>
        <p:spPr>
          <a:xfrm>
            <a:off x="0" y="4011561"/>
            <a:ext cx="4306529" cy="2846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E1321-6876-FE56-D743-C84C63A8C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3527602"/>
            <a:ext cx="4362172" cy="308417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140587B-6162-15B5-B69D-093AD1B0AE77}"/>
              </a:ext>
            </a:extLst>
          </p:cNvPr>
          <p:cNvGrpSpPr/>
          <p:nvPr/>
        </p:nvGrpSpPr>
        <p:grpSpPr>
          <a:xfrm>
            <a:off x="4519402" y="129731"/>
            <a:ext cx="7857329" cy="6805214"/>
            <a:chOff x="-1969888" y="58572"/>
            <a:chExt cx="7857329" cy="68052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407BB3-ED64-2DD1-C70F-5F27F5A11B45}"/>
                </a:ext>
              </a:extLst>
            </p:cNvPr>
            <p:cNvSpPr txBox="1"/>
            <p:nvPr/>
          </p:nvSpPr>
          <p:spPr>
            <a:xfrm>
              <a:off x="-1969888" y="58572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4000" b="1" dirty="0">
                <a:solidFill>
                  <a:schemeClr val="accent1"/>
                </a:solidFill>
                <a:latin typeface="Lor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CE1873-4646-EE60-5496-6169248472D8}"/>
                </a:ext>
              </a:extLst>
            </p:cNvPr>
            <p:cNvSpPr txBox="1"/>
            <p:nvPr/>
          </p:nvSpPr>
          <p:spPr>
            <a:xfrm>
              <a:off x="-1785157" y="2616469"/>
              <a:ext cx="7672598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Techniques and Tools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- Automated vulnerability detection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-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Risk assessment based on vulnerability findings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Tools: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Nessus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 popular vulnerability scanner for networks and applications.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OpenVAS: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An open-source vulnerability scanner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.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Qualys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 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Provides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cloud-based vulnerability scanning services.</a:t>
              </a:r>
              <a:endPara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8E741AA-E1B6-E7EC-F05B-2E6E4AE15355}"/>
              </a:ext>
            </a:extLst>
          </p:cNvPr>
          <p:cNvSpPr/>
          <p:nvPr/>
        </p:nvSpPr>
        <p:spPr>
          <a:xfrm>
            <a:off x="11238271" y="0"/>
            <a:ext cx="953729" cy="9673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57230" y="191286"/>
            <a:ext cx="62435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Lora" pitchFamily="2" charset="0"/>
              </a:rPr>
              <a:t>Vulnerability Scanning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57232" y="763527"/>
            <a:ext cx="1203476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Definition: </a:t>
            </a:r>
            <a:r>
              <a:rPr lang="en-US" sz="2000" dirty="0" smtClean="0"/>
              <a:t>  </a:t>
            </a:r>
            <a:endParaRPr lang="en-US" sz="2000" dirty="0"/>
          </a:p>
          <a:p>
            <a:r>
              <a:rPr lang="en-US" sz="2000" dirty="0"/>
              <a:t>Vulnerability scanning is the process of identifying security weaknesses in a network or system by analyzing services, applications, and devices for known vulnerabilities.</a:t>
            </a:r>
          </a:p>
          <a:p>
            <a:r>
              <a:rPr lang="en-US" sz="2000" b="1" dirty="0" smtClean="0"/>
              <a:t>Examples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b="1" dirty="0"/>
              <a:t>1. </a:t>
            </a:r>
            <a:r>
              <a:rPr lang="en-US" sz="2000" b="1" dirty="0" smtClean="0"/>
              <a:t>Web </a:t>
            </a:r>
            <a:r>
              <a:rPr lang="en-US" sz="2000" b="1" dirty="0"/>
              <a:t>Application Scan</a:t>
            </a:r>
            <a:r>
              <a:rPr lang="en-US" sz="2000" b="1" dirty="0" smtClean="0"/>
              <a:t>: </a:t>
            </a:r>
            <a:r>
              <a:rPr lang="en-US" dirty="0"/>
              <a:t>Scanning a web application to identify vulnerabilities such as SQL injection or cross-site scripting.</a:t>
            </a:r>
          </a:p>
          <a:p>
            <a:r>
              <a:rPr lang="en-US" sz="2000" b="1" dirty="0"/>
              <a:t>2. </a:t>
            </a:r>
            <a:r>
              <a:rPr lang="en-US" sz="2000" b="1" dirty="0" smtClean="0"/>
              <a:t>Network </a:t>
            </a:r>
            <a:r>
              <a:rPr lang="en-US" sz="2000" b="1" dirty="0"/>
              <a:t>Device Scan</a:t>
            </a:r>
            <a:r>
              <a:rPr lang="en-US" sz="2000" b="1" dirty="0" smtClean="0"/>
              <a:t>: </a:t>
            </a:r>
            <a:r>
              <a:rPr lang="en-US" dirty="0"/>
              <a:t>Scanning routers and switches to detect outdated firmware and configuration issues.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35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85D155-BED2-ACEB-3769-8DCFF91CDB3A}"/>
              </a:ext>
            </a:extLst>
          </p:cNvPr>
          <p:cNvSpPr txBox="1"/>
          <p:nvPr/>
        </p:nvSpPr>
        <p:spPr>
          <a:xfrm>
            <a:off x="1868931" y="1981344"/>
            <a:ext cx="887215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</a:rPr>
              <a:t>Thank You</a:t>
            </a:r>
            <a:r>
              <a:rPr kumimoji="0" 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</a:rPr>
              <a:t>!</a:t>
            </a:r>
            <a:endParaRPr lang="en-US" sz="8800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</a:rPr>
              <a:t>Happy</a:t>
            </a:r>
            <a:r>
              <a:rPr kumimoji="0" lang="en-US" sz="88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Arial" panose="020B0604020202020204" pitchFamily="34" charset="0"/>
              </a:rPr>
              <a:t> Hacking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Lor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96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3851B-E1DE-A927-578E-E38F99F75925}"/>
              </a:ext>
            </a:extLst>
          </p:cNvPr>
          <p:cNvSpPr txBox="1"/>
          <p:nvPr/>
        </p:nvSpPr>
        <p:spPr>
          <a:xfrm>
            <a:off x="2696891" y="0"/>
            <a:ext cx="7479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600" b="1" dirty="0">
                <a:solidFill>
                  <a:schemeClr val="accent1"/>
                </a:solidFill>
                <a:latin typeface="Lora" pitchFamily="2" charset="0"/>
              </a:rPr>
              <a:t>Network Scanning Fundamentals</a:t>
            </a:r>
            <a:endParaRPr lang="en-GB" sz="3600" b="1" dirty="0">
              <a:solidFill>
                <a:schemeClr val="accent1"/>
              </a:solidFill>
              <a:latin typeface="Lora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40E5C5-E4EB-6D79-96BD-98A924605231}"/>
              </a:ext>
            </a:extLst>
          </p:cNvPr>
          <p:cNvGrpSpPr/>
          <p:nvPr/>
        </p:nvGrpSpPr>
        <p:grpSpPr>
          <a:xfrm>
            <a:off x="0" y="0"/>
            <a:ext cx="729021" cy="2846439"/>
            <a:chOff x="0" y="0"/>
            <a:chExt cx="729021" cy="284643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60262C-B342-F3CE-C68F-395083C61EBC}"/>
                </a:ext>
              </a:extLst>
            </p:cNvPr>
            <p:cNvSpPr/>
            <p:nvPr/>
          </p:nvSpPr>
          <p:spPr>
            <a:xfrm>
              <a:off x="0" y="0"/>
              <a:ext cx="614597" cy="28464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1B9EC2-7D01-557C-FA65-64A46D35F0D8}"/>
                </a:ext>
              </a:extLst>
            </p:cNvPr>
            <p:cNvSpPr/>
            <p:nvPr/>
          </p:nvSpPr>
          <p:spPr>
            <a:xfrm>
              <a:off x="683302" y="0"/>
              <a:ext cx="45719" cy="28464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1EEA37-8942-EE0A-520F-F950A4B57167}"/>
              </a:ext>
            </a:extLst>
          </p:cNvPr>
          <p:cNvGrpSpPr/>
          <p:nvPr/>
        </p:nvGrpSpPr>
        <p:grpSpPr>
          <a:xfrm>
            <a:off x="11446239" y="4011561"/>
            <a:ext cx="745761" cy="2846441"/>
            <a:chOff x="11446239" y="4011561"/>
            <a:chExt cx="745761" cy="28464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CA41B5-CCB1-824E-97F3-C8D72AEF462F}"/>
                </a:ext>
              </a:extLst>
            </p:cNvPr>
            <p:cNvSpPr/>
            <p:nvPr/>
          </p:nvSpPr>
          <p:spPr>
            <a:xfrm>
              <a:off x="11577403" y="4011563"/>
              <a:ext cx="614597" cy="28464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413A68-2EC2-CBBF-B626-210EEE5A33B5}"/>
                </a:ext>
              </a:extLst>
            </p:cNvPr>
            <p:cNvSpPr/>
            <p:nvPr/>
          </p:nvSpPr>
          <p:spPr>
            <a:xfrm>
              <a:off x="11446239" y="4011561"/>
              <a:ext cx="45719" cy="28464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/>
          <p:cNvSpPr/>
          <p:nvPr/>
        </p:nvSpPr>
        <p:spPr>
          <a:xfrm>
            <a:off x="814467" y="923330"/>
            <a:ext cx="105348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Definition:</a:t>
            </a:r>
            <a:endParaRPr lang="en-US" sz="2400" b="1" dirty="0"/>
          </a:p>
          <a:p>
            <a:r>
              <a:rPr lang="en-US" sz="2000" dirty="0"/>
              <a:t>Network scanning is the process of identifying active hosts on a network, discovering open ports, and gathering information about network services and devices. It is a crucial step in network security assessment and management, as it helps identify potential vulnerabilities.</a:t>
            </a:r>
          </a:p>
          <a:p>
            <a:r>
              <a:rPr lang="en-US" sz="2000" b="1" dirty="0" smtClean="0"/>
              <a:t>Examples: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b="1" dirty="0" smtClean="0"/>
              <a:t>1.Identifying </a:t>
            </a:r>
            <a:r>
              <a:rPr lang="en-US" sz="2000" b="1" dirty="0"/>
              <a:t>Active Hosts</a:t>
            </a:r>
            <a:r>
              <a:rPr lang="en-US" sz="2000" b="1" dirty="0" smtClean="0"/>
              <a:t>: </a:t>
            </a:r>
            <a:r>
              <a:rPr lang="en-US" sz="2000" dirty="0"/>
              <a:t>An IT administrator uses a network scanning tool to detect all devices connected to a corporate network. This helps ensure that no unauthorized devices are connected.</a:t>
            </a:r>
          </a:p>
          <a:p>
            <a:r>
              <a:rPr lang="en-US" sz="2000" b="1" dirty="0" smtClean="0"/>
              <a:t>2.Discovering </a:t>
            </a:r>
            <a:r>
              <a:rPr lang="en-US" sz="2000" b="1" dirty="0"/>
              <a:t>Open Ports</a:t>
            </a:r>
            <a:r>
              <a:rPr lang="en-US" sz="2000" b="1" dirty="0" smtClean="0"/>
              <a:t>: </a:t>
            </a:r>
            <a:r>
              <a:rPr lang="en-US" sz="2000" dirty="0"/>
              <a:t>A security analyst scans a web server to find open ports, which may indicate running services that could be vulnerable to attack.</a:t>
            </a:r>
          </a:p>
          <a:p>
            <a:r>
              <a:rPr lang="en-US" sz="2400" b="1" dirty="0" smtClean="0"/>
              <a:t>Techniques </a:t>
            </a:r>
            <a:r>
              <a:rPr lang="en-US" sz="2400" b="1" dirty="0"/>
              <a:t>and Tools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r>
              <a:rPr lang="en-US" sz="2000" b="1" dirty="0" smtClean="0"/>
              <a:t>Techniques:  </a:t>
            </a:r>
            <a:endParaRPr lang="en-US" sz="2000" b="1" dirty="0"/>
          </a:p>
          <a:p>
            <a:r>
              <a:rPr lang="en-US" sz="2000" dirty="0"/>
              <a:t>  - Ping scanning</a:t>
            </a:r>
          </a:p>
          <a:p>
            <a:r>
              <a:rPr lang="en-US" sz="2000" dirty="0"/>
              <a:t>  - TCP/UDP scanning</a:t>
            </a:r>
          </a:p>
          <a:p>
            <a:r>
              <a:rPr lang="en-US" sz="2000" dirty="0"/>
              <a:t>  - Stealth scanning</a:t>
            </a:r>
          </a:p>
          <a:p>
            <a:r>
              <a:rPr lang="en-US" sz="2400" b="1" dirty="0" smtClean="0"/>
              <a:t>Tools/Websites: </a:t>
            </a:r>
            <a:endParaRPr lang="en-US" sz="2400" b="1" dirty="0"/>
          </a:p>
          <a:p>
            <a:r>
              <a:rPr lang="en-US" sz="2000" dirty="0"/>
              <a:t>  </a:t>
            </a:r>
            <a:r>
              <a:rPr lang="en-US" sz="2000" b="1" dirty="0" err="1" smtClean="0"/>
              <a:t>Nmap</a:t>
            </a:r>
            <a:r>
              <a:rPr lang="en-US" sz="2000" b="1" dirty="0" smtClean="0"/>
              <a:t>: </a:t>
            </a:r>
            <a:r>
              <a:rPr lang="en-US" sz="2000" dirty="0"/>
              <a:t>A powerful open-source network scanner.</a:t>
            </a:r>
          </a:p>
          <a:p>
            <a:r>
              <a:rPr lang="en-US" sz="2000" dirty="0"/>
              <a:t>  </a:t>
            </a:r>
            <a:r>
              <a:rPr lang="en-US" sz="2000" b="1" dirty="0" smtClean="0"/>
              <a:t>Angry </a:t>
            </a:r>
            <a:r>
              <a:rPr lang="en-US" sz="2000" b="1" dirty="0"/>
              <a:t>IP Scanner</a:t>
            </a:r>
            <a:r>
              <a:rPr lang="en-US" sz="2000" b="1" dirty="0" smtClean="0"/>
              <a:t>: </a:t>
            </a:r>
            <a:r>
              <a:rPr lang="en-US" sz="2000" dirty="0"/>
              <a:t>A fast and easy-to-use IP address and port scanner.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02946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02881C-4621-AEED-6FD9-A75D05DE5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"/>
          <a:stretch/>
        </p:blipFill>
        <p:spPr>
          <a:xfrm>
            <a:off x="0" y="953590"/>
            <a:ext cx="12192000" cy="5904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796D53-AE67-A99C-DCFD-E48057D0D565}"/>
              </a:ext>
            </a:extLst>
          </p:cNvPr>
          <p:cNvSpPr txBox="1"/>
          <p:nvPr/>
        </p:nvSpPr>
        <p:spPr>
          <a:xfrm>
            <a:off x="2017800" y="68278"/>
            <a:ext cx="7354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accent1"/>
                </a:solidFill>
                <a:latin typeface="Lora" pitchFamily="2" charset="0"/>
              </a:rPr>
              <a:t>Network Scanning </a:t>
            </a:r>
            <a:r>
              <a:rPr lang="en-GB" sz="3600" b="1" dirty="0" smtClean="0">
                <a:solidFill>
                  <a:schemeClr val="accent1"/>
                </a:solidFill>
                <a:latin typeface="Lora" pitchFamily="2" charset="0"/>
              </a:rPr>
              <a:t>Fundamentals</a:t>
            </a:r>
            <a:endParaRPr lang="en-GB" sz="3600" b="1" dirty="0">
              <a:solidFill>
                <a:schemeClr val="accent1"/>
              </a:solidFill>
              <a:latin typeface="Lora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744" y="1164800"/>
            <a:ext cx="3384735" cy="2339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97" y="1083341"/>
            <a:ext cx="2743206" cy="282245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76" y="2118969"/>
            <a:ext cx="4539442" cy="2677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perspectiveRelaxedModerately"/>
            <a:lightRig rig="threePt" dir="t"/>
          </a:scene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45" y="3715685"/>
            <a:ext cx="3685935" cy="2993882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8" t="7824" r="12078" b="12483"/>
          <a:stretch/>
        </p:blipFill>
        <p:spPr>
          <a:xfrm>
            <a:off x="170300" y="4406638"/>
            <a:ext cx="3161213" cy="2086636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0473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3851B-E1DE-A927-578E-E38F99F75925}"/>
              </a:ext>
            </a:extLst>
          </p:cNvPr>
          <p:cNvSpPr txBox="1"/>
          <p:nvPr/>
        </p:nvSpPr>
        <p:spPr>
          <a:xfrm>
            <a:off x="2618513" y="0"/>
            <a:ext cx="7479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600" b="1" dirty="0">
                <a:solidFill>
                  <a:schemeClr val="accent1"/>
                </a:solidFill>
                <a:latin typeface="Lora" pitchFamily="2" charset="0"/>
              </a:rPr>
              <a:t>Network Scanning Fundamentals</a:t>
            </a:r>
            <a:endParaRPr lang="en-GB" sz="3600" b="1" dirty="0">
              <a:solidFill>
                <a:schemeClr val="accent1"/>
              </a:solidFill>
              <a:latin typeface="Lora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40E5C5-E4EB-6D79-96BD-98A924605231}"/>
              </a:ext>
            </a:extLst>
          </p:cNvPr>
          <p:cNvGrpSpPr/>
          <p:nvPr/>
        </p:nvGrpSpPr>
        <p:grpSpPr>
          <a:xfrm>
            <a:off x="0" y="0"/>
            <a:ext cx="729021" cy="2846439"/>
            <a:chOff x="0" y="0"/>
            <a:chExt cx="729021" cy="284643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60262C-B342-F3CE-C68F-395083C61EBC}"/>
                </a:ext>
              </a:extLst>
            </p:cNvPr>
            <p:cNvSpPr/>
            <p:nvPr/>
          </p:nvSpPr>
          <p:spPr>
            <a:xfrm>
              <a:off x="0" y="0"/>
              <a:ext cx="614597" cy="28464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1B9EC2-7D01-557C-FA65-64A46D35F0D8}"/>
                </a:ext>
              </a:extLst>
            </p:cNvPr>
            <p:cNvSpPr/>
            <p:nvPr/>
          </p:nvSpPr>
          <p:spPr>
            <a:xfrm>
              <a:off x="683302" y="0"/>
              <a:ext cx="45719" cy="28464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1EEA37-8942-EE0A-520F-F950A4B57167}"/>
              </a:ext>
            </a:extLst>
          </p:cNvPr>
          <p:cNvGrpSpPr/>
          <p:nvPr/>
        </p:nvGrpSpPr>
        <p:grpSpPr>
          <a:xfrm>
            <a:off x="11446239" y="4011561"/>
            <a:ext cx="745761" cy="2846441"/>
            <a:chOff x="11446239" y="4011561"/>
            <a:chExt cx="745761" cy="28464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CA41B5-CCB1-824E-97F3-C8D72AEF462F}"/>
                </a:ext>
              </a:extLst>
            </p:cNvPr>
            <p:cNvSpPr/>
            <p:nvPr/>
          </p:nvSpPr>
          <p:spPr>
            <a:xfrm>
              <a:off x="11577403" y="4011563"/>
              <a:ext cx="614597" cy="28464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413A68-2EC2-CBBF-B626-210EEE5A33B5}"/>
                </a:ext>
              </a:extLst>
            </p:cNvPr>
            <p:cNvSpPr/>
            <p:nvPr/>
          </p:nvSpPr>
          <p:spPr>
            <a:xfrm>
              <a:off x="11446239" y="4011561"/>
              <a:ext cx="45719" cy="28464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/>
          <p:cNvSpPr/>
          <p:nvPr/>
        </p:nvSpPr>
        <p:spPr>
          <a:xfrm>
            <a:off x="814467" y="923330"/>
            <a:ext cx="10534852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Types </a:t>
            </a:r>
            <a:r>
              <a:rPr lang="en-US" sz="2400" b="1" dirty="0"/>
              <a:t>of Network Scans</a:t>
            </a:r>
          </a:p>
          <a:p>
            <a:r>
              <a:rPr lang="en-US" sz="2000" b="1" dirty="0" smtClean="0"/>
              <a:t>Definition:  </a:t>
            </a:r>
            <a:endParaRPr lang="en-US" sz="2000" b="1" dirty="0"/>
          </a:p>
          <a:p>
            <a:r>
              <a:rPr lang="en-US" sz="2000" dirty="0"/>
              <a:t>Network scans can be categorized based on the methods used to discover devices and services on a network. Each type of scan serves a different purpose and varies in terms of speed, stealth, and information gathered.</a:t>
            </a:r>
          </a:p>
          <a:p>
            <a:r>
              <a:rPr lang="en-US" sz="2000" b="1" dirty="0" smtClean="0"/>
              <a:t>Examples:</a:t>
            </a:r>
            <a:endParaRPr lang="en-US" sz="2000" b="1" dirty="0"/>
          </a:p>
          <a:p>
            <a:r>
              <a:rPr lang="en-US" sz="2000" b="1" dirty="0" smtClean="0"/>
              <a:t>1</a:t>
            </a:r>
            <a:r>
              <a:rPr lang="en-US" sz="2000" b="1" dirty="0"/>
              <a:t>. </a:t>
            </a:r>
            <a:r>
              <a:rPr lang="en-US" sz="2000" b="1" dirty="0" smtClean="0"/>
              <a:t>Ping </a:t>
            </a:r>
            <a:r>
              <a:rPr lang="en-US" sz="2000" b="1" dirty="0"/>
              <a:t>Scan</a:t>
            </a:r>
            <a:r>
              <a:rPr lang="en-US" sz="2000" b="1" dirty="0" smtClean="0"/>
              <a:t>: </a:t>
            </a:r>
            <a:r>
              <a:rPr lang="en-US" sz="2000" dirty="0"/>
              <a:t>A method to quickly identify live hosts by sending ICMP echo requests.</a:t>
            </a:r>
          </a:p>
          <a:p>
            <a:r>
              <a:rPr lang="en-US" sz="2000" b="1" dirty="0"/>
              <a:t>2. </a:t>
            </a:r>
            <a:r>
              <a:rPr lang="en-US" sz="2000" b="1" dirty="0" smtClean="0"/>
              <a:t>SYN </a:t>
            </a:r>
            <a:r>
              <a:rPr lang="en-US" sz="2000" b="1" dirty="0"/>
              <a:t>Scan (Stealth Scan</a:t>
            </a:r>
            <a:r>
              <a:rPr lang="en-US" sz="2000" b="1" dirty="0" smtClean="0"/>
              <a:t>): </a:t>
            </a:r>
            <a:r>
              <a:rPr lang="en-US" sz="2000" dirty="0"/>
              <a:t>A half-open scan where a SYN packet is sent, and the response is analyzed to determine if a port is open.</a:t>
            </a:r>
          </a:p>
          <a:p>
            <a:r>
              <a:rPr lang="en-US" sz="2400" b="1" dirty="0" smtClean="0"/>
              <a:t>Techniques </a:t>
            </a:r>
            <a:r>
              <a:rPr lang="en-US" sz="2400" b="1" dirty="0"/>
              <a:t>and Tools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r>
              <a:rPr lang="en-US" sz="2000" b="1" dirty="0" smtClean="0"/>
              <a:t>Techniques: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/>
              <a:t>  - SYN scan</a:t>
            </a:r>
          </a:p>
          <a:p>
            <a:r>
              <a:rPr lang="en-US" sz="2000" dirty="0"/>
              <a:t>  - ACK scan</a:t>
            </a:r>
          </a:p>
          <a:p>
            <a:r>
              <a:rPr lang="en-US" sz="2000" dirty="0"/>
              <a:t>  - FIN scan</a:t>
            </a:r>
          </a:p>
          <a:p>
            <a:r>
              <a:rPr lang="en-US" sz="2000" dirty="0"/>
              <a:t>  - Xmas scan</a:t>
            </a:r>
          </a:p>
          <a:p>
            <a:r>
              <a:rPr lang="en-US" sz="2000" b="1" dirty="0" smtClean="0"/>
              <a:t>Tools/Websites:</a:t>
            </a:r>
            <a:endParaRPr lang="en-US" sz="2000" b="1" dirty="0"/>
          </a:p>
          <a:p>
            <a:r>
              <a:rPr lang="en-US" sz="2000" dirty="0"/>
              <a:t>  </a:t>
            </a:r>
            <a:r>
              <a:rPr lang="en-US" sz="2000" b="1" dirty="0" err="1" smtClean="0"/>
              <a:t>Nmap</a:t>
            </a:r>
            <a:r>
              <a:rPr lang="en-US" sz="2000" b="1" dirty="0" smtClean="0"/>
              <a:t>: </a:t>
            </a:r>
            <a:r>
              <a:rPr lang="en-US" sz="2000" dirty="0"/>
              <a:t>Supports various types of scans such as SYN, ACK, and FIN.</a:t>
            </a:r>
          </a:p>
          <a:p>
            <a:r>
              <a:rPr lang="en-US" sz="2000" dirty="0"/>
              <a:t>  </a:t>
            </a:r>
            <a:r>
              <a:rPr lang="en-US" sz="2000" b="1" dirty="0" err="1" smtClean="0"/>
              <a:t>Zenmap</a:t>
            </a:r>
            <a:r>
              <a:rPr lang="en-US" sz="2000" b="1" dirty="0"/>
              <a:t>:</a:t>
            </a:r>
            <a:r>
              <a:rPr lang="en-US" sz="2000" b="1" dirty="0" smtClean="0"/>
              <a:t> </a:t>
            </a:r>
            <a:r>
              <a:rPr lang="en-US" sz="2000" dirty="0"/>
              <a:t>The graphical interface for </a:t>
            </a:r>
            <a:r>
              <a:rPr lang="en-US" sz="2000" dirty="0" err="1"/>
              <a:t>Nmap</a:t>
            </a:r>
            <a:r>
              <a:rPr lang="en-US" sz="2000" dirty="0"/>
              <a:t>, which helps in visualizing scan results.</a:t>
            </a:r>
          </a:p>
        </p:txBody>
      </p:sp>
    </p:spTree>
    <p:extLst>
      <p:ext uri="{BB962C8B-B14F-4D97-AF65-F5344CB8AC3E}">
        <p14:creationId xmlns:p14="http://schemas.microsoft.com/office/powerpoint/2010/main" val="421020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02881C-4621-AEED-6FD9-A75D05DE5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"/>
          <a:stretch/>
        </p:blipFill>
        <p:spPr>
          <a:xfrm>
            <a:off x="0" y="966651"/>
            <a:ext cx="12192000" cy="5891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796D53-AE67-A99C-DCFD-E48057D0D565}"/>
              </a:ext>
            </a:extLst>
          </p:cNvPr>
          <p:cNvSpPr txBox="1"/>
          <p:nvPr/>
        </p:nvSpPr>
        <p:spPr>
          <a:xfrm>
            <a:off x="2017800" y="68278"/>
            <a:ext cx="7354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accent1"/>
                </a:solidFill>
                <a:latin typeface="Lora" pitchFamily="2" charset="0"/>
              </a:rPr>
              <a:t>Network Scanning </a:t>
            </a:r>
            <a:r>
              <a:rPr lang="en-GB" sz="3600" b="1" dirty="0" smtClean="0">
                <a:solidFill>
                  <a:schemeClr val="accent1"/>
                </a:solidFill>
                <a:latin typeface="Lora" pitchFamily="2" charset="0"/>
              </a:rPr>
              <a:t>Fundamentals</a:t>
            </a:r>
            <a:endParaRPr lang="en-GB" sz="3600" b="1" dirty="0">
              <a:solidFill>
                <a:schemeClr val="accent1"/>
              </a:solidFill>
              <a:latin typeface="Lora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8" y="1054823"/>
            <a:ext cx="3762103" cy="2906487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57" y="1103810"/>
            <a:ext cx="3950425" cy="280851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59" y="1613262"/>
            <a:ext cx="3507789" cy="3873139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6" t="23069" r="23506" b="25881"/>
          <a:stretch/>
        </p:blipFill>
        <p:spPr>
          <a:xfrm>
            <a:off x="136747" y="4049481"/>
            <a:ext cx="3762103" cy="274973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6" t="22608" r="23636" b="26112"/>
          <a:stretch/>
        </p:blipFill>
        <p:spPr>
          <a:xfrm>
            <a:off x="8033656" y="4049481"/>
            <a:ext cx="3990804" cy="274973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203007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3851B-E1DE-A927-578E-E38F99F75925}"/>
              </a:ext>
            </a:extLst>
          </p:cNvPr>
          <p:cNvSpPr txBox="1"/>
          <p:nvPr/>
        </p:nvSpPr>
        <p:spPr>
          <a:xfrm>
            <a:off x="2618513" y="0"/>
            <a:ext cx="7479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600" b="1" dirty="0">
                <a:solidFill>
                  <a:schemeClr val="accent1"/>
                </a:solidFill>
                <a:latin typeface="Lora" pitchFamily="2" charset="0"/>
              </a:rPr>
              <a:t>Network Scanning Fundamentals</a:t>
            </a:r>
            <a:endParaRPr lang="en-GB" sz="3600" b="1" dirty="0">
              <a:solidFill>
                <a:schemeClr val="accent1"/>
              </a:solidFill>
              <a:latin typeface="Lora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40E5C5-E4EB-6D79-96BD-98A924605231}"/>
              </a:ext>
            </a:extLst>
          </p:cNvPr>
          <p:cNvGrpSpPr/>
          <p:nvPr/>
        </p:nvGrpSpPr>
        <p:grpSpPr>
          <a:xfrm>
            <a:off x="0" y="0"/>
            <a:ext cx="729021" cy="2846439"/>
            <a:chOff x="0" y="0"/>
            <a:chExt cx="729021" cy="284643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D60262C-B342-F3CE-C68F-395083C61EBC}"/>
                </a:ext>
              </a:extLst>
            </p:cNvPr>
            <p:cNvSpPr/>
            <p:nvPr/>
          </p:nvSpPr>
          <p:spPr>
            <a:xfrm>
              <a:off x="0" y="0"/>
              <a:ext cx="614597" cy="28464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1B9EC2-7D01-557C-FA65-64A46D35F0D8}"/>
                </a:ext>
              </a:extLst>
            </p:cNvPr>
            <p:cNvSpPr/>
            <p:nvPr/>
          </p:nvSpPr>
          <p:spPr>
            <a:xfrm>
              <a:off x="683302" y="0"/>
              <a:ext cx="45719" cy="28464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1EEA37-8942-EE0A-520F-F950A4B57167}"/>
              </a:ext>
            </a:extLst>
          </p:cNvPr>
          <p:cNvGrpSpPr/>
          <p:nvPr/>
        </p:nvGrpSpPr>
        <p:grpSpPr>
          <a:xfrm>
            <a:off x="11446239" y="4011561"/>
            <a:ext cx="745761" cy="2846441"/>
            <a:chOff x="11446239" y="4011561"/>
            <a:chExt cx="745761" cy="28464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CA41B5-CCB1-824E-97F3-C8D72AEF462F}"/>
                </a:ext>
              </a:extLst>
            </p:cNvPr>
            <p:cNvSpPr/>
            <p:nvPr/>
          </p:nvSpPr>
          <p:spPr>
            <a:xfrm>
              <a:off x="11577403" y="4011563"/>
              <a:ext cx="614597" cy="28464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413A68-2EC2-CBBF-B626-210EEE5A33B5}"/>
                </a:ext>
              </a:extLst>
            </p:cNvPr>
            <p:cNvSpPr/>
            <p:nvPr/>
          </p:nvSpPr>
          <p:spPr>
            <a:xfrm>
              <a:off x="11446239" y="4011561"/>
              <a:ext cx="45719" cy="28464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/>
          <p:cNvSpPr/>
          <p:nvPr/>
        </p:nvSpPr>
        <p:spPr>
          <a:xfrm>
            <a:off x="814467" y="923330"/>
            <a:ext cx="105348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Port Scanning Techniques</a:t>
            </a:r>
          </a:p>
          <a:p>
            <a:r>
              <a:rPr lang="en-US" sz="2000" b="1" dirty="0" smtClean="0"/>
              <a:t>Definition: </a:t>
            </a:r>
            <a:endParaRPr lang="en-US" sz="2000" b="1" dirty="0"/>
          </a:p>
          <a:p>
            <a:r>
              <a:rPr lang="en-US" sz="2000" dirty="0"/>
              <a:t>Port scanning involves sending packets to specific ports on a host to determine the status of the ports (open, closed, or filtered). It is used to identify which services are running on a host.</a:t>
            </a:r>
          </a:p>
          <a:p>
            <a:r>
              <a:rPr lang="en-US" sz="2000" b="1" dirty="0" smtClean="0"/>
              <a:t>Examples:</a:t>
            </a:r>
            <a:endParaRPr lang="en-US" sz="2000" b="1" dirty="0"/>
          </a:p>
          <a:p>
            <a:r>
              <a:rPr lang="en-US" sz="2000" b="1" dirty="0" smtClean="0"/>
              <a:t>1</a:t>
            </a:r>
            <a:r>
              <a:rPr lang="en-US" sz="2000" b="1" dirty="0"/>
              <a:t>. </a:t>
            </a:r>
            <a:r>
              <a:rPr lang="en-US" sz="2000" b="1" dirty="0" smtClean="0"/>
              <a:t>TCP </a:t>
            </a:r>
            <a:r>
              <a:rPr lang="en-US" sz="2000" b="1" dirty="0"/>
              <a:t>Connect Scan</a:t>
            </a:r>
            <a:r>
              <a:rPr lang="en-US" sz="2000" b="1" dirty="0" smtClean="0"/>
              <a:t>: </a:t>
            </a:r>
            <a:r>
              <a:rPr lang="en-US" sz="2000" dirty="0"/>
              <a:t>A complete three-way handshake is performed to establish a connection, revealing open ports.</a:t>
            </a:r>
          </a:p>
          <a:p>
            <a:r>
              <a:rPr lang="en-US" sz="2000" b="1" dirty="0"/>
              <a:t>2. </a:t>
            </a:r>
            <a:r>
              <a:rPr lang="en-US" sz="2000" b="1" dirty="0" smtClean="0"/>
              <a:t>UDP </a:t>
            </a:r>
            <a:r>
              <a:rPr lang="en-US" sz="2000" b="1" dirty="0"/>
              <a:t>Scan</a:t>
            </a:r>
            <a:r>
              <a:rPr lang="en-US" sz="2000" b="1" dirty="0" smtClean="0"/>
              <a:t>: </a:t>
            </a:r>
            <a:r>
              <a:rPr lang="en-US" sz="2000" dirty="0"/>
              <a:t>Checks for open UDP ports by sending UDP packets and waiting for a response.</a:t>
            </a:r>
          </a:p>
          <a:p>
            <a:r>
              <a:rPr lang="en-US" sz="2000" b="1" dirty="0" smtClean="0"/>
              <a:t>Techniques </a:t>
            </a:r>
            <a:r>
              <a:rPr lang="en-US" sz="2000" b="1" dirty="0"/>
              <a:t>and Tools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r>
              <a:rPr lang="en-US" sz="2000" b="1" dirty="0" smtClean="0"/>
              <a:t>Techniques:  </a:t>
            </a:r>
            <a:endParaRPr lang="en-US" sz="2000" b="1" dirty="0"/>
          </a:p>
          <a:p>
            <a:r>
              <a:rPr lang="en-US" sz="2000" dirty="0"/>
              <a:t>  - TCP connect scan</a:t>
            </a:r>
          </a:p>
          <a:p>
            <a:r>
              <a:rPr lang="en-US" sz="2000" dirty="0"/>
              <a:t>  - UDP scan</a:t>
            </a:r>
          </a:p>
          <a:p>
            <a:r>
              <a:rPr lang="en-US" sz="2000" dirty="0"/>
              <a:t>  - Idle scan</a:t>
            </a:r>
          </a:p>
          <a:p>
            <a:r>
              <a:rPr lang="en-US" sz="2000" b="1" dirty="0" smtClean="0"/>
              <a:t>Tools/Websites:  </a:t>
            </a:r>
            <a:endParaRPr lang="en-US" sz="2000" b="1" dirty="0"/>
          </a:p>
          <a:p>
            <a:r>
              <a:rPr lang="en-US" sz="2000" dirty="0"/>
              <a:t> </a:t>
            </a:r>
            <a:r>
              <a:rPr lang="en-US" sz="2000" b="1" dirty="0" err="1" smtClean="0"/>
              <a:t>Nmap</a:t>
            </a:r>
            <a:r>
              <a:rPr lang="en-US" sz="2000" b="1" dirty="0" smtClean="0"/>
              <a:t>: </a:t>
            </a:r>
            <a:r>
              <a:rPr lang="en-US" sz="2000" dirty="0"/>
              <a:t>Supports both TCP and UDP scans.</a:t>
            </a:r>
          </a:p>
          <a:p>
            <a:r>
              <a:rPr lang="en-US" sz="2000" dirty="0"/>
              <a:t> </a:t>
            </a:r>
            <a:r>
              <a:rPr lang="en-US" sz="2000" b="1" dirty="0" err="1" smtClean="0"/>
              <a:t>Masscan</a:t>
            </a:r>
            <a:r>
              <a:rPr lang="en-US" sz="2000" b="1" dirty="0" smtClean="0"/>
              <a:t>: </a:t>
            </a:r>
            <a:r>
              <a:rPr lang="en-US" sz="2000" dirty="0"/>
              <a:t>Known for its speed, capable of scanning large networks quickly.</a:t>
            </a:r>
          </a:p>
        </p:txBody>
      </p:sp>
    </p:spTree>
    <p:extLst>
      <p:ext uri="{BB962C8B-B14F-4D97-AF65-F5344CB8AC3E}">
        <p14:creationId xmlns:p14="http://schemas.microsoft.com/office/powerpoint/2010/main" val="150900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02881C-4621-AEED-6FD9-A75D05DE5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"/>
          <a:stretch/>
        </p:blipFill>
        <p:spPr>
          <a:xfrm>
            <a:off x="0" y="940526"/>
            <a:ext cx="12192000" cy="5917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796D53-AE67-A99C-DCFD-E48057D0D565}"/>
              </a:ext>
            </a:extLst>
          </p:cNvPr>
          <p:cNvSpPr txBox="1"/>
          <p:nvPr/>
        </p:nvSpPr>
        <p:spPr>
          <a:xfrm>
            <a:off x="2017800" y="68278"/>
            <a:ext cx="7354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accent1"/>
                </a:solidFill>
                <a:latin typeface="Lora" pitchFamily="2" charset="0"/>
              </a:rPr>
              <a:t>Network Scanning </a:t>
            </a:r>
            <a:r>
              <a:rPr lang="en-GB" sz="3600" b="1" dirty="0" smtClean="0">
                <a:solidFill>
                  <a:schemeClr val="accent1"/>
                </a:solidFill>
                <a:latin typeface="Lora" pitchFamily="2" charset="0"/>
              </a:rPr>
              <a:t>Fundamentals</a:t>
            </a:r>
            <a:endParaRPr lang="en-GB" sz="3600" b="1" dirty="0">
              <a:solidFill>
                <a:schemeClr val="accent1"/>
              </a:solidFill>
              <a:latin typeface="Lora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1175657"/>
            <a:ext cx="5878285" cy="24346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3" y="3899263"/>
            <a:ext cx="6191251" cy="272206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8" t="10133" r="12598" b="14794"/>
          <a:stretch/>
        </p:blipFill>
        <p:spPr>
          <a:xfrm>
            <a:off x="6518366" y="962615"/>
            <a:ext cx="5525588" cy="2860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366" y="3899262"/>
            <a:ext cx="5525589" cy="27220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307341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A0B1D-7EF4-62E3-FEF6-9DBD86124DD1}"/>
              </a:ext>
            </a:extLst>
          </p:cNvPr>
          <p:cNvSpPr txBox="1"/>
          <p:nvPr/>
        </p:nvSpPr>
        <p:spPr>
          <a:xfrm>
            <a:off x="0" y="68044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accent1"/>
                </a:solidFill>
                <a:latin typeface="Lora" pitchFamily="2" charset="0"/>
              </a:rPr>
              <a:t>Most powerful Tools/Websites</a:t>
            </a:r>
            <a:endParaRPr lang="en-GB" sz="4000" b="1" dirty="0">
              <a:solidFill>
                <a:schemeClr val="accent1"/>
              </a:solidFill>
              <a:latin typeface="Lora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F21D5C-E4B2-EBEA-AF6A-188B0C6FB799}"/>
              </a:ext>
            </a:extLst>
          </p:cNvPr>
          <p:cNvGrpSpPr/>
          <p:nvPr/>
        </p:nvGrpSpPr>
        <p:grpSpPr>
          <a:xfrm>
            <a:off x="1320252" y="2498651"/>
            <a:ext cx="9809302" cy="4184053"/>
            <a:chOff x="1469036" y="2783461"/>
            <a:chExt cx="9809302" cy="41840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441A9F-106A-16D1-235B-37E5EDF7A539}"/>
                </a:ext>
              </a:extLst>
            </p:cNvPr>
            <p:cNvGrpSpPr/>
            <p:nvPr/>
          </p:nvGrpSpPr>
          <p:grpSpPr>
            <a:xfrm>
              <a:off x="1469036" y="2783461"/>
              <a:ext cx="3960166" cy="1569660"/>
              <a:chOff x="1469036" y="2783461"/>
              <a:chExt cx="3960166" cy="15696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231A70E-73AD-C547-5B42-08551F0866CA}"/>
                  </a:ext>
                </a:extLst>
              </p:cNvPr>
              <p:cNvSpPr/>
              <p:nvPr/>
            </p:nvSpPr>
            <p:spPr>
              <a:xfrm>
                <a:off x="1469036" y="2788170"/>
                <a:ext cx="91440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600" b="1" dirty="0">
                    <a:latin typeface="Lora" pitchFamily="2" charset="0"/>
                  </a:rPr>
                  <a:t>01</a:t>
                </a:r>
                <a:endParaRPr lang="en-GB" sz="3600" b="1" dirty="0">
                  <a:latin typeface="Lora" pitchFamily="2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418180-4DBB-32CA-0D7F-1E4EF6E61B06}"/>
                  </a:ext>
                </a:extLst>
              </p:cNvPr>
              <p:cNvSpPr txBox="1"/>
              <p:nvPr/>
            </p:nvSpPr>
            <p:spPr>
              <a:xfrm>
                <a:off x="2655496" y="2783461"/>
                <a:ext cx="277370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Nmap</a:t>
                </a: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/ </a:t>
                </a:r>
                <a:r>
                  <a:rPr lang="en-US" sz="20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Zenmap</a:t>
                </a:r>
                <a:endPara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2"/>
                  </a:rPr>
                  <a:t>https://nmap.org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2"/>
                  </a:rPr>
                  <a:t>/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3"/>
                  </a:rPr>
                  <a:t>https://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3"/>
                  </a:rPr>
                  <a:t>nmap.org/docs.html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4"/>
                  </a:rPr>
                  <a:t>https://nmap.org/book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4"/>
                  </a:rPr>
                  <a:t>/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Nmap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-h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254E0E6-DC08-A0A1-68B2-B3045EAC973C}"/>
                </a:ext>
              </a:extLst>
            </p:cNvPr>
            <p:cNvGrpSpPr/>
            <p:nvPr/>
          </p:nvGrpSpPr>
          <p:grpSpPr>
            <a:xfrm>
              <a:off x="7060367" y="2788170"/>
              <a:ext cx="4217971" cy="1495946"/>
              <a:chOff x="1469036" y="2788170"/>
              <a:chExt cx="4217971" cy="149594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42FFE8-34C7-52F1-E6F6-CB4EB1F01E52}"/>
                  </a:ext>
                </a:extLst>
              </p:cNvPr>
              <p:cNvSpPr/>
              <p:nvPr/>
            </p:nvSpPr>
            <p:spPr>
              <a:xfrm>
                <a:off x="1469036" y="2788170"/>
                <a:ext cx="91440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600" b="1" dirty="0">
                    <a:latin typeface="Lora" pitchFamily="2" charset="0"/>
                  </a:rPr>
                  <a:t>02</a:t>
                </a:r>
                <a:endParaRPr lang="en-GB" sz="3600" b="1" dirty="0">
                  <a:latin typeface="Lora" pitchFamily="2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BBFD5D-3A98-3E6B-DB02-1008A89EBAEB}"/>
                  </a:ext>
                </a:extLst>
              </p:cNvPr>
              <p:cNvSpPr txBox="1"/>
              <p:nvPr/>
            </p:nvSpPr>
            <p:spPr>
              <a:xfrm>
                <a:off x="2655496" y="2791400"/>
                <a:ext cx="3031511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Masscan</a:t>
                </a: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</a:t>
                </a:r>
                <a:endPara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5"/>
                  </a:rPr>
                  <a:t>https://www.kali.org/tools/masscan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5"/>
                  </a:rPr>
                  <a:t>/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6"/>
                  </a:rPr>
                  <a:t>https://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6"/>
                  </a:rPr>
                  <a:t>github.com/robertdavidgraham/masscan.git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4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Masscan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-h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F6F0CF-2D7C-44BC-EAE7-FEBDB9D85EEC}"/>
                </a:ext>
              </a:extLst>
            </p:cNvPr>
            <p:cNvGrpSpPr/>
            <p:nvPr/>
          </p:nvGrpSpPr>
          <p:grpSpPr>
            <a:xfrm>
              <a:off x="1469036" y="4886792"/>
              <a:ext cx="4231462" cy="1572890"/>
              <a:chOff x="1469036" y="2788170"/>
              <a:chExt cx="4231462" cy="157289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AD5B03B-9297-3AC5-DA02-12FB744E364F}"/>
                  </a:ext>
                </a:extLst>
              </p:cNvPr>
              <p:cNvSpPr/>
              <p:nvPr/>
            </p:nvSpPr>
            <p:spPr>
              <a:xfrm>
                <a:off x="1469036" y="2788170"/>
                <a:ext cx="91440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600" b="1" dirty="0">
                    <a:latin typeface="Lora" pitchFamily="2" charset="0"/>
                  </a:rPr>
                  <a:t>03</a:t>
                </a:r>
                <a:endParaRPr lang="en-GB" sz="3600" b="1" dirty="0">
                  <a:latin typeface="Lora" pitchFamily="2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096F42-A6DA-5E8F-C31F-384F2161E3BF}"/>
                  </a:ext>
                </a:extLst>
              </p:cNvPr>
              <p:cNvSpPr txBox="1"/>
              <p:nvPr/>
            </p:nvSpPr>
            <p:spPr>
              <a:xfrm>
                <a:off x="2655496" y="2791400"/>
                <a:ext cx="304500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Angry IP </a:t>
                </a:r>
                <a:r>
                  <a:rPr lang="en-US" sz="20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Scanner</a:t>
                </a:r>
                <a:endPara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7"/>
                  </a:rPr>
                  <a:t>https://angryip.org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7"/>
                  </a:rPr>
                  <a:t>/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8"/>
                  </a:rPr>
                  <a:t>https://angryip.org/documentation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8"/>
                  </a:rPr>
                  <a:t>/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9"/>
                  </a:rPr>
                  <a:t>https://angryip.org/about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9"/>
                  </a:rPr>
                  <a:t>/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java -jar ipscan.jar -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h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600D5D-EA91-D1C7-689D-C449461CD772}"/>
                </a:ext>
              </a:extLst>
            </p:cNvPr>
            <p:cNvGrpSpPr/>
            <p:nvPr/>
          </p:nvGrpSpPr>
          <p:grpSpPr>
            <a:xfrm>
              <a:off x="7060367" y="4886792"/>
              <a:ext cx="3960166" cy="2080722"/>
              <a:chOff x="1469036" y="2788170"/>
              <a:chExt cx="3960166" cy="208072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7156A19-A7FA-6D3A-57A7-F4E87CA21CC1}"/>
                  </a:ext>
                </a:extLst>
              </p:cNvPr>
              <p:cNvSpPr/>
              <p:nvPr/>
            </p:nvSpPr>
            <p:spPr>
              <a:xfrm>
                <a:off x="1469036" y="2788170"/>
                <a:ext cx="914400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600" b="1" dirty="0">
                    <a:latin typeface="Lora" pitchFamily="2" charset="0"/>
                  </a:rPr>
                  <a:t>04</a:t>
                </a:r>
                <a:endParaRPr lang="en-GB" sz="3600" b="1" dirty="0">
                  <a:latin typeface="Lora" pitchFamily="2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27C790-3C02-F273-F23D-DCCA0EBD98FC}"/>
                  </a:ext>
                </a:extLst>
              </p:cNvPr>
              <p:cNvSpPr txBox="1"/>
              <p:nvPr/>
            </p:nvSpPr>
            <p:spPr>
              <a:xfrm>
                <a:off x="2655496" y="2791400"/>
                <a:ext cx="2773706" cy="207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Wireshark</a:t>
                </a:r>
                <a:endPara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10"/>
                  </a:rPr>
                  <a:t>https://www.wireshark.org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10"/>
                  </a:rPr>
                  <a:t>/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11"/>
                  </a:rPr>
                  <a:t>https://www.wireshark.org/docs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11"/>
                  </a:rPr>
                  <a:t>/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12"/>
                  </a:rPr>
                  <a:t>https://www.wireshark.org/docs/wsug_html_chunked</a:t>
                </a:r>
                <a:r>
                  <a:rPr 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  <a:hlinkClick r:id="rId12"/>
                  </a:rPr>
                  <a:t>/</a:t>
                </a:r>
                <a:endPara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wireshark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 -h</a:t>
                </a:r>
              </a:p>
              <a:p>
                <a:pPr>
                  <a:spcBef>
                    <a:spcPts val="600"/>
                  </a:spcBef>
                </a:pP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88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0E3D4C-819A-9E13-7CE6-076DB2391566}"/>
              </a:ext>
            </a:extLst>
          </p:cNvPr>
          <p:cNvSpPr/>
          <p:nvPr/>
        </p:nvSpPr>
        <p:spPr>
          <a:xfrm>
            <a:off x="0" y="4011561"/>
            <a:ext cx="4306529" cy="2846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E1321-6876-FE56-D743-C84C63A8CF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"/>
          <a:stretch/>
        </p:blipFill>
        <p:spPr>
          <a:xfrm>
            <a:off x="435573" y="2794582"/>
            <a:ext cx="4083829" cy="36328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140587B-6162-15B5-B69D-093AD1B0AE77}"/>
              </a:ext>
            </a:extLst>
          </p:cNvPr>
          <p:cNvGrpSpPr/>
          <p:nvPr/>
        </p:nvGrpSpPr>
        <p:grpSpPr>
          <a:xfrm>
            <a:off x="4519402" y="129731"/>
            <a:ext cx="7857329" cy="6542350"/>
            <a:chOff x="-1969888" y="58572"/>
            <a:chExt cx="7857329" cy="65423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407BB3-ED64-2DD1-C70F-5F27F5A11B45}"/>
                </a:ext>
              </a:extLst>
            </p:cNvPr>
            <p:cNvSpPr txBox="1"/>
            <p:nvPr/>
          </p:nvSpPr>
          <p:spPr>
            <a:xfrm>
              <a:off x="-1969888" y="58572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sz="4000" b="1" dirty="0">
                <a:solidFill>
                  <a:schemeClr val="accent1"/>
                </a:solidFill>
                <a:latin typeface="Lor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CE1873-4646-EE60-5496-6169248472D8}"/>
                </a:ext>
              </a:extLst>
            </p:cNvPr>
            <p:cNvSpPr txBox="1"/>
            <p:nvPr/>
          </p:nvSpPr>
          <p:spPr>
            <a:xfrm>
              <a:off x="-1785157" y="2430550"/>
              <a:ext cx="7672598" cy="4170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2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. 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Service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Identification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By completing a connection, the scanner can also interact with the service to gather more 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information.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Techniques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and Tools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Full TCP handshake scanning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Tools/Websites: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Nmap</a:t>
              </a:r>
              <a:r>
                <a:rPr 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Uses `-</a:t>
              </a:r>
              <a:r>
                <a:rPr 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sT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` option for TCP connect 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scans.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Clr>
                  <a:schemeClr val="dk1"/>
                </a:buClr>
                <a:buSzPts val="1100"/>
              </a:pPr>
              <a:r>
                <a:rPr 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Netcat:</a:t>
              </a:r>
              <a:r>
                <a:rPr lang="en-US" sz="2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Can</a:t>
              </a:r>
              <a:r>
                <a: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be used to establish TCP connections manually.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8E741AA-E1B6-E7EC-F05B-2E6E4AE15355}"/>
              </a:ext>
            </a:extLst>
          </p:cNvPr>
          <p:cNvSpPr/>
          <p:nvPr/>
        </p:nvSpPr>
        <p:spPr>
          <a:xfrm>
            <a:off x="11238271" y="0"/>
            <a:ext cx="953729" cy="9673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157231" y="191286"/>
            <a:ext cx="5209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Lora" pitchFamily="2" charset="0"/>
              </a:rPr>
              <a:t>TCP Connect Scanning</a:t>
            </a:r>
            <a:endParaRPr lang="en-GB" sz="3600" b="1" dirty="0">
              <a:solidFill>
                <a:schemeClr val="accent1"/>
              </a:solidFill>
              <a:latin typeface="Lora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7232" y="763527"/>
            <a:ext cx="1203476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Definition: </a:t>
            </a:r>
          </a:p>
          <a:p>
            <a:r>
              <a:rPr lang="en-US" sz="2000" dirty="0"/>
              <a:t>TCP Connect Scanning is a port scanning method that completes the TCP three-way handshake to determine if a port is open. It is reliable but easily </a:t>
            </a:r>
            <a:r>
              <a:rPr lang="en-US" sz="2000" dirty="0" smtClean="0"/>
              <a:t>detectable.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rPr>
              <a:t>Examples:</a:t>
            </a: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rPr>
              <a:t>. Complete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rPr>
              <a:t>Handshake: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rPr>
              <a:t>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rPr>
              <a:t>scanner completes the SYN, SYN-ACK, ACK handshake, confirming the port is open if the handshake succeeds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9813" t="15804" r="19245" b="22232"/>
          <a:stretch/>
        </p:blipFill>
        <p:spPr>
          <a:xfrm>
            <a:off x="435573" y="2794581"/>
            <a:ext cx="4083829" cy="363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F5BD5"/>
      </a:accent1>
      <a:accent2>
        <a:srgbClr val="962FBF"/>
      </a:accent2>
      <a:accent3>
        <a:srgbClr val="F9AB47"/>
      </a:accent3>
      <a:accent4>
        <a:srgbClr val="F48153"/>
      </a:accent4>
      <a:accent5>
        <a:srgbClr val="910C07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1615</Words>
  <Application>Microsoft Office PowerPoint</Application>
  <PresentationFormat>Widescreen</PresentationFormat>
  <Paragraphs>201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Ebrima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Black Lion</cp:lastModifiedBy>
  <cp:revision>89</cp:revision>
  <dcterms:created xsi:type="dcterms:W3CDTF">2023-02-17T17:50:20Z</dcterms:created>
  <dcterms:modified xsi:type="dcterms:W3CDTF">2024-08-02T06:11:04Z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707670</vt:lpwstr>
  </property>
  <property fmtid="{D5CDD505-2E9C-101B-9397-08002B2CF9AE}" pid="3" name="NXPowerLiteSettings">
    <vt:lpwstr>E700052003A000</vt:lpwstr>
  </property>
  <property fmtid="{D5CDD505-2E9C-101B-9397-08002B2CF9AE}" pid="4" name="NXPowerLiteVersion">
    <vt:lpwstr>D9.1.4</vt:lpwstr>
  </property>
</Properties>
</file>