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3" name="Google Shape;153;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8" name="Google Shape;168;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5" name="Shape 15"/>
        <p:cNvGrpSpPr/>
        <p:nvPr/>
      </p:nvGrpSpPr>
      <p:grpSpPr>
        <a:xfrm>
          <a:off x="0" y="0"/>
          <a:ext cx="0" cy="0"/>
          <a:chOff x="0" y="0"/>
          <a:chExt cx="0" cy="0"/>
        </a:xfrm>
      </p:grpSpPr>
      <p:sp>
        <p:nvSpPr>
          <p:cNvPr id="16" name="Google Shape;16;p2"/>
          <p:cNvSpPr txBox="1"/>
          <p:nvPr>
            <p:ph type="ctrTitle"/>
          </p:nvPr>
        </p:nvSpPr>
        <p:spPr>
          <a:xfrm>
            <a:off x="601670" y="3029866"/>
            <a:ext cx="6566315" cy="1383822"/>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normAutofit/>
          </a:bodyPr>
          <a:lstStyle>
            <a:lvl1pPr lvl="0" algn="r">
              <a:spcBef>
                <a:spcPts val="0"/>
              </a:spcBef>
              <a:spcAft>
                <a:spcPts val="0"/>
              </a:spcAft>
              <a:buClr>
                <a:srgbClr val="002060"/>
              </a:buClr>
              <a:buSzPts val="3600"/>
              <a:buFont typeface="Calibri"/>
              <a:buNone/>
              <a:defRPr sz="3600">
                <a:solidFill>
                  <a:srgbClr val="00206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601670" y="4404211"/>
            <a:ext cx="6566315" cy="610819"/>
          </a:xfrm>
          <a:prstGeom prst="rect">
            <a:avLst/>
          </a:prstGeom>
          <a:noFill/>
          <a:ln>
            <a:noFill/>
          </a:ln>
        </p:spPr>
        <p:txBody>
          <a:bodyPr anchorCtr="0" anchor="t" bIns="45700" lIns="91425" spcFirstLastPara="1" rIns="91425" wrap="square" tIns="45700">
            <a:normAutofit/>
          </a:bodyPr>
          <a:lstStyle>
            <a:lvl1pPr lvl="0" algn="r">
              <a:spcBef>
                <a:spcPts val="560"/>
              </a:spcBef>
              <a:spcAft>
                <a:spcPts val="0"/>
              </a:spcAft>
              <a:buClr>
                <a:srgbClr val="00B0F0"/>
              </a:buClr>
              <a:buSzPts val="2800"/>
              <a:buNone/>
              <a:defRPr b="0" i="0" sz="2800">
                <a:solidFill>
                  <a:srgbClr val="00B0F0"/>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2"/>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1" name="Shape 71"/>
        <p:cNvGrpSpPr/>
        <p:nvPr/>
      </p:nvGrpSpPr>
      <p:grpSpPr>
        <a:xfrm>
          <a:off x="0" y="0"/>
          <a:ext cx="0" cy="0"/>
          <a:chOff x="0" y="0"/>
          <a:chExt cx="0" cy="0"/>
        </a:xfrm>
      </p:grpSpPr>
      <p:sp>
        <p:nvSpPr>
          <p:cNvPr id="72" name="Google Shape;72;p11"/>
          <p:cNvSpPr txBox="1"/>
          <p:nvPr>
            <p:ph type="title"/>
          </p:nvPr>
        </p:nvSpPr>
        <p:spPr>
          <a:xfrm>
            <a:off x="1792288" y="3600450"/>
            <a:ext cx="5486400" cy="42505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11"/>
          <p:cNvSpPr/>
          <p:nvPr>
            <p:ph idx="2" type="pic"/>
          </p:nvPr>
        </p:nvSpPr>
        <p:spPr>
          <a:xfrm>
            <a:off x="1792288" y="459581"/>
            <a:ext cx="5486400" cy="3086100"/>
          </a:xfrm>
          <a:prstGeom prst="rect">
            <a:avLst/>
          </a:prstGeom>
          <a:noFill/>
          <a:ln>
            <a:noFill/>
          </a:ln>
        </p:spPr>
      </p:sp>
      <p:sp>
        <p:nvSpPr>
          <p:cNvPr id="74" name="Google Shape;74;p11"/>
          <p:cNvSpPr txBox="1"/>
          <p:nvPr>
            <p:ph idx="1" type="body"/>
          </p:nvPr>
        </p:nvSpPr>
        <p:spPr>
          <a:xfrm>
            <a:off x="1792288" y="4025503"/>
            <a:ext cx="5486400" cy="603647"/>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5" name="Google Shape;75;p11"/>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8" name="Shape 78"/>
        <p:cNvGrpSpPr/>
        <p:nvPr/>
      </p:nvGrpSpPr>
      <p:grpSpPr>
        <a:xfrm>
          <a:off x="0" y="0"/>
          <a:ext cx="0" cy="0"/>
          <a:chOff x="0" y="0"/>
          <a:chExt cx="0" cy="0"/>
        </a:xfrm>
      </p:grpSpPr>
      <p:sp>
        <p:nvSpPr>
          <p:cNvPr id="79" name="Google Shape;79;p12"/>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2874764" y="-1217413"/>
            <a:ext cx="3394472"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2"/>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4" name="Shape 84"/>
        <p:cNvGrpSpPr/>
        <p:nvPr/>
      </p:nvGrpSpPr>
      <p:grpSpPr>
        <a:xfrm>
          <a:off x="0" y="0"/>
          <a:ext cx="0" cy="0"/>
          <a:chOff x="0" y="0"/>
          <a:chExt cx="0" cy="0"/>
        </a:xfrm>
      </p:grpSpPr>
      <p:sp>
        <p:nvSpPr>
          <p:cNvPr id="85" name="Google Shape;85;p13"/>
          <p:cNvSpPr txBox="1"/>
          <p:nvPr>
            <p:ph type="title"/>
          </p:nvPr>
        </p:nvSpPr>
        <p:spPr>
          <a:xfrm rot="5400000">
            <a:off x="5463778" y="1371601"/>
            <a:ext cx="4388644"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13"/>
          <p:cNvSpPr txBox="1"/>
          <p:nvPr>
            <p:ph idx="1" type="body"/>
          </p:nvPr>
        </p:nvSpPr>
        <p:spPr>
          <a:xfrm rot="5400000">
            <a:off x="1272778" y="-609599"/>
            <a:ext cx="4388644"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7" name="Google Shape;87;p1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E:\websites\free-power-point-templates\2012\logos.png" id="90" name="Google Shape;90;p13"/>
          <p:cNvPicPr preferRelativeResize="0"/>
          <p:nvPr/>
        </p:nvPicPr>
        <p:blipFill rotWithShape="1">
          <a:blip r:embed="rId2">
            <a:alphaModFix/>
          </a:blip>
          <a:srcRect b="0" l="0" r="0" t="0"/>
          <a:stretch/>
        </p:blipFill>
        <p:spPr>
          <a:xfrm>
            <a:off x="3124200" y="3793390"/>
            <a:ext cx="1308430" cy="47103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448965" y="281175"/>
            <a:ext cx="8246070" cy="89199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600"/>
              <a:buFont typeface="Calibri"/>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448966" y="1350111"/>
            <a:ext cx="8246070" cy="3359504"/>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rgbClr val="002060"/>
              </a:buClr>
              <a:buSzPts val="2800"/>
              <a:buChar char="•"/>
              <a:defRPr sz="2800">
                <a:solidFill>
                  <a:srgbClr val="002060"/>
                </a:solidFill>
              </a:defRPr>
            </a:lvl1pPr>
            <a:lvl2pPr indent="-406400" lvl="1" marL="914400" algn="l">
              <a:spcBef>
                <a:spcPts val="560"/>
              </a:spcBef>
              <a:spcAft>
                <a:spcPts val="0"/>
              </a:spcAft>
              <a:buClr>
                <a:srgbClr val="002060"/>
              </a:buClr>
              <a:buSzPts val="2800"/>
              <a:buChar char="–"/>
              <a:defRPr>
                <a:solidFill>
                  <a:srgbClr val="002060"/>
                </a:solidFill>
              </a:defRPr>
            </a:lvl2pPr>
            <a:lvl3pPr indent="-381000" lvl="2" marL="1371600" algn="l">
              <a:spcBef>
                <a:spcPts val="480"/>
              </a:spcBef>
              <a:spcAft>
                <a:spcPts val="0"/>
              </a:spcAft>
              <a:buClr>
                <a:srgbClr val="002060"/>
              </a:buClr>
              <a:buSzPts val="2400"/>
              <a:buChar char="•"/>
              <a:defRPr>
                <a:solidFill>
                  <a:srgbClr val="002060"/>
                </a:solidFill>
              </a:defRPr>
            </a:lvl3pPr>
            <a:lvl4pPr indent="-355600" lvl="3" marL="1828800" algn="l">
              <a:spcBef>
                <a:spcPts val="400"/>
              </a:spcBef>
              <a:spcAft>
                <a:spcPts val="0"/>
              </a:spcAft>
              <a:buClr>
                <a:srgbClr val="002060"/>
              </a:buClr>
              <a:buSzPts val="2000"/>
              <a:buChar char="–"/>
              <a:defRPr>
                <a:solidFill>
                  <a:srgbClr val="002060"/>
                </a:solidFill>
              </a:defRPr>
            </a:lvl4pPr>
            <a:lvl5pPr indent="-355600" lvl="4" marL="2286000" algn="l">
              <a:spcBef>
                <a:spcPts val="400"/>
              </a:spcBef>
              <a:spcAft>
                <a:spcPts val="0"/>
              </a:spcAft>
              <a:buClr>
                <a:srgbClr val="002060"/>
              </a:buClr>
              <a:buSzPts val="2000"/>
              <a:buChar char="»"/>
              <a:defRPr>
                <a:solidFill>
                  <a:srgbClr val="002060"/>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bg>
      <p:bgPr>
        <a:blipFill>
          <a:blip r:embed="rId2">
            <a:alphaModFix/>
          </a:blip>
          <a:stretch>
            <a:fillRect/>
          </a:stretch>
        </a:blipFill>
      </p:bgPr>
    </p:bg>
    <p:spTree>
      <p:nvGrpSpPr>
        <p:cNvPr id="27" name="Shape 27"/>
        <p:cNvGrpSpPr/>
        <p:nvPr/>
      </p:nvGrpSpPr>
      <p:grpSpPr>
        <a:xfrm>
          <a:off x="0" y="0"/>
          <a:ext cx="0" cy="0"/>
          <a:chOff x="0" y="0"/>
          <a:chExt cx="0" cy="0"/>
        </a:xfrm>
      </p:grpSpPr>
      <p:sp>
        <p:nvSpPr>
          <p:cNvPr id="28" name="Google Shape;28;p4"/>
          <p:cNvSpPr txBox="1"/>
          <p:nvPr>
            <p:ph type="title"/>
          </p:nvPr>
        </p:nvSpPr>
        <p:spPr>
          <a:xfrm>
            <a:off x="448965" y="433880"/>
            <a:ext cx="5955495" cy="572644"/>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00B0F0"/>
              </a:buClr>
              <a:buSzPts val="3600"/>
              <a:buFont typeface="Calibri"/>
              <a:buNone/>
              <a:defRPr sz="3600">
                <a:solidFill>
                  <a:srgbClr val="00B0F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448965" y="1198559"/>
            <a:ext cx="5955495" cy="3511061"/>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rgbClr val="002060"/>
              </a:buClr>
              <a:buSzPts val="2800"/>
              <a:buChar char="•"/>
              <a:defRPr sz="2800">
                <a:solidFill>
                  <a:srgbClr val="002060"/>
                </a:solidFill>
              </a:defRPr>
            </a:lvl1pPr>
            <a:lvl2pPr indent="-406400" lvl="1" marL="914400" algn="l">
              <a:spcBef>
                <a:spcPts val="560"/>
              </a:spcBef>
              <a:spcAft>
                <a:spcPts val="0"/>
              </a:spcAft>
              <a:buClr>
                <a:srgbClr val="002060"/>
              </a:buClr>
              <a:buSzPts val="2800"/>
              <a:buChar char="–"/>
              <a:defRPr>
                <a:solidFill>
                  <a:srgbClr val="002060"/>
                </a:solidFill>
              </a:defRPr>
            </a:lvl2pPr>
            <a:lvl3pPr indent="-381000" lvl="2" marL="1371600" algn="l">
              <a:spcBef>
                <a:spcPts val="480"/>
              </a:spcBef>
              <a:spcAft>
                <a:spcPts val="0"/>
              </a:spcAft>
              <a:buClr>
                <a:srgbClr val="002060"/>
              </a:buClr>
              <a:buSzPts val="2400"/>
              <a:buChar char="•"/>
              <a:defRPr>
                <a:solidFill>
                  <a:srgbClr val="002060"/>
                </a:solidFill>
              </a:defRPr>
            </a:lvl3pPr>
            <a:lvl4pPr indent="-355600" lvl="3" marL="1828800" algn="l">
              <a:spcBef>
                <a:spcPts val="400"/>
              </a:spcBef>
              <a:spcAft>
                <a:spcPts val="0"/>
              </a:spcAft>
              <a:buClr>
                <a:srgbClr val="002060"/>
              </a:buClr>
              <a:buSzPts val="2000"/>
              <a:buChar char="–"/>
              <a:defRPr>
                <a:solidFill>
                  <a:srgbClr val="002060"/>
                </a:solidFill>
              </a:defRPr>
            </a:lvl4pPr>
            <a:lvl5pPr indent="-355600" lvl="4" marL="2286000" algn="l">
              <a:spcBef>
                <a:spcPts val="400"/>
              </a:spcBef>
              <a:spcAft>
                <a:spcPts val="0"/>
              </a:spcAft>
              <a:buClr>
                <a:srgbClr val="002060"/>
              </a:buClr>
              <a:buSzPts val="2000"/>
              <a:buChar char="»"/>
              <a:defRPr>
                <a:solidFill>
                  <a:srgbClr val="002060"/>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0" name="Google Shape;30;p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3" name="Shape 33"/>
        <p:cNvGrpSpPr/>
        <p:nvPr/>
      </p:nvGrpSpPr>
      <p:grpSpPr>
        <a:xfrm>
          <a:off x="0" y="0"/>
          <a:ext cx="0" cy="0"/>
          <a:chOff x="0" y="0"/>
          <a:chExt cx="0" cy="0"/>
        </a:xfrm>
      </p:grpSpPr>
      <p:sp>
        <p:nvSpPr>
          <p:cNvPr id="34" name="Google Shape;34;p5"/>
          <p:cNvSpPr txBox="1"/>
          <p:nvPr>
            <p:ph type="title"/>
          </p:nvPr>
        </p:nvSpPr>
        <p:spPr>
          <a:xfrm>
            <a:off x="448964" y="433880"/>
            <a:ext cx="8246071" cy="7635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600"/>
              <a:buFont typeface="Calibri"/>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536879" y="1502815"/>
            <a:ext cx="4040188" cy="479822"/>
          </a:xfrm>
          <a:prstGeom prst="rect">
            <a:avLst/>
          </a:prstGeom>
          <a:noFill/>
          <a:ln>
            <a:noFill/>
          </a:ln>
        </p:spPr>
        <p:txBody>
          <a:bodyPr anchorCtr="0" anchor="b" bIns="45700" lIns="91425" spcFirstLastPara="1" rIns="91425" wrap="square" tIns="45700">
            <a:normAutofit/>
          </a:bodyPr>
          <a:lstStyle>
            <a:lvl1pPr indent="-228600" lvl="0" marL="457200" algn="ctr">
              <a:spcBef>
                <a:spcPts val="480"/>
              </a:spcBef>
              <a:spcAft>
                <a:spcPts val="0"/>
              </a:spcAft>
              <a:buClr>
                <a:srgbClr val="002060"/>
              </a:buClr>
              <a:buSzPts val="2400"/>
              <a:buNone/>
              <a:defRPr b="1" sz="2400">
                <a:solidFill>
                  <a:srgbClr val="002060"/>
                </a:solidFill>
              </a:defRPr>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6" name="Google Shape;36;p5"/>
          <p:cNvSpPr txBox="1"/>
          <p:nvPr>
            <p:ph idx="2" type="body"/>
          </p:nvPr>
        </p:nvSpPr>
        <p:spPr>
          <a:xfrm>
            <a:off x="536879" y="1934335"/>
            <a:ext cx="4040188" cy="2137871"/>
          </a:xfrm>
          <a:prstGeom prst="rect">
            <a:avLst/>
          </a:prstGeom>
          <a:noFill/>
          <a:ln>
            <a:noFill/>
          </a:ln>
        </p:spPr>
        <p:txBody>
          <a:bodyPr anchorCtr="0" anchor="t" bIns="45700" lIns="91425" spcFirstLastPara="1" rIns="91425" wrap="square" tIns="45700">
            <a:normAutofit/>
          </a:bodyPr>
          <a:lstStyle>
            <a:lvl1pPr indent="-381000" lvl="0" marL="457200" algn="ctr">
              <a:spcBef>
                <a:spcPts val="480"/>
              </a:spcBef>
              <a:spcAft>
                <a:spcPts val="0"/>
              </a:spcAft>
              <a:buClr>
                <a:srgbClr val="002060"/>
              </a:buClr>
              <a:buSzPts val="2400"/>
              <a:buChar char="•"/>
              <a:defRPr sz="2400">
                <a:solidFill>
                  <a:srgbClr val="002060"/>
                </a:solidFill>
              </a:defRPr>
            </a:lvl1pPr>
            <a:lvl2pPr indent="-355600" lvl="1" marL="914400" algn="ctr">
              <a:spcBef>
                <a:spcPts val="400"/>
              </a:spcBef>
              <a:spcAft>
                <a:spcPts val="0"/>
              </a:spcAft>
              <a:buClr>
                <a:srgbClr val="002060"/>
              </a:buClr>
              <a:buSzPts val="2000"/>
              <a:buChar char="–"/>
              <a:defRPr sz="2000">
                <a:solidFill>
                  <a:srgbClr val="002060"/>
                </a:solidFill>
              </a:defRPr>
            </a:lvl2pPr>
            <a:lvl3pPr indent="-342900" lvl="2" marL="1371600" algn="ctr">
              <a:spcBef>
                <a:spcPts val="360"/>
              </a:spcBef>
              <a:spcAft>
                <a:spcPts val="0"/>
              </a:spcAft>
              <a:buClr>
                <a:srgbClr val="002060"/>
              </a:buClr>
              <a:buSzPts val="1800"/>
              <a:buChar char="•"/>
              <a:defRPr sz="1800">
                <a:solidFill>
                  <a:srgbClr val="002060"/>
                </a:solidFill>
              </a:defRPr>
            </a:lvl3pPr>
            <a:lvl4pPr indent="-330200" lvl="3" marL="1828800" algn="ctr">
              <a:spcBef>
                <a:spcPts val="320"/>
              </a:spcBef>
              <a:spcAft>
                <a:spcPts val="0"/>
              </a:spcAft>
              <a:buClr>
                <a:srgbClr val="002060"/>
              </a:buClr>
              <a:buSzPts val="1600"/>
              <a:buChar char="–"/>
              <a:defRPr sz="1600">
                <a:solidFill>
                  <a:srgbClr val="002060"/>
                </a:solidFill>
              </a:defRPr>
            </a:lvl4pPr>
            <a:lvl5pPr indent="-330200" lvl="4" marL="2286000" algn="ctr">
              <a:spcBef>
                <a:spcPts val="320"/>
              </a:spcBef>
              <a:spcAft>
                <a:spcPts val="0"/>
              </a:spcAft>
              <a:buClr>
                <a:srgbClr val="002060"/>
              </a:buClr>
              <a:buSzPts val="1600"/>
              <a:buChar char="»"/>
              <a:defRPr sz="1600">
                <a:solidFill>
                  <a:srgbClr val="002060"/>
                </a:solidFill>
              </a:defRPr>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37" name="Google Shape;37;p5"/>
          <p:cNvSpPr txBox="1"/>
          <p:nvPr>
            <p:ph idx="3" type="body"/>
          </p:nvPr>
        </p:nvSpPr>
        <p:spPr>
          <a:xfrm>
            <a:off x="4572000" y="1502815"/>
            <a:ext cx="4041775" cy="479822"/>
          </a:xfrm>
          <a:prstGeom prst="rect">
            <a:avLst/>
          </a:prstGeom>
          <a:noFill/>
          <a:ln>
            <a:noFill/>
          </a:ln>
        </p:spPr>
        <p:txBody>
          <a:bodyPr anchorCtr="0" anchor="b" bIns="45700" lIns="91425" spcFirstLastPara="1" rIns="91425" wrap="square" tIns="45700">
            <a:normAutofit/>
          </a:bodyPr>
          <a:lstStyle>
            <a:lvl1pPr indent="-228600" lvl="0" marL="457200" algn="ctr">
              <a:spcBef>
                <a:spcPts val="480"/>
              </a:spcBef>
              <a:spcAft>
                <a:spcPts val="0"/>
              </a:spcAft>
              <a:buClr>
                <a:srgbClr val="002060"/>
              </a:buClr>
              <a:buSzPts val="2400"/>
              <a:buNone/>
              <a:defRPr b="1" sz="2400">
                <a:solidFill>
                  <a:srgbClr val="002060"/>
                </a:solidFill>
              </a:defRPr>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8" name="Google Shape;38;p5"/>
          <p:cNvSpPr txBox="1"/>
          <p:nvPr>
            <p:ph idx="4" type="body"/>
          </p:nvPr>
        </p:nvSpPr>
        <p:spPr>
          <a:xfrm>
            <a:off x="4572000" y="1934335"/>
            <a:ext cx="4041775" cy="2137871"/>
          </a:xfrm>
          <a:prstGeom prst="rect">
            <a:avLst/>
          </a:prstGeom>
          <a:noFill/>
          <a:ln>
            <a:noFill/>
          </a:ln>
        </p:spPr>
        <p:txBody>
          <a:bodyPr anchorCtr="0" anchor="t" bIns="45700" lIns="91425" spcFirstLastPara="1" rIns="91425" wrap="square" tIns="45700">
            <a:normAutofit/>
          </a:bodyPr>
          <a:lstStyle>
            <a:lvl1pPr indent="-381000" lvl="0" marL="457200" algn="ctr">
              <a:spcBef>
                <a:spcPts val="480"/>
              </a:spcBef>
              <a:spcAft>
                <a:spcPts val="0"/>
              </a:spcAft>
              <a:buClr>
                <a:srgbClr val="002060"/>
              </a:buClr>
              <a:buSzPts val="2400"/>
              <a:buChar char="•"/>
              <a:defRPr sz="2400">
                <a:solidFill>
                  <a:srgbClr val="002060"/>
                </a:solidFill>
              </a:defRPr>
            </a:lvl1pPr>
            <a:lvl2pPr indent="-355600" lvl="1" marL="914400" algn="ctr">
              <a:spcBef>
                <a:spcPts val="400"/>
              </a:spcBef>
              <a:spcAft>
                <a:spcPts val="0"/>
              </a:spcAft>
              <a:buClr>
                <a:srgbClr val="002060"/>
              </a:buClr>
              <a:buSzPts val="2000"/>
              <a:buChar char="–"/>
              <a:defRPr sz="2000">
                <a:solidFill>
                  <a:srgbClr val="002060"/>
                </a:solidFill>
              </a:defRPr>
            </a:lvl2pPr>
            <a:lvl3pPr indent="-342900" lvl="2" marL="1371600" algn="ctr">
              <a:spcBef>
                <a:spcPts val="360"/>
              </a:spcBef>
              <a:spcAft>
                <a:spcPts val="0"/>
              </a:spcAft>
              <a:buClr>
                <a:srgbClr val="002060"/>
              </a:buClr>
              <a:buSzPts val="1800"/>
              <a:buChar char="•"/>
              <a:defRPr sz="1800">
                <a:solidFill>
                  <a:srgbClr val="002060"/>
                </a:solidFill>
              </a:defRPr>
            </a:lvl3pPr>
            <a:lvl4pPr indent="-330200" lvl="3" marL="1828800" algn="ctr">
              <a:spcBef>
                <a:spcPts val="320"/>
              </a:spcBef>
              <a:spcAft>
                <a:spcPts val="0"/>
              </a:spcAft>
              <a:buClr>
                <a:srgbClr val="002060"/>
              </a:buClr>
              <a:buSzPts val="1600"/>
              <a:buChar char="–"/>
              <a:defRPr sz="1600">
                <a:solidFill>
                  <a:srgbClr val="002060"/>
                </a:solidFill>
              </a:defRPr>
            </a:lvl4pPr>
            <a:lvl5pPr indent="-330200" lvl="4" marL="2286000" algn="ctr">
              <a:spcBef>
                <a:spcPts val="320"/>
              </a:spcBef>
              <a:spcAft>
                <a:spcPts val="0"/>
              </a:spcAft>
              <a:buClr>
                <a:srgbClr val="002060"/>
              </a:buClr>
              <a:buSzPts val="1600"/>
              <a:buChar char="»"/>
              <a:defRPr sz="1600">
                <a:solidFill>
                  <a:srgbClr val="002060"/>
                </a:solidFill>
              </a:defRPr>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39" name="Google Shape;39;p5"/>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2" name="Shape 42"/>
        <p:cNvGrpSpPr/>
        <p:nvPr/>
      </p:nvGrpSpPr>
      <p:grpSpPr>
        <a:xfrm>
          <a:off x="0" y="0"/>
          <a:ext cx="0" cy="0"/>
          <a:chOff x="0" y="0"/>
          <a:chExt cx="0" cy="0"/>
        </a:xfrm>
      </p:grpSpPr>
      <p:sp>
        <p:nvSpPr>
          <p:cNvPr id="43" name="Google Shape;43;p6"/>
          <p:cNvSpPr txBox="1"/>
          <p:nvPr>
            <p:ph type="title"/>
          </p:nvPr>
        </p:nvSpPr>
        <p:spPr>
          <a:xfrm>
            <a:off x="722313" y="3305176"/>
            <a:ext cx="7772400" cy="1021556"/>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6"/>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45" name="Google Shape;45;p6"/>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8" name="Shape 48"/>
        <p:cNvGrpSpPr/>
        <p:nvPr/>
      </p:nvGrpSpPr>
      <p:grpSpPr>
        <a:xfrm>
          <a:off x="0" y="0"/>
          <a:ext cx="0" cy="0"/>
          <a:chOff x="0" y="0"/>
          <a:chExt cx="0" cy="0"/>
        </a:xfrm>
      </p:grpSpPr>
      <p:sp>
        <p:nvSpPr>
          <p:cNvPr id="49" name="Google Shape;49;p7"/>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7"/>
          <p:cNvSpPr txBox="1"/>
          <p:nvPr>
            <p:ph idx="1" type="body"/>
          </p:nvPr>
        </p:nvSpPr>
        <p:spPr>
          <a:xfrm>
            <a:off x="457200" y="1200151"/>
            <a:ext cx="4038600" cy="3394472"/>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51" name="Google Shape;51;p7"/>
          <p:cNvSpPr txBox="1"/>
          <p:nvPr>
            <p:ph idx="2" type="body"/>
          </p:nvPr>
        </p:nvSpPr>
        <p:spPr>
          <a:xfrm>
            <a:off x="4648200" y="1200151"/>
            <a:ext cx="4038600" cy="3394472"/>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52" name="Google Shape;52;p7"/>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 name="Shape 55"/>
        <p:cNvGrpSpPr/>
        <p:nvPr/>
      </p:nvGrpSpPr>
      <p:grpSpPr>
        <a:xfrm>
          <a:off x="0" y="0"/>
          <a:ext cx="0" cy="0"/>
          <a:chOff x="0" y="0"/>
          <a:chExt cx="0" cy="0"/>
        </a:xfrm>
      </p:grpSpPr>
      <p:sp>
        <p:nvSpPr>
          <p:cNvPr id="56" name="Google Shape;56;p8"/>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8"/>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9"/>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9"/>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4" name="Shape 64"/>
        <p:cNvGrpSpPr/>
        <p:nvPr/>
      </p:nvGrpSpPr>
      <p:grpSpPr>
        <a:xfrm>
          <a:off x="0" y="0"/>
          <a:ext cx="0" cy="0"/>
          <a:chOff x="0" y="0"/>
          <a:chExt cx="0" cy="0"/>
        </a:xfrm>
      </p:grpSpPr>
      <p:sp>
        <p:nvSpPr>
          <p:cNvPr id="65" name="Google Shape;65;p10"/>
          <p:cNvSpPr txBox="1"/>
          <p:nvPr>
            <p:ph type="title"/>
          </p:nvPr>
        </p:nvSpPr>
        <p:spPr>
          <a:xfrm>
            <a:off x="457201" y="204787"/>
            <a:ext cx="3008313" cy="8715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10"/>
          <p:cNvSpPr txBox="1"/>
          <p:nvPr>
            <p:ph idx="1" type="body"/>
          </p:nvPr>
        </p:nvSpPr>
        <p:spPr>
          <a:xfrm>
            <a:off x="3575050" y="204788"/>
            <a:ext cx="5111750" cy="4389835"/>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7" name="Google Shape;67;p10"/>
          <p:cNvSpPr txBox="1"/>
          <p:nvPr>
            <p:ph idx="2" type="body"/>
          </p:nvPr>
        </p:nvSpPr>
        <p:spPr>
          <a:xfrm>
            <a:off x="457201" y="1076326"/>
            <a:ext cx="3008313" cy="3518297"/>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8" name="Google Shape;68;p10"/>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0"/>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9.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jpg"/><Relationship Id="rId4" Type="http://schemas.openxmlformats.org/officeDocument/2006/relationships/image" Target="../media/image1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jpg"/><Relationship Id="rId4"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jp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type="ctrTitle"/>
          </p:nvPr>
        </p:nvSpPr>
        <p:spPr>
          <a:xfrm>
            <a:off x="754375" y="3946095"/>
            <a:ext cx="3817625" cy="610821"/>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normAutofit fontScale="90000"/>
          </a:bodyPr>
          <a:lstStyle/>
          <a:p>
            <a:pPr indent="0" lvl="0" marL="0" rtl="0" algn="ctr">
              <a:spcBef>
                <a:spcPts val="0"/>
              </a:spcBef>
              <a:spcAft>
                <a:spcPts val="0"/>
              </a:spcAft>
              <a:buClr>
                <a:srgbClr val="002060"/>
              </a:buClr>
              <a:buSzPct val="100000"/>
              <a:buFont typeface="Calibri"/>
              <a:buNone/>
            </a:pPr>
            <a:r>
              <a:rPr lang="en-US" sz="3100"/>
              <a:t>Wellcome </a:t>
            </a:r>
            <a:br>
              <a:rPr lang="en-US" sz="3100"/>
            </a:br>
            <a:r>
              <a:rPr lang="en-US" sz="3100"/>
              <a:t>To</a:t>
            </a:r>
            <a:br>
              <a:rPr lang="en-US" sz="3100"/>
            </a:br>
            <a:r>
              <a:rPr lang="en-US" sz="3100"/>
              <a:t>Ethical Hacking class</a:t>
            </a:r>
            <a:br>
              <a:rPr lang="en-US" sz="3100"/>
            </a:br>
            <a:r>
              <a:rPr lang="en-US" sz="3100"/>
              <a:t>4th Week</a:t>
            </a:r>
            <a:br>
              <a:rPr lang="en-US" sz="3100"/>
            </a:br>
            <a:r>
              <a:rPr lang="en-US" sz="3100"/>
              <a:t>Day 2nd</a:t>
            </a:r>
            <a:br>
              <a:rPr lang="en-US"/>
            </a:br>
            <a:endParaRPr/>
          </a:p>
        </p:txBody>
      </p:sp>
      <p:sp>
        <p:nvSpPr>
          <p:cNvPr id="96" name="Google Shape;96;p14"/>
          <p:cNvSpPr txBox="1"/>
          <p:nvPr>
            <p:ph idx="1" type="subTitle"/>
          </p:nvPr>
        </p:nvSpPr>
        <p:spPr>
          <a:xfrm>
            <a:off x="6345198" y="4488669"/>
            <a:ext cx="2748690" cy="610819"/>
          </a:xfrm>
          <a:prstGeom prst="rect">
            <a:avLst/>
          </a:prstGeom>
          <a:noFill/>
          <a:ln>
            <a:noFill/>
          </a:ln>
        </p:spPr>
        <p:txBody>
          <a:bodyPr anchorCtr="0" anchor="t" bIns="45700" lIns="91425" spcFirstLastPara="1" rIns="91425" wrap="square" tIns="45700">
            <a:normAutofit/>
          </a:bodyPr>
          <a:lstStyle/>
          <a:p>
            <a:pPr indent="0" lvl="0" marL="0" rtl="0" algn="r">
              <a:spcBef>
                <a:spcPts val="0"/>
              </a:spcBef>
              <a:spcAft>
                <a:spcPts val="0"/>
              </a:spcAft>
              <a:buClr>
                <a:srgbClr val="00B0F0"/>
              </a:buClr>
              <a:buSzPts val="2800"/>
              <a:buNone/>
            </a:pPr>
            <a:r>
              <a:rPr lang="en-US"/>
              <a:t>Muhammad Bilal</a:t>
            </a:r>
            <a:endParaRPr/>
          </a:p>
          <a:p>
            <a:pPr indent="0" lvl="0" marL="0" rtl="0" algn="r">
              <a:spcBef>
                <a:spcPts val="560"/>
              </a:spcBef>
              <a:spcAft>
                <a:spcPts val="0"/>
              </a:spcAft>
              <a:buClr>
                <a:srgbClr val="00B0F0"/>
              </a:buClr>
              <a:buSzPts val="28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3"/>
          <p:cNvSpPr txBox="1"/>
          <p:nvPr>
            <p:ph type="title"/>
          </p:nvPr>
        </p:nvSpPr>
        <p:spPr>
          <a:xfrm>
            <a:off x="0" y="6177"/>
            <a:ext cx="6413610" cy="572644"/>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00B0F0"/>
              </a:buClr>
              <a:buSzPct val="100000"/>
              <a:buFont typeface="Calibri"/>
              <a:buNone/>
            </a:pPr>
            <a:r>
              <a:rPr lang="en-US"/>
              <a:t>Vulnerability Analysis Tools</a:t>
            </a:r>
            <a:endParaRPr/>
          </a:p>
        </p:txBody>
      </p:sp>
      <p:sp>
        <p:nvSpPr>
          <p:cNvPr id="157" name="Google Shape;157;p23"/>
          <p:cNvSpPr txBox="1"/>
          <p:nvPr>
            <p:ph idx="1" type="body"/>
          </p:nvPr>
        </p:nvSpPr>
        <p:spPr>
          <a:xfrm>
            <a:off x="0" y="578821"/>
            <a:ext cx="6526581" cy="348798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002060"/>
              </a:buClr>
              <a:buSzPts val="1900"/>
              <a:buNone/>
            </a:pPr>
            <a:r>
              <a:rPr b="1" lang="en-US" sz="1900"/>
              <a:t>Tools/Websites:</a:t>
            </a:r>
            <a:endParaRPr/>
          </a:p>
          <a:p>
            <a:pPr indent="0" lvl="0" marL="0" rtl="0" algn="l">
              <a:spcBef>
                <a:spcPts val="360"/>
              </a:spcBef>
              <a:spcAft>
                <a:spcPts val="0"/>
              </a:spcAft>
              <a:buClr>
                <a:srgbClr val="002060"/>
              </a:buClr>
              <a:buSzPts val="1800"/>
              <a:buNone/>
            </a:pPr>
            <a:r>
              <a:rPr b="1" lang="en-US" sz="1800"/>
              <a:t>Nessus: </a:t>
            </a:r>
            <a:r>
              <a:rPr lang="en-US" sz="1800"/>
              <a:t>A widely-used commercial vulnerability scanning tool with extensive plugin support.</a:t>
            </a:r>
            <a:endParaRPr/>
          </a:p>
          <a:p>
            <a:pPr indent="0" lvl="0" marL="0" rtl="0" algn="l">
              <a:spcBef>
                <a:spcPts val="360"/>
              </a:spcBef>
              <a:spcAft>
                <a:spcPts val="0"/>
              </a:spcAft>
              <a:buClr>
                <a:srgbClr val="002060"/>
              </a:buClr>
              <a:buSzPts val="1800"/>
              <a:buNone/>
            </a:pPr>
            <a:r>
              <a:rPr b="1" lang="en-US" sz="1800"/>
              <a:t>OpenVAS: </a:t>
            </a:r>
            <a:r>
              <a:rPr lang="en-US" sz="1800"/>
              <a:t>An open-source vulnerability scanner that offers a wide range of scanning capabilities.</a:t>
            </a:r>
            <a:endParaRPr/>
          </a:p>
          <a:p>
            <a:pPr indent="0" lvl="0" marL="0" rtl="0" algn="l">
              <a:spcBef>
                <a:spcPts val="360"/>
              </a:spcBef>
              <a:spcAft>
                <a:spcPts val="0"/>
              </a:spcAft>
              <a:buClr>
                <a:srgbClr val="002060"/>
              </a:buClr>
              <a:buSzPts val="1800"/>
              <a:buNone/>
            </a:pPr>
            <a:r>
              <a:t/>
            </a:r>
            <a:endParaRPr sz="1800"/>
          </a:p>
        </p:txBody>
      </p:sp>
      <p:pic>
        <p:nvPicPr>
          <p:cNvPr id="158" name="Google Shape;158;p23"/>
          <p:cNvPicPr preferRelativeResize="0"/>
          <p:nvPr/>
        </p:nvPicPr>
        <p:blipFill rotWithShape="1">
          <a:blip r:embed="rId3">
            <a:alphaModFix/>
          </a:blip>
          <a:srcRect b="0" l="0" r="0" t="0"/>
          <a:stretch/>
        </p:blipFill>
        <p:spPr>
          <a:xfrm>
            <a:off x="396977" y="2466601"/>
            <a:ext cx="2857500" cy="1600200"/>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pic>
        <p:nvPicPr>
          <p:cNvPr id="159" name="Google Shape;159;p23"/>
          <p:cNvPicPr preferRelativeResize="0"/>
          <p:nvPr/>
        </p:nvPicPr>
        <p:blipFill rotWithShape="1">
          <a:blip r:embed="rId4">
            <a:alphaModFix/>
          </a:blip>
          <a:srcRect b="0" l="0" r="0" t="0"/>
          <a:stretch/>
        </p:blipFill>
        <p:spPr>
          <a:xfrm>
            <a:off x="3651454" y="2724455"/>
            <a:ext cx="2762156" cy="1068936"/>
          </a:xfrm>
          <a:prstGeom prst="rect">
            <a:avLst/>
          </a:prstGeom>
          <a:noFill/>
          <a:ln cap="sq" cmpd="thickThin" w="228600">
            <a:solidFill>
              <a:srgbClr val="000000"/>
            </a:solidFill>
            <a:prstDash val="solid"/>
            <a:miter lim="800000"/>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4"/>
          <p:cNvSpPr txBox="1"/>
          <p:nvPr>
            <p:ph type="title"/>
          </p:nvPr>
        </p:nvSpPr>
        <p:spPr>
          <a:xfrm>
            <a:off x="0" y="0"/>
            <a:ext cx="6975546" cy="1006524"/>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00B0F0"/>
              </a:buClr>
              <a:buSzPct val="100000"/>
              <a:buFont typeface="Calibri"/>
              <a:buNone/>
            </a:pPr>
            <a:r>
              <a:rPr lang="en-US"/>
              <a:t>Nmap Scripting Engine (NSE) for Vulnerability Scanning</a:t>
            </a:r>
            <a:endParaRPr/>
          </a:p>
        </p:txBody>
      </p:sp>
      <p:sp>
        <p:nvSpPr>
          <p:cNvPr id="165" name="Google Shape;165;p24"/>
          <p:cNvSpPr txBox="1"/>
          <p:nvPr>
            <p:ph idx="1" type="body"/>
          </p:nvPr>
        </p:nvSpPr>
        <p:spPr>
          <a:xfrm>
            <a:off x="0" y="1006524"/>
            <a:ext cx="6975546" cy="397033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spcBef>
                <a:spcPts val="0"/>
              </a:spcBef>
              <a:spcAft>
                <a:spcPts val="0"/>
              </a:spcAft>
              <a:buClr>
                <a:srgbClr val="002060"/>
              </a:buClr>
              <a:buSzPct val="100000"/>
              <a:buNone/>
            </a:pPr>
            <a:r>
              <a:rPr b="1" lang="en-US" sz="2600"/>
              <a:t>Overview:</a:t>
            </a:r>
            <a:endParaRPr/>
          </a:p>
          <a:p>
            <a:pPr indent="0" lvl="0" marL="0" rtl="0" algn="l">
              <a:spcBef>
                <a:spcPts val="351"/>
              </a:spcBef>
              <a:spcAft>
                <a:spcPts val="0"/>
              </a:spcAft>
              <a:buClr>
                <a:srgbClr val="002060"/>
              </a:buClr>
              <a:buSzPct val="100000"/>
              <a:buNone/>
            </a:pPr>
            <a:r>
              <a:rPr lang="en-US" sz="1900"/>
              <a:t>The Nmap Scripting Engine (NSE) is a powerful feature of the Nmap network scanning tool that allows users to write and execute custom scripts to automate network discovery and vulnerability scanning tasks.</a:t>
            </a:r>
            <a:endParaRPr sz="1900"/>
          </a:p>
          <a:p>
            <a:pPr indent="0" lvl="0" marL="0" rtl="0" algn="l">
              <a:spcBef>
                <a:spcPts val="444"/>
              </a:spcBef>
              <a:spcAft>
                <a:spcPts val="0"/>
              </a:spcAft>
              <a:buClr>
                <a:srgbClr val="002060"/>
              </a:buClr>
              <a:buSzPct val="100000"/>
              <a:buNone/>
            </a:pPr>
            <a:r>
              <a:rPr b="1" lang="en-US" sz="2400"/>
              <a:t>Examples:</a:t>
            </a:r>
            <a:endParaRPr/>
          </a:p>
          <a:p>
            <a:pPr indent="0" lvl="0" marL="0" rtl="0" algn="l">
              <a:spcBef>
                <a:spcPts val="351"/>
              </a:spcBef>
              <a:spcAft>
                <a:spcPts val="0"/>
              </a:spcAft>
              <a:buClr>
                <a:srgbClr val="002060"/>
              </a:buClr>
              <a:buSzPct val="100000"/>
              <a:buNone/>
            </a:pPr>
            <a:r>
              <a:rPr b="1" lang="en-US" sz="1800"/>
              <a:t>Example 1: </a:t>
            </a:r>
            <a:r>
              <a:rPr lang="en-US" sz="1900"/>
              <a:t>Using an NSE script to check for the Heartbleed vulnerability on SSL/TLS-enabled servers.</a:t>
            </a:r>
            <a:endParaRPr/>
          </a:p>
          <a:p>
            <a:pPr indent="0" lvl="0" marL="0" rtl="0" algn="l">
              <a:spcBef>
                <a:spcPts val="351"/>
              </a:spcBef>
              <a:spcAft>
                <a:spcPts val="0"/>
              </a:spcAft>
              <a:buClr>
                <a:srgbClr val="002060"/>
              </a:buClr>
              <a:buSzPct val="100000"/>
              <a:buNone/>
            </a:pPr>
            <a:r>
              <a:rPr b="1" lang="en-US" sz="1800"/>
              <a:t>Example 2: </a:t>
            </a:r>
            <a:r>
              <a:rPr lang="en-US" sz="1900"/>
              <a:t>Employing an NSE script to detect and report on open ports and services running on a network.</a:t>
            </a:r>
            <a:endParaRPr/>
          </a:p>
          <a:p>
            <a:pPr indent="0" lvl="0" marL="0" rtl="0" algn="l">
              <a:spcBef>
                <a:spcPts val="351"/>
              </a:spcBef>
              <a:spcAft>
                <a:spcPts val="0"/>
              </a:spcAft>
              <a:buClr>
                <a:srgbClr val="002060"/>
              </a:buClr>
              <a:buSzPct val="100000"/>
              <a:buNone/>
            </a:pPr>
            <a:r>
              <a:rPr b="1" lang="en-US" sz="1900"/>
              <a:t>Techniques:</a:t>
            </a:r>
            <a:endParaRPr/>
          </a:p>
          <a:p>
            <a:pPr indent="0" lvl="0" marL="0" rtl="0" algn="l">
              <a:spcBef>
                <a:spcPts val="351"/>
              </a:spcBef>
              <a:spcAft>
                <a:spcPts val="0"/>
              </a:spcAft>
              <a:buClr>
                <a:srgbClr val="002060"/>
              </a:buClr>
              <a:buSzPct val="100000"/>
              <a:buNone/>
            </a:pPr>
            <a:r>
              <a:rPr b="1" lang="en-US" sz="1900"/>
              <a:t>Script Selection: </a:t>
            </a:r>
            <a:r>
              <a:rPr lang="en-US" sz="1900"/>
              <a:t>Choose appropriate NSE scripts from the Nmap library or write custom scripts to address specific scanning needs.</a:t>
            </a:r>
            <a:endParaRPr/>
          </a:p>
          <a:p>
            <a:pPr indent="0" lvl="0" marL="0" rtl="0" algn="l">
              <a:spcBef>
                <a:spcPts val="351"/>
              </a:spcBef>
              <a:spcAft>
                <a:spcPts val="0"/>
              </a:spcAft>
              <a:buClr>
                <a:srgbClr val="002060"/>
              </a:buClr>
              <a:buSzPct val="100000"/>
              <a:buNone/>
            </a:pPr>
            <a:r>
              <a:rPr b="1" lang="en-US" sz="1900"/>
              <a:t>Target Specification: </a:t>
            </a:r>
            <a:r>
              <a:rPr lang="en-US" sz="1900"/>
              <a:t>Use Nmap’s targeting options to specify hosts and networks for scanning with NSE scripts.</a:t>
            </a:r>
            <a:endParaRPr/>
          </a:p>
          <a:p>
            <a:pPr indent="0" lvl="0" marL="0" rtl="0" algn="l">
              <a:spcBef>
                <a:spcPts val="333"/>
              </a:spcBef>
              <a:spcAft>
                <a:spcPts val="0"/>
              </a:spcAft>
              <a:buClr>
                <a:srgbClr val="002060"/>
              </a:buClr>
              <a:buSzPct val="100000"/>
              <a:buNone/>
            </a:pPr>
            <a:r>
              <a:t/>
            </a:r>
            <a:endParaRPr sz="1800"/>
          </a:p>
          <a:p>
            <a:pPr indent="0" lvl="0" marL="0" rtl="0" algn="l">
              <a:spcBef>
                <a:spcPts val="259"/>
              </a:spcBef>
              <a:spcAft>
                <a:spcPts val="0"/>
              </a:spcAft>
              <a:buClr>
                <a:srgbClr val="002060"/>
              </a:buClr>
              <a:buSzPct val="100000"/>
              <a:buNone/>
            </a:pPr>
            <a:r>
              <a:t/>
            </a:r>
            <a:endParaRPr b="1" sz="1400"/>
          </a:p>
          <a:p>
            <a:pPr indent="0" lvl="0" marL="0" rtl="0" algn="l">
              <a:spcBef>
                <a:spcPts val="259"/>
              </a:spcBef>
              <a:spcAft>
                <a:spcPts val="0"/>
              </a:spcAft>
              <a:buClr>
                <a:srgbClr val="002060"/>
              </a:buClr>
              <a:buSzPct val="100000"/>
              <a:buNone/>
            </a:pPr>
            <a:r>
              <a:t/>
            </a:r>
            <a:endParaRPr b="1"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5"/>
          <p:cNvSpPr txBox="1"/>
          <p:nvPr>
            <p:ph type="title"/>
          </p:nvPr>
        </p:nvSpPr>
        <p:spPr>
          <a:xfrm>
            <a:off x="0" y="175633"/>
            <a:ext cx="6413610" cy="572644"/>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00B0F0"/>
              </a:buClr>
              <a:buSzPct val="100000"/>
              <a:buFont typeface="Calibri"/>
              <a:buNone/>
            </a:pPr>
            <a:r>
              <a:rPr lang="en-US"/>
              <a:t>Nmap Scripting Engine (NSE) for Vulnerability Scanning</a:t>
            </a:r>
            <a:endParaRPr/>
          </a:p>
        </p:txBody>
      </p:sp>
      <p:pic>
        <p:nvPicPr>
          <p:cNvPr id="172" name="Google Shape;172;p25"/>
          <p:cNvPicPr preferRelativeResize="0"/>
          <p:nvPr>
            <p:ph idx="1" type="body"/>
          </p:nvPr>
        </p:nvPicPr>
        <p:blipFill rotWithShape="1">
          <a:blip r:embed="rId3">
            <a:alphaModFix/>
          </a:blip>
          <a:srcRect b="0" l="0" r="0" t="0"/>
          <a:stretch/>
        </p:blipFill>
        <p:spPr>
          <a:xfrm>
            <a:off x="152705" y="2778443"/>
            <a:ext cx="3054100" cy="1875054"/>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pic>
        <p:nvPicPr>
          <p:cNvPr id="173" name="Google Shape;173;p25"/>
          <p:cNvPicPr preferRelativeResize="0"/>
          <p:nvPr/>
        </p:nvPicPr>
        <p:blipFill rotWithShape="1">
          <a:blip r:embed="rId4">
            <a:alphaModFix/>
          </a:blip>
          <a:srcRect b="0" l="0" r="0" t="0"/>
          <a:stretch/>
        </p:blipFill>
        <p:spPr>
          <a:xfrm>
            <a:off x="3487440" y="2798607"/>
            <a:ext cx="3276295" cy="1834725"/>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sp>
        <p:nvSpPr>
          <p:cNvPr id="174" name="Google Shape;174;p25"/>
          <p:cNvSpPr/>
          <p:nvPr/>
        </p:nvSpPr>
        <p:spPr>
          <a:xfrm>
            <a:off x="31057" y="932170"/>
            <a:ext cx="6732677" cy="147732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1800" u="none" cap="none" strike="noStrike">
                <a:solidFill>
                  <a:schemeClr val="dk1"/>
                </a:solidFill>
                <a:latin typeface="Calibri"/>
                <a:ea typeface="Calibri"/>
                <a:cs typeface="Calibri"/>
                <a:sym typeface="Calibri"/>
              </a:rPr>
              <a:t>Tools/Websites:</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Nmap: </a:t>
            </a:r>
            <a:r>
              <a:rPr lang="en-US" sz="1800">
                <a:solidFill>
                  <a:schemeClr val="dk1"/>
                </a:solidFill>
                <a:latin typeface="Calibri"/>
                <a:ea typeface="Calibri"/>
                <a:cs typeface="Calibri"/>
                <a:sym typeface="Calibri"/>
              </a:rPr>
              <a:t>The official Nmap website provides access to the tool and documentation for NSE scripting.</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GitHub - Nmap NSE Scripts: </a:t>
            </a:r>
            <a:r>
              <a:rPr lang="en-US" sz="1800">
                <a:solidFill>
                  <a:schemeClr val="dk1"/>
                </a:solidFill>
                <a:latin typeface="Calibri"/>
                <a:ea typeface="Calibri"/>
                <a:cs typeface="Calibri"/>
                <a:sym typeface="Calibri"/>
              </a:rPr>
              <a:t>A repository of NSE scripts that can be used for various vulnerability scanning tasks.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6"/>
          <p:cNvSpPr txBox="1"/>
          <p:nvPr>
            <p:ph type="title"/>
          </p:nvPr>
        </p:nvSpPr>
        <p:spPr>
          <a:xfrm>
            <a:off x="448966" y="2645659"/>
            <a:ext cx="8551480" cy="7635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5400"/>
              <a:buFont typeface="Calibri"/>
              <a:buNone/>
            </a:pPr>
            <a:r>
              <a:rPr lang="en-US" sz="5400">
                <a:solidFill>
                  <a:schemeClr val="dk1"/>
                </a:solidFill>
              </a:rPr>
              <a:t>Thank You Happy Hacking</a:t>
            </a:r>
            <a:endParaRPr sz="5400">
              <a:solidFill>
                <a:schemeClr val="dk1"/>
              </a:solidFill>
            </a:endParaRPr>
          </a:p>
        </p:txBody>
      </p:sp>
      <p:sp>
        <p:nvSpPr>
          <p:cNvPr id="180" name="Google Shape;180;p26"/>
          <p:cNvSpPr txBox="1"/>
          <p:nvPr>
            <p:ph idx="1" type="body"/>
          </p:nvPr>
        </p:nvSpPr>
        <p:spPr>
          <a:xfrm>
            <a:off x="4531347" y="1936917"/>
            <a:ext cx="45719" cy="45719"/>
          </a:xfrm>
          <a:prstGeom prst="rect">
            <a:avLst/>
          </a:prstGeom>
          <a:noFill/>
          <a:ln>
            <a:noFill/>
          </a:ln>
        </p:spPr>
        <p:txBody>
          <a:bodyPr anchorCtr="0" anchor="b" bIns="45700" lIns="91425" spcFirstLastPara="1" rIns="91425" wrap="square" tIns="45700">
            <a:normAutofit fontScale="25000" lnSpcReduction="20000"/>
          </a:bodyPr>
          <a:lstStyle/>
          <a:p>
            <a:pPr indent="0" lvl="0" marL="0" rtl="0" algn="ctr">
              <a:spcBef>
                <a:spcPts val="0"/>
              </a:spcBef>
              <a:spcAft>
                <a:spcPts val="0"/>
              </a:spcAft>
              <a:buClr>
                <a:srgbClr val="002060"/>
              </a:buClr>
              <a:buSzPct val="100000"/>
              <a:buNone/>
            </a:pPr>
            <a:r>
              <a:t/>
            </a:r>
            <a:endParaRPr/>
          </a:p>
        </p:txBody>
      </p:sp>
      <p:sp>
        <p:nvSpPr>
          <p:cNvPr id="181" name="Google Shape;181;p26"/>
          <p:cNvSpPr txBox="1"/>
          <p:nvPr>
            <p:ph idx="2" type="body"/>
          </p:nvPr>
        </p:nvSpPr>
        <p:spPr>
          <a:xfrm>
            <a:off x="4419295" y="1934335"/>
            <a:ext cx="157772" cy="45719"/>
          </a:xfrm>
          <a:prstGeom prst="rect">
            <a:avLst/>
          </a:prstGeom>
          <a:noFill/>
          <a:ln>
            <a:noFill/>
          </a:ln>
        </p:spPr>
        <p:txBody>
          <a:bodyPr anchorCtr="0" anchor="t" bIns="45700" lIns="91425" spcFirstLastPara="1" rIns="91425" wrap="square" tIns="45700">
            <a:normAutofit fontScale="25000" lnSpcReduction="20000"/>
          </a:bodyPr>
          <a:lstStyle/>
          <a:p>
            <a:pPr indent="0" lvl="0" marL="0" rtl="0" algn="ctr">
              <a:spcBef>
                <a:spcPts val="0"/>
              </a:spcBef>
              <a:spcAft>
                <a:spcPts val="0"/>
              </a:spcAft>
              <a:buClr>
                <a:srgbClr val="002060"/>
              </a:buClr>
              <a:buSzPct val="100000"/>
              <a:buNone/>
            </a:pPr>
            <a:r>
              <a:t/>
            </a:r>
            <a:endParaRPr/>
          </a:p>
        </p:txBody>
      </p:sp>
      <p:sp>
        <p:nvSpPr>
          <p:cNvPr id="182" name="Google Shape;182;p26"/>
          <p:cNvSpPr txBox="1"/>
          <p:nvPr>
            <p:ph idx="3" type="body"/>
          </p:nvPr>
        </p:nvSpPr>
        <p:spPr>
          <a:xfrm flipH="1">
            <a:off x="4526281" y="1936917"/>
            <a:ext cx="45719" cy="45719"/>
          </a:xfrm>
          <a:prstGeom prst="rect">
            <a:avLst/>
          </a:prstGeom>
          <a:noFill/>
          <a:ln>
            <a:noFill/>
          </a:ln>
        </p:spPr>
        <p:txBody>
          <a:bodyPr anchorCtr="0" anchor="b" bIns="45700" lIns="91425" spcFirstLastPara="1" rIns="91425" wrap="square" tIns="45700">
            <a:normAutofit fontScale="25000" lnSpcReduction="20000"/>
          </a:bodyPr>
          <a:lstStyle/>
          <a:p>
            <a:pPr indent="0" lvl="0" marL="0" rtl="0" algn="ctr">
              <a:spcBef>
                <a:spcPts val="0"/>
              </a:spcBef>
              <a:spcAft>
                <a:spcPts val="0"/>
              </a:spcAft>
              <a:buClr>
                <a:srgbClr val="002060"/>
              </a:buClr>
              <a:buSzPct val="100000"/>
              <a:buNone/>
            </a:pPr>
            <a:r>
              <a:t/>
            </a:r>
            <a:endParaRPr/>
          </a:p>
        </p:txBody>
      </p:sp>
      <p:sp>
        <p:nvSpPr>
          <p:cNvPr id="183" name="Google Shape;183;p26"/>
          <p:cNvSpPr txBox="1"/>
          <p:nvPr>
            <p:ph idx="4" type="body"/>
          </p:nvPr>
        </p:nvSpPr>
        <p:spPr>
          <a:xfrm flipH="1">
            <a:off x="4526281" y="1934335"/>
            <a:ext cx="45719" cy="45719"/>
          </a:xfrm>
          <a:prstGeom prst="rect">
            <a:avLst/>
          </a:prstGeom>
          <a:noFill/>
          <a:ln>
            <a:noFill/>
          </a:ln>
        </p:spPr>
        <p:txBody>
          <a:bodyPr anchorCtr="0" anchor="t" bIns="45700" lIns="91425" spcFirstLastPara="1" rIns="91425" wrap="square" tIns="45700">
            <a:normAutofit fontScale="25000" lnSpcReduction="20000"/>
          </a:bodyPr>
          <a:lstStyle/>
          <a:p>
            <a:pPr indent="0" lvl="0" marL="0" rtl="0" algn="ctr">
              <a:spcBef>
                <a:spcPts val="0"/>
              </a:spcBef>
              <a:spcAft>
                <a:spcPts val="0"/>
              </a:spcAft>
              <a:buClr>
                <a:srgbClr val="002060"/>
              </a:buClr>
              <a:buSzPct val="1000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143555" y="281175"/>
            <a:ext cx="5039265" cy="89199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alibri"/>
              <a:buNone/>
            </a:pPr>
            <a:r>
              <a:rPr b="1" lang="en-US"/>
              <a:t>Vulnerability Analysis</a:t>
            </a:r>
            <a:endParaRPr/>
          </a:p>
        </p:txBody>
      </p:sp>
      <p:sp>
        <p:nvSpPr>
          <p:cNvPr id="102" name="Google Shape;102;p15"/>
          <p:cNvSpPr txBox="1"/>
          <p:nvPr>
            <p:ph idx="1" type="body"/>
          </p:nvPr>
        </p:nvSpPr>
        <p:spPr>
          <a:xfrm>
            <a:off x="448965" y="1655520"/>
            <a:ext cx="8246070" cy="3359504"/>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002060"/>
              </a:buClr>
              <a:buSzPts val="2800"/>
              <a:buChar char="•"/>
            </a:pPr>
            <a:r>
              <a:rPr lang="en-US"/>
              <a:t>Common Vulnerability Databases </a:t>
            </a:r>
            <a:endParaRPr/>
          </a:p>
          <a:p>
            <a:pPr indent="-342900" lvl="0" marL="342900" rtl="0" algn="l">
              <a:spcBef>
                <a:spcPts val="560"/>
              </a:spcBef>
              <a:spcAft>
                <a:spcPts val="0"/>
              </a:spcAft>
              <a:buClr>
                <a:srgbClr val="002060"/>
              </a:buClr>
              <a:buSzPts val="2800"/>
              <a:buChar char="•"/>
            </a:pPr>
            <a:r>
              <a:rPr lang="en-US"/>
              <a:t>Common Vulnerability Scoring System (CVSS)</a:t>
            </a:r>
            <a:endParaRPr/>
          </a:p>
          <a:p>
            <a:pPr indent="-342900" lvl="0" marL="342900" rtl="0" algn="l">
              <a:spcBef>
                <a:spcPts val="560"/>
              </a:spcBef>
              <a:spcAft>
                <a:spcPts val="0"/>
              </a:spcAft>
              <a:buClr>
                <a:srgbClr val="002060"/>
              </a:buClr>
              <a:buSzPts val="2800"/>
              <a:buChar char="•"/>
            </a:pPr>
            <a:r>
              <a:rPr lang="en-US"/>
              <a:t>Vulnerability Management Practices</a:t>
            </a:r>
            <a:endParaRPr/>
          </a:p>
          <a:p>
            <a:pPr indent="-342900" lvl="0" marL="342900" rtl="0" algn="l">
              <a:spcBef>
                <a:spcPts val="560"/>
              </a:spcBef>
              <a:spcAft>
                <a:spcPts val="0"/>
              </a:spcAft>
              <a:buClr>
                <a:srgbClr val="002060"/>
              </a:buClr>
              <a:buSzPts val="2800"/>
              <a:buChar char="•"/>
            </a:pPr>
            <a:r>
              <a:rPr lang="en-US"/>
              <a:t>Vulnerability Analysis Tools</a:t>
            </a:r>
            <a:endParaRPr/>
          </a:p>
          <a:p>
            <a:pPr indent="-342900" lvl="0" marL="342900" rtl="0" algn="l">
              <a:spcBef>
                <a:spcPts val="560"/>
              </a:spcBef>
              <a:spcAft>
                <a:spcPts val="0"/>
              </a:spcAft>
              <a:buClr>
                <a:srgbClr val="002060"/>
              </a:buClr>
              <a:buSzPts val="2800"/>
              <a:buChar char="•"/>
            </a:pPr>
            <a:r>
              <a:rPr lang="en-US"/>
              <a:t>Nmap Scripting Engine (NSE) for Vulnerability Scanning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448965" y="433880"/>
            <a:ext cx="5955495" cy="572644"/>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00B0F0"/>
              </a:buClr>
              <a:buSzPct val="100000"/>
              <a:buFont typeface="Calibri"/>
              <a:buNone/>
            </a:pPr>
            <a:r>
              <a:rPr lang="en-US"/>
              <a:t>Common Vulnerability Databases</a:t>
            </a:r>
            <a:endParaRPr/>
          </a:p>
        </p:txBody>
      </p:sp>
      <p:sp>
        <p:nvSpPr>
          <p:cNvPr id="108" name="Google Shape;108;p16"/>
          <p:cNvSpPr txBox="1"/>
          <p:nvPr>
            <p:ph idx="1" type="body"/>
          </p:nvPr>
        </p:nvSpPr>
        <p:spPr>
          <a:xfrm>
            <a:off x="448965" y="1006524"/>
            <a:ext cx="6566315" cy="4136975"/>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spcBef>
                <a:spcPts val="0"/>
              </a:spcBef>
              <a:spcAft>
                <a:spcPts val="0"/>
              </a:spcAft>
              <a:buClr>
                <a:srgbClr val="002060"/>
              </a:buClr>
              <a:buSzPct val="100000"/>
              <a:buNone/>
            </a:pPr>
            <a:r>
              <a:rPr b="1" lang="en-US" sz="2400"/>
              <a:t>Overview:</a:t>
            </a:r>
            <a:endParaRPr/>
          </a:p>
          <a:p>
            <a:pPr indent="0" lvl="0" marL="0" rtl="0" algn="l">
              <a:spcBef>
                <a:spcPts val="357"/>
              </a:spcBef>
              <a:spcAft>
                <a:spcPts val="0"/>
              </a:spcAft>
              <a:buClr>
                <a:srgbClr val="002060"/>
              </a:buClr>
              <a:buSzPct val="100000"/>
              <a:buNone/>
            </a:pPr>
            <a:r>
              <a:rPr lang="en-US" sz="2100"/>
              <a:t>Common vulnerability databases are centralized repositories that collect and provide information about security vulnerabilities in software and hardware systems. They serve as essential resources for organizations to identify, assess, and mitigate security risks</a:t>
            </a:r>
            <a:r>
              <a:rPr lang="en-US" sz="1800"/>
              <a:t>.</a:t>
            </a:r>
            <a:endParaRPr/>
          </a:p>
          <a:p>
            <a:pPr indent="0" lvl="0" marL="0" rtl="0" algn="l">
              <a:spcBef>
                <a:spcPts val="408"/>
              </a:spcBef>
              <a:spcAft>
                <a:spcPts val="0"/>
              </a:spcAft>
              <a:buClr>
                <a:srgbClr val="002060"/>
              </a:buClr>
              <a:buSzPct val="100000"/>
              <a:buNone/>
            </a:pPr>
            <a:r>
              <a:rPr b="1" lang="en-US" sz="2400"/>
              <a:t>Examples:</a:t>
            </a:r>
            <a:endParaRPr/>
          </a:p>
          <a:p>
            <a:pPr indent="0" lvl="0" marL="0" rtl="0" algn="l">
              <a:spcBef>
                <a:spcPts val="340"/>
              </a:spcBef>
              <a:spcAft>
                <a:spcPts val="0"/>
              </a:spcAft>
              <a:buClr>
                <a:srgbClr val="002060"/>
              </a:buClr>
              <a:buSzPct val="100000"/>
              <a:buNone/>
            </a:pPr>
            <a:r>
              <a:rPr b="1" lang="en-US" sz="2000"/>
              <a:t>Common Vulnerabilities and Exposures (CVE): </a:t>
            </a:r>
            <a:r>
              <a:rPr lang="en-US" sz="1900"/>
              <a:t>A widely used dictionary of publicly known information security vulnerabilities, maintained by the MITRE Corporation.</a:t>
            </a:r>
            <a:endParaRPr/>
          </a:p>
          <a:p>
            <a:pPr indent="0" lvl="0" marL="0" rtl="0" algn="l">
              <a:spcBef>
                <a:spcPts val="340"/>
              </a:spcBef>
              <a:spcAft>
                <a:spcPts val="0"/>
              </a:spcAft>
              <a:buClr>
                <a:srgbClr val="002060"/>
              </a:buClr>
              <a:buSzPct val="100000"/>
              <a:buNone/>
            </a:pPr>
            <a:r>
              <a:rPr b="1" lang="en-US" sz="2000"/>
              <a:t>National Vulnerability Database (NVD):</a:t>
            </a:r>
            <a:r>
              <a:rPr lang="en-US" sz="1900"/>
              <a:t>A comprehensive repository that supplements CVE entries with additional information such as severity scores, impact ratings, and mitigation advice.</a:t>
            </a:r>
            <a:endParaRPr/>
          </a:p>
          <a:p>
            <a:pPr indent="0" lvl="0" marL="0" rtl="0" algn="l">
              <a:spcBef>
                <a:spcPts val="323"/>
              </a:spcBef>
              <a:spcAft>
                <a:spcPts val="0"/>
              </a:spcAft>
              <a:buClr>
                <a:srgbClr val="002060"/>
              </a:buClr>
              <a:buSzPct val="100000"/>
              <a:buNone/>
            </a:pPr>
            <a:r>
              <a:rPr b="1" lang="en-US" sz="1900"/>
              <a:t>Techniques:</a:t>
            </a:r>
            <a:endParaRPr/>
          </a:p>
          <a:p>
            <a:pPr indent="0" lvl="0" marL="0" rtl="0" algn="l">
              <a:spcBef>
                <a:spcPts val="323"/>
              </a:spcBef>
              <a:spcAft>
                <a:spcPts val="0"/>
              </a:spcAft>
              <a:buClr>
                <a:srgbClr val="002060"/>
              </a:buClr>
              <a:buSzPct val="100000"/>
              <a:buNone/>
            </a:pPr>
            <a:r>
              <a:rPr b="1" lang="en-US" sz="1800"/>
              <a:t>Regular Monitoring</a:t>
            </a:r>
            <a:r>
              <a:rPr lang="en-US" sz="1900"/>
              <a:t>: Continuously monitor vulnerability databases to stay updated on new vulnerabilities.</a:t>
            </a:r>
            <a:endParaRPr/>
          </a:p>
          <a:p>
            <a:pPr indent="0" lvl="0" marL="0" rtl="0" algn="l">
              <a:spcBef>
                <a:spcPts val="323"/>
              </a:spcBef>
              <a:spcAft>
                <a:spcPts val="0"/>
              </a:spcAft>
              <a:buClr>
                <a:srgbClr val="002060"/>
              </a:buClr>
              <a:buSzPct val="100000"/>
              <a:buNone/>
            </a:pPr>
            <a:r>
              <a:rPr b="1" lang="en-US" sz="1800"/>
              <a:t>Integration with Tools</a:t>
            </a:r>
            <a:r>
              <a:rPr lang="en-US" sz="1800"/>
              <a:t>: </a:t>
            </a:r>
            <a:r>
              <a:rPr lang="en-US" sz="1900"/>
              <a:t>Integrate vulnerability database feeds with security tools to automate vulnerability detection and management.</a:t>
            </a:r>
            <a:endParaRPr/>
          </a:p>
          <a:p>
            <a:pPr indent="0" lvl="0" marL="0" rtl="0" algn="l">
              <a:spcBef>
                <a:spcPts val="306"/>
              </a:spcBef>
              <a:spcAft>
                <a:spcPts val="0"/>
              </a:spcAft>
              <a:buClr>
                <a:srgbClr val="002060"/>
              </a:buClr>
              <a:buSzPct val="100000"/>
              <a:buNone/>
            </a:pPr>
            <a:r>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448965" y="390693"/>
            <a:ext cx="5955495" cy="572644"/>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00B0F0"/>
              </a:buClr>
              <a:buSzPct val="100000"/>
              <a:buFont typeface="Calibri"/>
              <a:buNone/>
            </a:pPr>
            <a:r>
              <a:rPr lang="en-US"/>
              <a:t>Common Vulnerability Databases</a:t>
            </a:r>
            <a:endParaRPr/>
          </a:p>
        </p:txBody>
      </p:sp>
      <p:sp>
        <p:nvSpPr>
          <p:cNvPr id="114" name="Google Shape;114;p17"/>
          <p:cNvSpPr txBox="1"/>
          <p:nvPr>
            <p:ph idx="1" type="body"/>
          </p:nvPr>
        </p:nvSpPr>
        <p:spPr>
          <a:xfrm>
            <a:off x="448965" y="891995"/>
            <a:ext cx="6566315" cy="381762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002060"/>
              </a:buClr>
              <a:buSzPts val="2400"/>
              <a:buNone/>
            </a:pPr>
            <a:r>
              <a:t/>
            </a:r>
            <a:endParaRPr b="1" sz="2400"/>
          </a:p>
          <a:p>
            <a:pPr indent="0" lvl="0" marL="0" rtl="0" algn="l">
              <a:spcBef>
                <a:spcPts val="560"/>
              </a:spcBef>
              <a:spcAft>
                <a:spcPts val="0"/>
              </a:spcAft>
              <a:buClr>
                <a:srgbClr val="002060"/>
              </a:buClr>
              <a:buSzPts val="2800"/>
              <a:buNone/>
            </a:pPr>
            <a:r>
              <a:rPr b="1" lang="en-US"/>
              <a:t>Tools/Websites:</a:t>
            </a:r>
            <a:endParaRPr/>
          </a:p>
          <a:p>
            <a:pPr indent="0" lvl="0" marL="0" rtl="0" algn="l">
              <a:spcBef>
                <a:spcPts val="320"/>
              </a:spcBef>
              <a:spcAft>
                <a:spcPts val="0"/>
              </a:spcAft>
              <a:buClr>
                <a:srgbClr val="002060"/>
              </a:buClr>
              <a:buSzPts val="1600"/>
              <a:buNone/>
            </a:pPr>
            <a:r>
              <a:rPr b="1" lang="en-US" sz="1600"/>
              <a:t>CVE Details: </a:t>
            </a:r>
            <a:r>
              <a:rPr lang="en-US" sz="1600"/>
              <a:t>A website that provides detailed information and statistics about CVEs.</a:t>
            </a:r>
            <a:endParaRPr/>
          </a:p>
          <a:p>
            <a:pPr indent="0" lvl="0" marL="0" rtl="0" algn="l">
              <a:spcBef>
                <a:spcPts val="320"/>
              </a:spcBef>
              <a:spcAft>
                <a:spcPts val="0"/>
              </a:spcAft>
              <a:buClr>
                <a:srgbClr val="002060"/>
              </a:buClr>
              <a:buSzPts val="1600"/>
              <a:buNone/>
            </a:pPr>
            <a:r>
              <a:rPr b="1" lang="en-US" sz="1600"/>
              <a:t>NVD Website: </a:t>
            </a:r>
            <a:r>
              <a:rPr lang="en-US" sz="1600"/>
              <a:t>Offers access to the National Vulnerability Database with search and filter capabilities.</a:t>
            </a:r>
            <a:endParaRPr/>
          </a:p>
          <a:p>
            <a:pPr indent="0" lvl="0" marL="0" rtl="0" algn="l">
              <a:spcBef>
                <a:spcPts val="320"/>
              </a:spcBef>
              <a:spcAft>
                <a:spcPts val="0"/>
              </a:spcAft>
              <a:buClr>
                <a:srgbClr val="002060"/>
              </a:buClr>
              <a:buSzPts val="1600"/>
              <a:buNone/>
            </a:pPr>
            <a:r>
              <a:t/>
            </a:r>
            <a:endParaRPr b="1" sz="1600"/>
          </a:p>
        </p:txBody>
      </p:sp>
      <p:pic>
        <p:nvPicPr>
          <p:cNvPr id="115" name="Google Shape;115;p17"/>
          <p:cNvPicPr preferRelativeResize="0"/>
          <p:nvPr/>
        </p:nvPicPr>
        <p:blipFill rotWithShape="1">
          <a:blip r:embed="rId3">
            <a:alphaModFix/>
          </a:blip>
          <a:srcRect b="0" l="0" r="0" t="0"/>
          <a:stretch/>
        </p:blipFill>
        <p:spPr>
          <a:xfrm>
            <a:off x="3044950" y="3029865"/>
            <a:ext cx="3121138" cy="1679755"/>
          </a:xfrm>
          <a:prstGeom prst="rect">
            <a:avLst/>
          </a:prstGeom>
          <a:noFill/>
          <a:ln>
            <a:noFill/>
          </a:ln>
          <a:effectLst>
            <a:outerShdw blurRad="127000" algn="ctr" dir="2700000" dist="38100">
              <a:srgbClr val="000000">
                <a:alpha val="44705"/>
              </a:srgbClr>
            </a:outerShdw>
          </a:effectLst>
        </p:spPr>
      </p:pic>
      <p:pic>
        <p:nvPicPr>
          <p:cNvPr id="116" name="Google Shape;116;p17"/>
          <p:cNvPicPr preferRelativeResize="0"/>
          <p:nvPr/>
        </p:nvPicPr>
        <p:blipFill rotWithShape="1">
          <a:blip r:embed="rId4">
            <a:alphaModFix/>
          </a:blip>
          <a:srcRect b="0" l="0" r="0" t="0"/>
          <a:stretch/>
        </p:blipFill>
        <p:spPr>
          <a:xfrm>
            <a:off x="754375" y="3029865"/>
            <a:ext cx="1822320" cy="1822320"/>
          </a:xfrm>
          <a:prstGeom prst="rect">
            <a:avLst/>
          </a:prstGeom>
          <a:noFill/>
          <a:ln>
            <a:noFill/>
          </a:ln>
          <a:effectLst>
            <a:outerShdw blurRad="107950" algn="ctr" dir="5400000" dist="12700">
              <a:srgbClr val="000000"/>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0" y="35674"/>
            <a:ext cx="8847740" cy="572644"/>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00B0F0"/>
              </a:buClr>
              <a:buSzPts val="2800"/>
              <a:buFont typeface="Calibri"/>
              <a:buNone/>
            </a:pPr>
            <a:r>
              <a:rPr lang="en-US" sz="2800"/>
              <a:t>Common Vulnerability Scoring System (CVSS)</a:t>
            </a:r>
            <a:endParaRPr sz="2800"/>
          </a:p>
        </p:txBody>
      </p:sp>
      <p:sp>
        <p:nvSpPr>
          <p:cNvPr id="122" name="Google Shape;122;p18"/>
          <p:cNvSpPr txBox="1"/>
          <p:nvPr>
            <p:ph idx="1" type="body"/>
          </p:nvPr>
        </p:nvSpPr>
        <p:spPr>
          <a:xfrm>
            <a:off x="143555" y="608318"/>
            <a:ext cx="6606550" cy="4377040"/>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spcBef>
                <a:spcPts val="0"/>
              </a:spcBef>
              <a:spcAft>
                <a:spcPts val="0"/>
              </a:spcAft>
              <a:buClr>
                <a:srgbClr val="002060"/>
              </a:buClr>
              <a:buSzPct val="133333"/>
              <a:buNone/>
            </a:pPr>
            <a:r>
              <a:rPr b="1" lang="en-US"/>
              <a:t>Overview: </a:t>
            </a:r>
            <a:endParaRPr sz="2100"/>
          </a:p>
          <a:p>
            <a:pPr indent="0" lvl="0" marL="0" rtl="0" algn="l">
              <a:spcBef>
                <a:spcPts val="333"/>
              </a:spcBef>
              <a:spcAft>
                <a:spcPts val="0"/>
              </a:spcAft>
              <a:buClr>
                <a:srgbClr val="002060"/>
              </a:buClr>
              <a:buSzPct val="100000"/>
              <a:buNone/>
            </a:pPr>
            <a:r>
              <a:rPr lang="en-US" sz="1800"/>
              <a:t>The Common Vulnerability Scoring System (CVSS) is a standardized framework used to assess the severity of security vulnerabilities. It provides a numerical score to help prioritize vulnerabilities based on their potential impact and exploitability.</a:t>
            </a:r>
            <a:endParaRPr/>
          </a:p>
          <a:p>
            <a:pPr indent="0" lvl="0" marL="0" rtl="0" algn="l">
              <a:spcBef>
                <a:spcPts val="333"/>
              </a:spcBef>
              <a:spcAft>
                <a:spcPts val="0"/>
              </a:spcAft>
              <a:buClr>
                <a:srgbClr val="002060"/>
              </a:buClr>
              <a:buSzPct val="100000"/>
              <a:buNone/>
            </a:pPr>
            <a:r>
              <a:rPr b="1" lang="en-US" sz="1800"/>
              <a:t>Examples:</a:t>
            </a:r>
            <a:endParaRPr/>
          </a:p>
          <a:p>
            <a:pPr indent="0" lvl="0" marL="0" rtl="0" algn="l">
              <a:spcBef>
                <a:spcPts val="333"/>
              </a:spcBef>
              <a:spcAft>
                <a:spcPts val="0"/>
              </a:spcAft>
              <a:buClr>
                <a:srgbClr val="002060"/>
              </a:buClr>
              <a:buSzPct val="100000"/>
              <a:buNone/>
            </a:pPr>
            <a:r>
              <a:rPr b="1" lang="en-US" sz="1800"/>
              <a:t>Example 1: </a:t>
            </a:r>
            <a:r>
              <a:rPr lang="en-US" sz="1800"/>
              <a:t>A vulnerability with a CVSS score of 9.8, indicating a critical severity level due to easy exploitability and high impact on confidentiality, integrity, and availability.</a:t>
            </a:r>
            <a:endParaRPr/>
          </a:p>
          <a:p>
            <a:pPr indent="0" lvl="0" marL="0" rtl="0" algn="l">
              <a:spcBef>
                <a:spcPts val="333"/>
              </a:spcBef>
              <a:spcAft>
                <a:spcPts val="0"/>
              </a:spcAft>
              <a:buClr>
                <a:srgbClr val="002060"/>
              </a:buClr>
              <a:buSzPct val="100000"/>
              <a:buNone/>
            </a:pPr>
            <a:r>
              <a:rPr b="1" lang="en-US" sz="1800"/>
              <a:t>Example 2: </a:t>
            </a:r>
            <a:r>
              <a:rPr lang="en-US" sz="1800"/>
              <a:t>A vulnerability with a CVSS score of 4.0, representing a medium severity level with moderate impact and exploitability.</a:t>
            </a:r>
            <a:endParaRPr/>
          </a:p>
          <a:p>
            <a:pPr indent="0" lvl="0" marL="0" rtl="0" algn="l">
              <a:spcBef>
                <a:spcPts val="333"/>
              </a:spcBef>
              <a:spcAft>
                <a:spcPts val="0"/>
              </a:spcAft>
              <a:buClr>
                <a:srgbClr val="002060"/>
              </a:buClr>
              <a:buSzPct val="100000"/>
              <a:buNone/>
            </a:pPr>
            <a:r>
              <a:rPr b="1" lang="en-US" sz="1800"/>
              <a:t>Techniques:</a:t>
            </a:r>
            <a:endParaRPr/>
          </a:p>
          <a:p>
            <a:pPr indent="0" lvl="0" marL="0" rtl="0" algn="l">
              <a:spcBef>
                <a:spcPts val="333"/>
              </a:spcBef>
              <a:spcAft>
                <a:spcPts val="0"/>
              </a:spcAft>
              <a:buClr>
                <a:srgbClr val="002060"/>
              </a:buClr>
              <a:buSzPct val="100000"/>
              <a:buNone/>
            </a:pPr>
            <a:r>
              <a:rPr b="1" lang="en-US" sz="1800"/>
              <a:t>Vector Calculation: </a:t>
            </a:r>
            <a:r>
              <a:rPr lang="en-US" sz="1800"/>
              <a:t>Use CVSS vectors to calculate scores based on factors like attack vector, complexity, privileges required, and impact.</a:t>
            </a:r>
            <a:endParaRPr/>
          </a:p>
          <a:p>
            <a:pPr indent="0" lvl="0" marL="0" rtl="0" algn="l">
              <a:spcBef>
                <a:spcPts val="333"/>
              </a:spcBef>
              <a:spcAft>
                <a:spcPts val="0"/>
              </a:spcAft>
              <a:buClr>
                <a:srgbClr val="002060"/>
              </a:buClr>
              <a:buSzPct val="100000"/>
              <a:buNone/>
            </a:pPr>
            <a:r>
              <a:rPr b="1" lang="en-US" sz="1800"/>
              <a:t>Prioritization: </a:t>
            </a:r>
            <a:r>
              <a:rPr lang="en-US" sz="1800"/>
              <a:t>Use CVSS scores to prioritize vulnerability remediation efforts, focusing on high-severity issues first.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9149" y="6177"/>
            <a:ext cx="7626099" cy="572644"/>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00B0F0"/>
              </a:buClr>
              <a:buSzPts val="2800"/>
              <a:buFont typeface="Calibri"/>
              <a:buNone/>
            </a:pPr>
            <a:r>
              <a:rPr lang="en-US" sz="2800"/>
              <a:t>Common Vulnerability Scoring System (CVSS)</a:t>
            </a:r>
            <a:endParaRPr sz="2800"/>
          </a:p>
        </p:txBody>
      </p:sp>
      <p:sp>
        <p:nvSpPr>
          <p:cNvPr id="128" name="Google Shape;128;p19"/>
          <p:cNvSpPr txBox="1"/>
          <p:nvPr>
            <p:ph idx="1" type="body"/>
          </p:nvPr>
        </p:nvSpPr>
        <p:spPr>
          <a:xfrm>
            <a:off x="143555" y="578821"/>
            <a:ext cx="6526581" cy="394609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002060"/>
              </a:buClr>
              <a:buSzPts val="2400"/>
              <a:buNone/>
            </a:pPr>
            <a:r>
              <a:rPr b="1" lang="en-US" sz="2400"/>
              <a:t>Tools/Websites:</a:t>
            </a:r>
            <a:endParaRPr/>
          </a:p>
          <a:p>
            <a:pPr indent="-342900" lvl="0" marL="342900" rtl="0" algn="l">
              <a:spcBef>
                <a:spcPts val="360"/>
              </a:spcBef>
              <a:spcAft>
                <a:spcPts val="0"/>
              </a:spcAft>
              <a:buClr>
                <a:srgbClr val="002060"/>
              </a:buClr>
              <a:buSzPts val="1800"/>
              <a:buChar char="•"/>
            </a:pPr>
            <a:r>
              <a:rPr b="1" lang="en-US" sz="1800"/>
              <a:t>CVSS Calculator: </a:t>
            </a:r>
            <a:r>
              <a:rPr lang="en-US" sz="1800"/>
              <a:t>Online tools that help calculate CVSS scores based on provided vectors.</a:t>
            </a:r>
            <a:endParaRPr/>
          </a:p>
          <a:p>
            <a:pPr indent="-342900" lvl="0" marL="342900" rtl="0" algn="l">
              <a:spcBef>
                <a:spcPts val="360"/>
              </a:spcBef>
              <a:spcAft>
                <a:spcPts val="0"/>
              </a:spcAft>
              <a:buClr>
                <a:srgbClr val="002060"/>
              </a:buClr>
              <a:buSzPts val="1800"/>
              <a:buChar char="•"/>
            </a:pPr>
            <a:r>
              <a:rPr b="1" lang="en-US" sz="1800"/>
              <a:t>FIRST CVSS Calculator: </a:t>
            </a:r>
            <a:r>
              <a:rPr lang="en-US" sz="1800"/>
              <a:t>A tool by the Forum of Incident Response and Security Teams for computing CVSS scores.</a:t>
            </a:r>
            <a:endParaRPr/>
          </a:p>
          <a:p>
            <a:pPr indent="-228600" lvl="0" marL="342900" rtl="0" algn="l">
              <a:spcBef>
                <a:spcPts val="360"/>
              </a:spcBef>
              <a:spcAft>
                <a:spcPts val="0"/>
              </a:spcAft>
              <a:buClr>
                <a:srgbClr val="002060"/>
              </a:buClr>
              <a:buSzPts val="1800"/>
              <a:buNone/>
            </a:pPr>
            <a:r>
              <a:t/>
            </a:r>
            <a:endParaRPr sz="1800"/>
          </a:p>
        </p:txBody>
      </p:sp>
      <p:pic>
        <p:nvPicPr>
          <p:cNvPr id="129" name="Google Shape;129;p19"/>
          <p:cNvPicPr preferRelativeResize="0"/>
          <p:nvPr/>
        </p:nvPicPr>
        <p:blipFill rotWithShape="1">
          <a:blip r:embed="rId3">
            <a:alphaModFix/>
          </a:blip>
          <a:srcRect b="0" l="0" r="0" t="0"/>
          <a:stretch/>
        </p:blipFill>
        <p:spPr>
          <a:xfrm>
            <a:off x="143555" y="2770573"/>
            <a:ext cx="3512215" cy="2244458"/>
          </a:xfrm>
          <a:prstGeom prst="rect">
            <a:avLst/>
          </a:prstGeom>
          <a:noFill/>
          <a:ln cap="sq" cmpd="sng" w="190500">
            <a:solidFill>
              <a:srgbClr val="C8C6BD"/>
            </a:solidFill>
            <a:prstDash val="solid"/>
            <a:miter lim="800000"/>
            <a:headEnd len="sm" w="sm" type="none"/>
            <a:tailEnd len="sm" w="sm" type="none"/>
          </a:ln>
          <a:effectLst>
            <a:outerShdw blurRad="254000" rotWithShape="0" algn="bl">
              <a:srgbClr val="000000">
                <a:alpha val="42745"/>
              </a:srgbClr>
            </a:outerShdw>
          </a:effectLst>
        </p:spPr>
      </p:pic>
      <p:pic>
        <p:nvPicPr>
          <p:cNvPr id="130" name="Google Shape;130;p19"/>
          <p:cNvPicPr preferRelativeResize="0"/>
          <p:nvPr/>
        </p:nvPicPr>
        <p:blipFill rotWithShape="1">
          <a:blip r:embed="rId4">
            <a:alphaModFix/>
          </a:blip>
          <a:srcRect b="0" l="0" r="0" t="0"/>
          <a:stretch/>
        </p:blipFill>
        <p:spPr>
          <a:xfrm>
            <a:off x="3808476" y="2770573"/>
            <a:ext cx="3054100" cy="2244458"/>
          </a:xfrm>
          <a:prstGeom prst="rect">
            <a:avLst/>
          </a:prstGeom>
          <a:solidFill>
            <a:srgbClr val="ECECEC"/>
          </a:solidFill>
          <a:ln cap="rnd" cmpd="sng" w="190500">
            <a:solidFill>
              <a:srgbClr val="FFFFFF"/>
            </a:solidFill>
            <a:prstDash val="solid"/>
            <a:round/>
            <a:headEnd len="sm" w="sm" type="none"/>
            <a:tailEnd len="sm" w="sm" type="none"/>
          </a:ln>
          <a:effectLst>
            <a:outerShdw blurRad="50000" rotWithShape="0" algn="tl">
              <a:srgbClr val="000000">
                <a:alpha val="40784"/>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448965" y="433880"/>
            <a:ext cx="6413610" cy="572644"/>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00B0F0"/>
              </a:buClr>
              <a:buSzPct val="100000"/>
              <a:buFont typeface="Calibri"/>
              <a:buNone/>
            </a:pPr>
            <a:r>
              <a:rPr lang="en-US"/>
              <a:t>Vulnerability Management Practices</a:t>
            </a:r>
            <a:endParaRPr/>
          </a:p>
        </p:txBody>
      </p:sp>
      <p:sp>
        <p:nvSpPr>
          <p:cNvPr id="136" name="Google Shape;136;p20"/>
          <p:cNvSpPr txBox="1"/>
          <p:nvPr>
            <p:ph idx="1" type="body"/>
          </p:nvPr>
        </p:nvSpPr>
        <p:spPr>
          <a:xfrm>
            <a:off x="488699" y="1006525"/>
            <a:ext cx="6526581" cy="4136976"/>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spcBef>
                <a:spcPts val="0"/>
              </a:spcBef>
              <a:spcAft>
                <a:spcPts val="0"/>
              </a:spcAft>
              <a:buClr>
                <a:srgbClr val="002060"/>
              </a:buClr>
              <a:buSzPct val="100000"/>
              <a:buNone/>
            </a:pPr>
            <a:r>
              <a:rPr b="1" lang="en-US" sz="2400"/>
              <a:t>Overview:</a:t>
            </a:r>
            <a:endParaRPr/>
          </a:p>
          <a:p>
            <a:pPr indent="0" lvl="0" marL="0" rtl="0" algn="l">
              <a:spcBef>
                <a:spcPts val="333"/>
              </a:spcBef>
              <a:spcAft>
                <a:spcPts val="0"/>
              </a:spcAft>
              <a:buClr>
                <a:srgbClr val="002060"/>
              </a:buClr>
              <a:buSzPct val="100000"/>
              <a:buNone/>
            </a:pPr>
            <a:r>
              <a:rPr lang="en-US" sz="1800"/>
              <a:t>Vulnerability management practices involve a continuous process of identifying, assessing, prioritizing, and remediating security vulnerabilities to reduce risk and improve an organization's security posture.</a:t>
            </a:r>
            <a:endParaRPr/>
          </a:p>
          <a:p>
            <a:pPr indent="0" lvl="0" marL="0" rtl="0" algn="l">
              <a:spcBef>
                <a:spcPts val="370"/>
              </a:spcBef>
              <a:spcAft>
                <a:spcPts val="0"/>
              </a:spcAft>
              <a:buClr>
                <a:srgbClr val="002060"/>
              </a:buClr>
              <a:buSzPct val="100000"/>
              <a:buNone/>
            </a:pPr>
            <a:r>
              <a:rPr b="1" lang="en-US" sz="2000"/>
              <a:t>Examples:</a:t>
            </a:r>
            <a:endParaRPr b="1" sz="1900"/>
          </a:p>
          <a:p>
            <a:pPr indent="-342931" lvl="0" marL="342900" rtl="0" algn="l">
              <a:spcBef>
                <a:spcPts val="333"/>
              </a:spcBef>
              <a:spcAft>
                <a:spcPts val="0"/>
              </a:spcAft>
              <a:buClr>
                <a:srgbClr val="002060"/>
              </a:buClr>
              <a:buSzPct val="100000"/>
              <a:buChar char="•"/>
            </a:pPr>
            <a:r>
              <a:rPr b="1" lang="en-US" sz="1700"/>
              <a:t>Example 1: </a:t>
            </a:r>
            <a:r>
              <a:rPr lang="en-US" sz="1800"/>
              <a:t>Implementing a regular patch management process to ensure that software and systems are updated with the latest security patches.</a:t>
            </a:r>
            <a:endParaRPr/>
          </a:p>
          <a:p>
            <a:pPr indent="-342931" lvl="0" marL="342900" rtl="0" algn="l">
              <a:spcBef>
                <a:spcPts val="333"/>
              </a:spcBef>
              <a:spcAft>
                <a:spcPts val="0"/>
              </a:spcAft>
              <a:buClr>
                <a:srgbClr val="002060"/>
              </a:buClr>
              <a:buSzPct val="100000"/>
              <a:buChar char="•"/>
            </a:pPr>
            <a:r>
              <a:rPr b="1" lang="en-US" sz="1700"/>
              <a:t>Example 2:</a:t>
            </a:r>
            <a:r>
              <a:rPr lang="en-US" sz="1800"/>
              <a:t>Conducting regular vulnerability scans and assessments to identify and remediate security weaknesses in the network and applications.</a:t>
            </a:r>
            <a:endParaRPr/>
          </a:p>
          <a:p>
            <a:pPr indent="0" lvl="0" marL="0" rtl="0" algn="l">
              <a:spcBef>
                <a:spcPts val="333"/>
              </a:spcBef>
              <a:spcAft>
                <a:spcPts val="0"/>
              </a:spcAft>
              <a:buClr>
                <a:srgbClr val="002060"/>
              </a:buClr>
              <a:buSzPct val="100000"/>
              <a:buNone/>
            </a:pPr>
            <a:r>
              <a:rPr b="1" lang="en-US" sz="1800"/>
              <a:t>Techniques:</a:t>
            </a:r>
            <a:endParaRPr/>
          </a:p>
          <a:p>
            <a:pPr indent="-342900" lvl="0" marL="342900" rtl="0" algn="l">
              <a:spcBef>
                <a:spcPts val="333"/>
              </a:spcBef>
              <a:spcAft>
                <a:spcPts val="0"/>
              </a:spcAft>
              <a:buClr>
                <a:srgbClr val="002060"/>
              </a:buClr>
              <a:buSzPct val="100000"/>
              <a:buChar char="•"/>
            </a:pPr>
            <a:r>
              <a:rPr b="1" lang="en-US" sz="1800"/>
              <a:t>Asset Inventory: </a:t>
            </a:r>
            <a:r>
              <a:rPr lang="en-US" sz="1800"/>
              <a:t>Maintain an up-to-date inventory of all hardware and software assets to identify where vulnerabilities may exist.</a:t>
            </a:r>
            <a:endParaRPr/>
          </a:p>
          <a:p>
            <a:pPr indent="-342900" lvl="0" marL="342900" rtl="0" algn="l">
              <a:spcBef>
                <a:spcPts val="333"/>
              </a:spcBef>
              <a:spcAft>
                <a:spcPts val="0"/>
              </a:spcAft>
              <a:buClr>
                <a:srgbClr val="002060"/>
              </a:buClr>
              <a:buSzPct val="100000"/>
              <a:buChar char="•"/>
            </a:pPr>
            <a:r>
              <a:rPr b="1" lang="en-US" sz="1800"/>
              <a:t>Risk Assessment: </a:t>
            </a:r>
            <a:r>
              <a:rPr lang="en-US" sz="1800"/>
              <a:t>Evaluate the potential impact and likelihood of vulnerabilities to prioritize remediation efforts.</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ph type="title"/>
          </p:nvPr>
        </p:nvSpPr>
        <p:spPr>
          <a:xfrm>
            <a:off x="1971" y="47805"/>
            <a:ext cx="6413610" cy="572644"/>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00B0F0"/>
              </a:buClr>
              <a:buSzPct val="100000"/>
              <a:buFont typeface="Calibri"/>
              <a:buNone/>
            </a:pPr>
            <a:r>
              <a:rPr lang="en-US"/>
              <a:t>Vulnerability Management Practices</a:t>
            </a:r>
            <a:endParaRPr/>
          </a:p>
        </p:txBody>
      </p:sp>
      <p:sp>
        <p:nvSpPr>
          <p:cNvPr id="142" name="Google Shape;142;p21"/>
          <p:cNvSpPr txBox="1"/>
          <p:nvPr>
            <p:ph idx="1" type="body"/>
          </p:nvPr>
        </p:nvSpPr>
        <p:spPr>
          <a:xfrm>
            <a:off x="0" y="612948"/>
            <a:ext cx="6526581" cy="425150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002060"/>
              </a:buClr>
              <a:buSzPts val="3200"/>
              <a:buNone/>
            </a:pPr>
            <a:r>
              <a:rPr b="1" lang="en-US" sz="3200"/>
              <a:t>Tools/Websites:</a:t>
            </a:r>
            <a:endParaRPr/>
          </a:p>
          <a:p>
            <a:pPr indent="0" lvl="0" marL="0" rtl="0" algn="l">
              <a:spcBef>
                <a:spcPts val="360"/>
              </a:spcBef>
              <a:spcAft>
                <a:spcPts val="0"/>
              </a:spcAft>
              <a:buClr>
                <a:srgbClr val="002060"/>
              </a:buClr>
              <a:buSzPts val="1800"/>
              <a:buNone/>
            </a:pPr>
            <a:r>
              <a:rPr b="1" lang="en-US" sz="1800"/>
              <a:t>Qualys Vulnerability Management: </a:t>
            </a:r>
            <a:r>
              <a:rPr lang="en-US" sz="1800"/>
              <a:t>A cloud-based solution for identifying and addressing vulnerabilities.</a:t>
            </a:r>
            <a:endParaRPr/>
          </a:p>
          <a:p>
            <a:pPr indent="0" lvl="0" marL="0" rtl="0" algn="l">
              <a:spcBef>
                <a:spcPts val="360"/>
              </a:spcBef>
              <a:spcAft>
                <a:spcPts val="0"/>
              </a:spcAft>
              <a:buClr>
                <a:srgbClr val="002060"/>
              </a:buClr>
              <a:buSzPts val="1800"/>
              <a:buNone/>
            </a:pPr>
            <a:r>
              <a:rPr b="1" lang="en-US" sz="1800"/>
              <a:t>Tenable.io</a:t>
            </a:r>
            <a:r>
              <a:rPr lang="en-US" sz="1800"/>
              <a:t>: A comprehensive platform for vulnerability management and analysis.</a:t>
            </a:r>
            <a:endParaRPr/>
          </a:p>
        </p:txBody>
      </p:sp>
      <p:pic>
        <p:nvPicPr>
          <p:cNvPr id="143" name="Google Shape;143;p21"/>
          <p:cNvPicPr preferRelativeResize="0"/>
          <p:nvPr/>
        </p:nvPicPr>
        <p:blipFill rotWithShape="1">
          <a:blip r:embed="rId3">
            <a:alphaModFix/>
          </a:blip>
          <a:srcRect b="0" l="0" r="0" t="0"/>
          <a:stretch/>
        </p:blipFill>
        <p:spPr>
          <a:xfrm>
            <a:off x="296261" y="2724455"/>
            <a:ext cx="2678464" cy="2139998"/>
          </a:xfrm>
          <a:prstGeom prst="rect">
            <a:avLst/>
          </a:prstGeom>
          <a:noFill/>
          <a:ln>
            <a:noFill/>
          </a:ln>
          <a:effectLst>
            <a:outerShdw blurRad="76200" kx="1200000" rotWithShape="0" algn="br" sy="23000">
              <a:srgbClr val="000000">
                <a:alpha val="20000"/>
              </a:srgbClr>
            </a:outerShdw>
          </a:effectLst>
        </p:spPr>
      </p:pic>
      <p:pic>
        <p:nvPicPr>
          <p:cNvPr id="144" name="Google Shape;144;p21"/>
          <p:cNvPicPr preferRelativeResize="0"/>
          <p:nvPr/>
        </p:nvPicPr>
        <p:blipFill rotWithShape="1">
          <a:blip r:embed="rId4">
            <a:alphaModFix/>
          </a:blip>
          <a:srcRect b="0" l="0" r="0" t="0"/>
          <a:stretch/>
        </p:blipFill>
        <p:spPr>
          <a:xfrm>
            <a:off x="3503065" y="2724455"/>
            <a:ext cx="2912516" cy="2139998"/>
          </a:xfrm>
          <a:prstGeom prst="rect">
            <a:avLst/>
          </a:prstGeom>
          <a:noFill/>
          <a:ln>
            <a:noFill/>
          </a:ln>
          <a:effectLst>
            <a:outerShdw blurRad="149987" algn="ctr" dir="8460000" dist="250190">
              <a:srgbClr val="000000">
                <a:alpha val="27843"/>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2"/>
          <p:cNvSpPr txBox="1"/>
          <p:nvPr>
            <p:ph type="title"/>
          </p:nvPr>
        </p:nvSpPr>
        <p:spPr>
          <a:xfrm>
            <a:off x="448965" y="433880"/>
            <a:ext cx="5955495" cy="572644"/>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00B0F0"/>
              </a:buClr>
              <a:buSzPct val="100000"/>
              <a:buFont typeface="Calibri"/>
              <a:buNone/>
            </a:pPr>
            <a:r>
              <a:rPr lang="en-US"/>
              <a:t>Vulnerability Analysis Tools</a:t>
            </a:r>
            <a:endParaRPr/>
          </a:p>
        </p:txBody>
      </p:sp>
      <p:sp>
        <p:nvSpPr>
          <p:cNvPr id="150" name="Google Shape;150;p22"/>
          <p:cNvSpPr txBox="1"/>
          <p:nvPr>
            <p:ph idx="1" type="body"/>
          </p:nvPr>
        </p:nvSpPr>
        <p:spPr>
          <a:xfrm>
            <a:off x="448965" y="1198559"/>
            <a:ext cx="6566315" cy="3816471"/>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spcBef>
                <a:spcPts val="0"/>
              </a:spcBef>
              <a:spcAft>
                <a:spcPts val="0"/>
              </a:spcAft>
              <a:buClr>
                <a:srgbClr val="002060"/>
              </a:buClr>
              <a:buSzPct val="100000"/>
              <a:buNone/>
            </a:pPr>
            <a:r>
              <a:rPr b="1" lang="en-US" sz="2400"/>
              <a:t>Overview:</a:t>
            </a:r>
            <a:endParaRPr/>
          </a:p>
          <a:p>
            <a:pPr indent="0" lvl="0" marL="0" rtl="0" algn="l">
              <a:spcBef>
                <a:spcPts val="357"/>
              </a:spcBef>
              <a:spcAft>
                <a:spcPts val="0"/>
              </a:spcAft>
              <a:buClr>
                <a:srgbClr val="002060"/>
              </a:buClr>
              <a:buSzPct val="100000"/>
              <a:buNone/>
            </a:pPr>
            <a:r>
              <a:rPr lang="en-US" sz="2100"/>
              <a:t>Vulnerability analysis tools are software applications used to detect, assess, and report on security vulnerabilities in systems, applications, and networks.</a:t>
            </a:r>
            <a:endParaRPr/>
          </a:p>
          <a:p>
            <a:pPr indent="0" lvl="0" marL="0" rtl="0" algn="l">
              <a:spcBef>
                <a:spcPts val="408"/>
              </a:spcBef>
              <a:spcAft>
                <a:spcPts val="0"/>
              </a:spcAft>
              <a:buClr>
                <a:srgbClr val="002060"/>
              </a:buClr>
              <a:buSzPct val="100000"/>
              <a:buNone/>
            </a:pPr>
            <a:r>
              <a:rPr b="1" lang="en-US" sz="2400"/>
              <a:t>Examples:</a:t>
            </a:r>
            <a:endParaRPr/>
          </a:p>
          <a:p>
            <a:pPr indent="0" lvl="0" marL="0" rtl="0" algn="l">
              <a:spcBef>
                <a:spcPts val="408"/>
              </a:spcBef>
              <a:spcAft>
                <a:spcPts val="0"/>
              </a:spcAft>
              <a:buClr>
                <a:srgbClr val="002060"/>
              </a:buClr>
              <a:buSzPct val="100000"/>
              <a:buNone/>
            </a:pPr>
            <a:r>
              <a:rPr b="1" lang="en-US" sz="2400"/>
              <a:t>Example 1: </a:t>
            </a:r>
            <a:r>
              <a:rPr lang="en-US" sz="2100"/>
              <a:t>Nessus, a popular vulnerability scanner that identifies security issues across various platforms.</a:t>
            </a:r>
            <a:endParaRPr/>
          </a:p>
          <a:p>
            <a:pPr indent="0" lvl="0" marL="0" rtl="0" algn="l">
              <a:spcBef>
                <a:spcPts val="408"/>
              </a:spcBef>
              <a:spcAft>
                <a:spcPts val="0"/>
              </a:spcAft>
              <a:buClr>
                <a:srgbClr val="002060"/>
              </a:buClr>
              <a:buSzPct val="100000"/>
              <a:buNone/>
            </a:pPr>
            <a:r>
              <a:rPr b="1" lang="en-US" sz="2400"/>
              <a:t>Example 2: </a:t>
            </a:r>
            <a:r>
              <a:rPr lang="en-US" sz="2100"/>
              <a:t>OpenVAS, an open-source vulnerability scanner that provides comprehensive scanning capabilities.</a:t>
            </a:r>
            <a:endParaRPr/>
          </a:p>
          <a:p>
            <a:pPr indent="0" lvl="0" marL="0" rtl="0" algn="l">
              <a:spcBef>
                <a:spcPts val="408"/>
              </a:spcBef>
              <a:spcAft>
                <a:spcPts val="0"/>
              </a:spcAft>
              <a:buClr>
                <a:srgbClr val="002060"/>
              </a:buClr>
              <a:buSzPct val="100000"/>
              <a:buNone/>
            </a:pPr>
            <a:r>
              <a:rPr b="1" lang="en-US" sz="2400"/>
              <a:t>Techniques :</a:t>
            </a:r>
            <a:endParaRPr b="1" sz="2000"/>
          </a:p>
          <a:p>
            <a:pPr indent="-342900" lvl="0" marL="342900" rtl="0" algn="l">
              <a:spcBef>
                <a:spcPts val="357"/>
              </a:spcBef>
              <a:spcAft>
                <a:spcPts val="0"/>
              </a:spcAft>
              <a:buClr>
                <a:srgbClr val="002060"/>
              </a:buClr>
              <a:buSzPct val="100000"/>
              <a:buChar char="•"/>
            </a:pPr>
            <a:r>
              <a:rPr b="1" lang="en-US" sz="2000"/>
              <a:t>Automated Scanning </a:t>
            </a:r>
            <a:r>
              <a:rPr b="1" lang="en-US" sz="2100"/>
              <a:t>: </a:t>
            </a:r>
            <a:r>
              <a:rPr lang="en-US" sz="2100"/>
              <a:t>Use tools to perform automated scans of systems and networks to identify vulnerabilities.</a:t>
            </a:r>
            <a:endParaRPr/>
          </a:p>
          <a:p>
            <a:pPr indent="-342900" lvl="0" marL="342900" rtl="0" algn="l">
              <a:spcBef>
                <a:spcPts val="357"/>
              </a:spcBef>
              <a:spcAft>
                <a:spcPts val="0"/>
              </a:spcAft>
              <a:buClr>
                <a:srgbClr val="002060"/>
              </a:buClr>
              <a:buSzPct val="100000"/>
              <a:buChar char="•"/>
            </a:pPr>
            <a:r>
              <a:rPr b="1" lang="en-US" sz="2000"/>
              <a:t>Manual Verification </a:t>
            </a:r>
            <a:r>
              <a:rPr b="1" lang="en-US" sz="1800"/>
              <a:t>: </a:t>
            </a:r>
            <a:r>
              <a:rPr lang="en-US" sz="2100"/>
              <a:t>Validate scan results manually to confirm the existence and impact of identified vulnerabilities.</a:t>
            </a:r>
            <a:endParaRPr b="1" sz="2100"/>
          </a:p>
          <a:p>
            <a:pPr indent="0" lvl="0" marL="0" rtl="0" algn="l">
              <a:spcBef>
                <a:spcPts val="306"/>
              </a:spcBef>
              <a:spcAft>
                <a:spcPts val="0"/>
              </a:spcAft>
              <a:buClr>
                <a:srgbClr val="002060"/>
              </a:buClr>
              <a:buSzPct val="100000"/>
              <a:buNone/>
            </a:pPr>
            <a:r>
              <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