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or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ora-bold.fntdata"/><Relationship Id="rId16" Type="http://schemas.openxmlformats.org/officeDocument/2006/relationships/font" Target="fonts/Lora-regular.fntdata"/><Relationship Id="rId5" Type="http://schemas.openxmlformats.org/officeDocument/2006/relationships/slide" Target="slides/slide1.xml"/><Relationship Id="rId19" Type="http://schemas.openxmlformats.org/officeDocument/2006/relationships/font" Target="fonts/Lora-boldItalic.fntdata"/><Relationship Id="rId6" Type="http://schemas.openxmlformats.org/officeDocument/2006/relationships/slide" Target="slides/slide2.xml"/><Relationship Id="rId18" Type="http://schemas.openxmlformats.org/officeDocument/2006/relationships/font" Target="fonts/Lor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rapid7/metasploit-framework" TargetMode="External"/><Relationship Id="rId10" Type="http://schemas.openxmlformats.org/officeDocument/2006/relationships/hyperlink" Target="https://www.wireshark.org/doc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tenable.com/products/nessus" TargetMode="External"/><Relationship Id="rId4" Type="http://schemas.openxmlformats.org/officeDocument/2006/relationships/hyperlink" Target="https://github.com/praveendhac/nessus-docker" TargetMode="External"/><Relationship Id="rId9" Type="http://schemas.openxmlformats.org/officeDocument/2006/relationships/hyperlink" Target="https://www.metasploit.com/" TargetMode="External"/><Relationship Id="rId5" Type="http://schemas.openxmlformats.org/officeDocument/2006/relationships/hyperlink" Target="https://portswigger.net/burp" TargetMode="External"/><Relationship Id="rId6" Type="http://schemas.openxmlformats.org/officeDocument/2006/relationships/hyperlink" Target="https://www.kali.org/tools/burpsuite/" TargetMode="External"/><Relationship Id="rId7" Type="http://schemas.openxmlformats.org/officeDocument/2006/relationships/hyperlink" Target="https://www.rapid7.com/products/insightvm/" TargetMode="External"/><Relationship Id="rId8" Type="http://schemas.openxmlformats.org/officeDocument/2006/relationships/hyperlink" Target="https://docs.rapid7.com/insightvm/insightvm-quick-start-guid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12.jp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 b="28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-1" y="3162300"/>
            <a:ext cx="2448987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9743012" y="3162300"/>
            <a:ext cx="2448988" cy="5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2448988" y="509451"/>
            <a:ext cx="7294025" cy="4807132"/>
          </a:xfrm>
          <a:prstGeom prst="rect">
            <a:avLst/>
          </a:prstGeom>
          <a:solidFill>
            <a:schemeClr val="lt1">
              <a:alpha val="69803"/>
            </a:schemeClr>
          </a:solidFill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975595" y="1074509"/>
            <a:ext cx="624081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Wellcome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Ethical Hacking Class</a:t>
            </a:r>
            <a:endParaRPr b="1" i="0" sz="4800" u="none" cap="none" strike="noStrike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4th Week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Day 1st</a:t>
            </a:r>
            <a:endParaRPr b="1" i="0" sz="4800" u="none" cap="none" strike="noStrike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0" y="680447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Most powerful Tools/Websites</a:t>
            </a:r>
            <a:endParaRPr b="1" sz="40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84" name="Google Shape;184;p23"/>
          <p:cNvGrpSpPr/>
          <p:nvPr/>
        </p:nvGrpSpPr>
        <p:grpSpPr>
          <a:xfrm>
            <a:off x="1320252" y="2498651"/>
            <a:ext cx="9809302" cy="3814721"/>
            <a:chOff x="1469036" y="2783461"/>
            <a:chExt cx="9809302" cy="3814721"/>
          </a:xfrm>
        </p:grpSpPr>
        <p:grpSp>
          <p:nvGrpSpPr>
            <p:cNvPr id="185" name="Google Shape;185;p23"/>
            <p:cNvGrpSpPr/>
            <p:nvPr/>
          </p:nvGrpSpPr>
          <p:grpSpPr>
            <a:xfrm>
              <a:off x="1469036" y="2783461"/>
              <a:ext cx="3960166" cy="1415772"/>
              <a:chOff x="1469036" y="2783461"/>
              <a:chExt cx="3960166" cy="1415772"/>
            </a:xfrm>
          </p:grpSpPr>
          <p:sp>
            <p:nvSpPr>
              <p:cNvPr id="186" name="Google Shape;186;p23"/>
              <p:cNvSpPr/>
              <p:nvPr/>
            </p:nvSpPr>
            <p:spPr>
              <a:xfrm>
                <a:off x="1469036" y="2788170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01</a:t>
                </a:r>
                <a:endParaRPr b="1" sz="3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87" name="Google Shape;187;p23"/>
              <p:cNvSpPr txBox="1"/>
              <p:nvPr/>
            </p:nvSpPr>
            <p:spPr>
              <a:xfrm>
                <a:off x="2655496" y="2783461"/>
                <a:ext cx="2773706" cy="14157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Nessus</a:t>
                </a:r>
                <a:endParaRPr/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3"/>
                  </a:rPr>
                  <a:t>https://www.tenable.com/products/nessus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4"/>
                  </a:rPr>
                  <a:t>https://github.com/praveendhac/nessus-docker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88" name="Google Shape;188;p23"/>
            <p:cNvGrpSpPr/>
            <p:nvPr/>
          </p:nvGrpSpPr>
          <p:grpSpPr>
            <a:xfrm>
              <a:off x="7060367" y="2788170"/>
              <a:ext cx="4217971" cy="1203559"/>
              <a:chOff x="1469036" y="2788170"/>
              <a:chExt cx="4217971" cy="1203559"/>
            </a:xfrm>
          </p:grpSpPr>
          <p:sp>
            <p:nvSpPr>
              <p:cNvPr id="189" name="Google Shape;189;p23"/>
              <p:cNvSpPr/>
              <p:nvPr/>
            </p:nvSpPr>
            <p:spPr>
              <a:xfrm>
                <a:off x="1469036" y="2788170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02</a:t>
                </a:r>
                <a:endParaRPr b="1" sz="3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90" name="Google Shape;190;p23"/>
              <p:cNvSpPr txBox="1"/>
              <p:nvPr/>
            </p:nvSpPr>
            <p:spPr>
              <a:xfrm>
                <a:off x="2655496" y="2791400"/>
                <a:ext cx="303151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Burp Suite </a:t>
                </a:r>
                <a:endParaRPr b="1" sz="20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5"/>
                  </a:rPr>
                  <a:t>https://portswigger.net/burp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6"/>
                  </a:rPr>
                  <a:t>https://www.kali.org/tools/burpsuite/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91" name="Google Shape;191;p23"/>
            <p:cNvGrpSpPr/>
            <p:nvPr/>
          </p:nvGrpSpPr>
          <p:grpSpPr>
            <a:xfrm>
              <a:off x="1469036" y="4886792"/>
              <a:ext cx="4231462" cy="1711390"/>
              <a:chOff x="1469036" y="2788170"/>
              <a:chExt cx="4231462" cy="1711390"/>
            </a:xfrm>
          </p:grpSpPr>
          <p:sp>
            <p:nvSpPr>
              <p:cNvPr id="192" name="Google Shape;192;p23"/>
              <p:cNvSpPr/>
              <p:nvPr/>
            </p:nvSpPr>
            <p:spPr>
              <a:xfrm>
                <a:off x="1469036" y="2788170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03</a:t>
                </a:r>
                <a:endParaRPr b="1" sz="3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93" name="Google Shape;193;p23"/>
              <p:cNvSpPr txBox="1"/>
              <p:nvPr/>
            </p:nvSpPr>
            <p:spPr>
              <a:xfrm>
                <a:off x="2655496" y="2791400"/>
                <a:ext cx="3045002" cy="1708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Rapid7 InsightVM</a:t>
                </a:r>
                <a:endParaRPr b="1" sz="20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7"/>
                  </a:rPr>
                  <a:t>https://www.rapid7.com/products/insightvm/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8"/>
                  </a:rPr>
                  <a:t>https://docs.rapid7.com/insightvm/insightvm-quick-start-guide/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  <p:grpSp>
          <p:nvGrpSpPr>
            <p:cNvPr id="194" name="Google Shape;194;p23"/>
            <p:cNvGrpSpPr/>
            <p:nvPr/>
          </p:nvGrpSpPr>
          <p:grpSpPr>
            <a:xfrm>
              <a:off x="7060367" y="4886792"/>
              <a:ext cx="3960166" cy="1711390"/>
              <a:chOff x="1469036" y="2788170"/>
              <a:chExt cx="3960166" cy="1711390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1469036" y="2788170"/>
                <a:ext cx="914400" cy="914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Lora"/>
                    <a:ea typeface="Lora"/>
                    <a:cs typeface="Lora"/>
                    <a:sym typeface="Lora"/>
                  </a:rPr>
                  <a:t>04</a:t>
                </a:r>
                <a:endParaRPr b="1" sz="3600">
                  <a:solidFill>
                    <a:schemeClr val="lt1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  <p:sp>
            <p:nvSpPr>
              <p:cNvPr id="196" name="Google Shape;196;p23"/>
              <p:cNvSpPr txBox="1"/>
              <p:nvPr/>
            </p:nvSpPr>
            <p:spPr>
              <a:xfrm>
                <a:off x="2655496" y="2791400"/>
                <a:ext cx="2773706" cy="17081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rgbClr val="3F3F3F"/>
                    </a:solidFill>
                    <a:latin typeface="Lora"/>
                    <a:ea typeface="Lora"/>
                    <a:cs typeface="Lora"/>
                    <a:sym typeface="Lora"/>
                  </a:rPr>
                  <a:t>Metasploit </a:t>
                </a: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9"/>
                  </a:rPr>
                  <a:t>https://www.metasploit.com/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10"/>
                  </a:rPr>
                  <a:t>https://www.wireshark.org/docs/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1400" u="sng">
                    <a:solidFill>
                      <a:schemeClr val="hlink"/>
                    </a:solidFill>
                    <a:latin typeface="Lora"/>
                    <a:ea typeface="Lora"/>
                    <a:cs typeface="Lora"/>
                    <a:sym typeface="Lora"/>
                    <a:hlinkClick r:id="rId11"/>
                  </a:rPr>
                  <a:t>https://github.com/rapid7/metasploit-framework</a:t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  <a:p>
                <a:pPr indent="0" lvl="0" marL="0" marR="0" rtl="0" algn="l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1868931" y="1981344"/>
            <a:ext cx="8872151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Lora"/>
              <a:buNone/>
            </a:pPr>
            <a:r>
              <a:rPr b="1" i="0" lang="en-US" sz="88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Thank You!</a:t>
            </a:r>
            <a:endParaRPr sz="8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8800"/>
              <a:buFont typeface="Lora"/>
              <a:buNone/>
            </a:pPr>
            <a:r>
              <a:rPr b="1" i="0" lang="en-US" sz="8800" u="none" cap="none" strike="noStrike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Happy</a:t>
            </a:r>
            <a:r>
              <a:rPr b="1" i="0" lang="en-US" sz="8800" u="none" cap="none" strike="noStrike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 Hacking</a:t>
            </a:r>
            <a:endParaRPr b="1" i="0" sz="8800" u="none" cap="none" strike="noStrike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1460613" y="0"/>
            <a:ext cx="92425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Vulnerability Assessment Fundamentals</a:t>
            </a:r>
            <a:endParaRPr b="1" i="0" sz="3600" u="none" cap="none" strike="noStrike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0" y="0"/>
            <a:ext cx="729021" cy="2846439"/>
            <a:chOff x="0" y="0"/>
            <a:chExt cx="729021" cy="2846439"/>
          </a:xfrm>
        </p:grpSpPr>
        <p:sp>
          <p:nvSpPr>
            <p:cNvPr id="99" name="Google Shape;99;p15"/>
            <p:cNvSpPr/>
            <p:nvPr/>
          </p:nvSpPr>
          <p:spPr>
            <a:xfrm>
              <a:off x="0" y="0"/>
              <a:ext cx="614597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302" y="0"/>
              <a:ext cx="45719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11446239" y="4011561"/>
            <a:ext cx="745761" cy="2846441"/>
            <a:chOff x="11446239" y="4011561"/>
            <a:chExt cx="745761" cy="2846441"/>
          </a:xfrm>
        </p:grpSpPr>
        <p:sp>
          <p:nvSpPr>
            <p:cNvPr id="102" name="Google Shape;102;p15"/>
            <p:cNvSpPr/>
            <p:nvPr/>
          </p:nvSpPr>
          <p:spPr>
            <a:xfrm>
              <a:off x="11577403" y="4011563"/>
              <a:ext cx="614597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1446239" y="4011561"/>
              <a:ext cx="45719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5"/>
          <p:cNvSpPr/>
          <p:nvPr/>
        </p:nvSpPr>
        <p:spPr>
          <a:xfrm>
            <a:off x="710187" y="592294"/>
            <a:ext cx="10867215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 assessment is the process of identifying, quantifying, and prioritizing vulnerabilities in systems, applications, and networks. It aims to detect weaknesses that can be exploited by attackers and provides a roadmap for remediation.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Vulnerability Assessment: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organization conducts a vulnerability assessment to identify open ports and outdated software on its servers, reducing the risk of unauthorized access.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Vulnerability Assessment: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company tests its online shopping platform to find common vulnerabilities like SQL injection and cross-site scripting (XSS).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Asset Discovery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Vulnerability Identification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Risk Assessment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Remediation and Mitigation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Tools/Websites: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Nessus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Qualys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Rapid7 InsightVM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2" l="0" r="0" t="0"/>
          <a:stretch/>
        </p:blipFill>
        <p:spPr>
          <a:xfrm>
            <a:off x="0" y="953590"/>
            <a:ext cx="12192000" cy="590441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1698001" y="47735"/>
            <a:ext cx="87959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Vulnerability Assessment Fundamentals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3384" y="1867989"/>
            <a:ext cx="3660186" cy="3918857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1222" y="2567211"/>
            <a:ext cx="3569556" cy="267716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13" name="Google Shape;11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563" y="1867989"/>
            <a:ext cx="3614053" cy="3476281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2618513" y="0"/>
            <a:ext cx="7479075" cy="82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Types of Vulnerabilities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0" y="0"/>
            <a:ext cx="729021" cy="2846439"/>
            <a:chOff x="0" y="0"/>
            <a:chExt cx="729021" cy="2846439"/>
          </a:xfrm>
        </p:grpSpPr>
        <p:sp>
          <p:nvSpPr>
            <p:cNvPr id="120" name="Google Shape;120;p17"/>
            <p:cNvSpPr/>
            <p:nvPr/>
          </p:nvSpPr>
          <p:spPr>
            <a:xfrm>
              <a:off x="0" y="0"/>
              <a:ext cx="614597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83302" y="0"/>
              <a:ext cx="45719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11446239" y="4011561"/>
            <a:ext cx="745761" cy="2846441"/>
            <a:chOff x="11446239" y="4011561"/>
            <a:chExt cx="745761" cy="2846441"/>
          </a:xfrm>
        </p:grpSpPr>
        <p:sp>
          <p:nvSpPr>
            <p:cNvPr id="123" name="Google Shape;123;p17"/>
            <p:cNvSpPr/>
            <p:nvPr/>
          </p:nvSpPr>
          <p:spPr>
            <a:xfrm>
              <a:off x="11577403" y="4011563"/>
              <a:ext cx="614597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11446239" y="4011561"/>
              <a:ext cx="45719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7"/>
          <p:cNvSpPr/>
          <p:nvPr/>
        </p:nvSpPr>
        <p:spPr>
          <a:xfrm>
            <a:off x="814467" y="923330"/>
            <a:ext cx="10762936" cy="5755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Network Scans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Vulnerabilities can exist in software, hardware, or network configurations and may be exploited by malicious actors to gain unauthorized access or cause damage.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Vulnerabilities: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Bugs or flaws in software applications, such as buffer overflows or improper input validation, which attackers can exploit to execute arbitrary code.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Configuration Vulnerabilities: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Incorrect security settings in software or network devices, like weak passwords or open ports, which can be leveraged by attackers to gain unauthorized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Security Patch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Configuration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Code Review and Testing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Tools/Websites: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OWASP Top Ten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NIST National Vulnerability Database (NVD)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CVE Details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2" l="0" r="0" t="0"/>
          <a:stretch/>
        </p:blipFill>
        <p:spPr>
          <a:xfrm>
            <a:off x="0" y="966651"/>
            <a:ext cx="12192000" cy="589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3325145" y="90228"/>
            <a:ext cx="52822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Types of Vulnerabilities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11697" l="6961" r="8703" t="9374"/>
          <a:stretch/>
        </p:blipFill>
        <p:spPr>
          <a:xfrm>
            <a:off x="4035597" y="1701436"/>
            <a:ext cx="3830519" cy="4421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 b="10447" l="8168" r="9405" t="7768"/>
          <a:stretch/>
        </p:blipFill>
        <p:spPr>
          <a:xfrm>
            <a:off x="260844" y="1681841"/>
            <a:ext cx="3513909" cy="4441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26959" y="1701436"/>
            <a:ext cx="3774753" cy="44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2618513" y="0"/>
            <a:ext cx="82764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Vulnerability Scanning Techniques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140" name="Google Shape;140;p19"/>
          <p:cNvGrpSpPr/>
          <p:nvPr/>
        </p:nvGrpSpPr>
        <p:grpSpPr>
          <a:xfrm>
            <a:off x="0" y="0"/>
            <a:ext cx="729021" cy="2846439"/>
            <a:chOff x="0" y="0"/>
            <a:chExt cx="729021" cy="2846439"/>
          </a:xfrm>
        </p:grpSpPr>
        <p:sp>
          <p:nvSpPr>
            <p:cNvPr id="141" name="Google Shape;141;p19"/>
            <p:cNvSpPr/>
            <p:nvPr/>
          </p:nvSpPr>
          <p:spPr>
            <a:xfrm>
              <a:off x="0" y="0"/>
              <a:ext cx="614597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683302" y="0"/>
              <a:ext cx="45719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9"/>
          <p:cNvGrpSpPr/>
          <p:nvPr/>
        </p:nvGrpSpPr>
        <p:grpSpPr>
          <a:xfrm>
            <a:off x="11446239" y="4011561"/>
            <a:ext cx="745761" cy="2846441"/>
            <a:chOff x="11446239" y="4011561"/>
            <a:chExt cx="745761" cy="2846441"/>
          </a:xfrm>
        </p:grpSpPr>
        <p:sp>
          <p:nvSpPr>
            <p:cNvPr id="144" name="Google Shape;144;p19"/>
            <p:cNvSpPr/>
            <p:nvPr/>
          </p:nvSpPr>
          <p:spPr>
            <a:xfrm>
              <a:off x="11577403" y="4011563"/>
              <a:ext cx="614597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1446239" y="4011561"/>
              <a:ext cx="45719" cy="284643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19"/>
          <p:cNvSpPr/>
          <p:nvPr/>
        </p:nvSpPr>
        <p:spPr>
          <a:xfrm>
            <a:off x="729021" y="923330"/>
            <a:ext cx="10631773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 scanning involves using automated tools to inspect systems and networks for known vulnerabilities. This process helps identify security weaknesses without causing harm to the systems.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Credentialed Scanning: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vulnerability scan performed with administrative access to the system, allowing deeper inspection and more accurate results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 Non-Credentialed Scanning: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scan conducted without special access privileges, providing a view similar to that of an external attacker.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 and Tools: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Host-Based Scanning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Network-Based Scanning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Wireless Network Scanning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Tools/Websites:  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OpenVAS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Nessus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Nikto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 rotWithShape="1">
          <a:blip r:embed="rId3">
            <a:alphaModFix/>
          </a:blip>
          <a:srcRect b="2" l="0" r="0" t="0"/>
          <a:stretch/>
        </p:blipFill>
        <p:spPr>
          <a:xfrm>
            <a:off x="0" y="940526"/>
            <a:ext cx="12192000" cy="59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2017800" y="68278"/>
            <a:ext cx="73549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Network Scanning Fundamentals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6650" y="1110343"/>
            <a:ext cx="4153990" cy="271303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8994" y="1110343"/>
            <a:ext cx="4467497" cy="271303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155" name="Google Shape;15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75420" y="4058512"/>
            <a:ext cx="5040861" cy="272206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0" y="4011561"/>
            <a:ext cx="4306529" cy="2846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7" t="0"/>
          <a:stretch/>
        </p:blipFill>
        <p:spPr>
          <a:xfrm>
            <a:off x="435573" y="2794582"/>
            <a:ext cx="4083829" cy="3632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21"/>
          <p:cNvGrpSpPr/>
          <p:nvPr/>
        </p:nvGrpSpPr>
        <p:grpSpPr>
          <a:xfrm>
            <a:off x="4519402" y="129731"/>
            <a:ext cx="7857329" cy="6979060"/>
            <a:chOff x="-1969888" y="58572"/>
            <a:chExt cx="7857329" cy="6979060"/>
          </a:xfrm>
        </p:grpSpPr>
        <p:sp>
          <p:nvSpPr>
            <p:cNvPr id="163" name="Google Shape;163;p21"/>
            <p:cNvSpPr txBox="1"/>
            <p:nvPr/>
          </p:nvSpPr>
          <p:spPr>
            <a:xfrm>
              <a:off x="-1969888" y="58572"/>
              <a:ext cx="184731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4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64" name="Google Shape;164;p21"/>
            <p:cNvSpPr txBox="1"/>
            <p:nvPr/>
          </p:nvSpPr>
          <p:spPr>
            <a:xfrm>
              <a:off x="-1785157" y="2235997"/>
              <a:ext cx="7672598" cy="4801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2. Qualys Vulnerability Management:</a:t>
              </a: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A cloud-based service that continuously scans IT assets to detect vulnerabilities and track remediation.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Techniques and Tools: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- Signature-Based Scanning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 - Behavioral Analysis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 - Heuristic Analysis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Tools/Websites: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- Nessus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 - Qualys</a:t>
              </a:r>
              <a:endParaRPr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 - Rapid7 InsightVM</a:t>
              </a:r>
              <a:endParaRPr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65" name="Google Shape;165;p21"/>
          <p:cNvSpPr/>
          <p:nvPr/>
        </p:nvSpPr>
        <p:spPr>
          <a:xfrm>
            <a:off x="11238271" y="0"/>
            <a:ext cx="953729" cy="9673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57231" y="191286"/>
            <a:ext cx="8228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rPr>
              <a:t>Automated Vulnerability Scanners</a:t>
            </a:r>
            <a:endParaRPr b="1"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0" y="613988"/>
            <a:ext cx="12034768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vulnerability scanners are tools that automatically detect vulnerabilities in systems, networks, and applications. These tools use predefined signatures to identify known security weaknesses.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1. Nessus: </a:t>
            </a:r>
            <a:r>
              <a:rPr lang="en-US" sz="18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A widely used vulnerability scanner that performs comprehensive scans to identify vulnerabilities, configuration issues, and compliance violations.</a:t>
            </a:r>
            <a:endParaRPr sz="18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573" y="2794583"/>
            <a:ext cx="4083829" cy="36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7634" y="3436182"/>
            <a:ext cx="4994366" cy="3323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2"/>
          <p:cNvSpPr/>
          <p:nvPr/>
        </p:nvSpPr>
        <p:spPr>
          <a:xfrm>
            <a:off x="6461487" y="4551486"/>
            <a:ext cx="1472293" cy="13142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22"/>
          <p:cNvGrpSpPr/>
          <p:nvPr/>
        </p:nvGrpSpPr>
        <p:grpSpPr>
          <a:xfrm>
            <a:off x="181423" y="126504"/>
            <a:ext cx="8241412" cy="6849430"/>
            <a:chOff x="285927" y="-86258"/>
            <a:chExt cx="8241412" cy="6849430"/>
          </a:xfrm>
        </p:grpSpPr>
        <p:sp>
          <p:nvSpPr>
            <p:cNvPr id="176" name="Google Shape;176;p22"/>
            <p:cNvSpPr txBox="1"/>
            <p:nvPr/>
          </p:nvSpPr>
          <p:spPr>
            <a:xfrm>
              <a:off x="353306" y="-86258"/>
              <a:ext cx="8174033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accent1"/>
                  </a:solidFill>
                  <a:latin typeface="Lora"/>
                  <a:ea typeface="Lora"/>
                  <a:cs typeface="Lora"/>
                  <a:sym typeface="Lora"/>
                </a:rPr>
                <a:t>Manual Vulnerability Assessment</a:t>
              </a:r>
              <a:endParaRPr b="1" sz="4000">
                <a:solidFill>
                  <a:schemeClr val="accent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  <p:sp>
          <p:nvSpPr>
            <p:cNvPr id="177" name="Google Shape;177;p22"/>
            <p:cNvSpPr txBox="1"/>
            <p:nvPr/>
          </p:nvSpPr>
          <p:spPr>
            <a:xfrm>
              <a:off x="285927" y="3223420"/>
              <a:ext cx="7693414" cy="35397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Techniques and Tools:</a:t>
              </a:r>
              <a:endParaRPr b="1"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- Manual Code Review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 - Security Audits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  - Threat Modeling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Tools/Websites:</a:t>
              </a:r>
              <a:endParaRPr b="1"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- Burp Suite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- OWASP ZAP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F3F3F"/>
                  </a:solidFill>
                  <a:latin typeface="Lora"/>
                  <a:ea typeface="Lora"/>
                  <a:cs typeface="Lora"/>
                  <a:sym typeface="Lora"/>
                </a:rPr>
                <a:t>- Metasploit (for penetration testing).</a:t>
              </a:r>
              <a:endParaRPr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78" name="Google Shape;178;p22"/>
          <p:cNvSpPr/>
          <p:nvPr/>
        </p:nvSpPr>
        <p:spPr>
          <a:xfrm>
            <a:off x="248802" y="654458"/>
            <a:ext cx="1184740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Definition: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 vulnerability assessment involves human experts analyzing systems and applications to identify vulnerabilities, often using custom scripts and manual techniques. This approach complements automated scanning by identifying complex vulnerabilities.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Examples: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AutoNum type="arabicPeriod"/>
            </a:pPr>
            <a:r>
              <a:rPr b="1" lang="en-US"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Penetration Testing: </a:t>
            </a:r>
            <a:r>
              <a:rPr lang="en-US"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Security experts simulate attacks on a network to uncover vulnerabilities that automated tools might miss.</a:t>
            </a:r>
            <a:endParaRPr sz="1600">
              <a:solidFill>
                <a:srgbClr val="3F3F3F"/>
              </a:solidFill>
              <a:latin typeface="Lora"/>
              <a:ea typeface="Lora"/>
              <a:cs typeface="Lora"/>
              <a:sym typeface="Lora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ora"/>
              <a:buAutoNum type="arabicPeriod"/>
            </a:pPr>
            <a:r>
              <a:rPr b="1" lang="en-US"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Code Review: </a:t>
            </a:r>
            <a:r>
              <a:rPr lang="en-US" sz="1600">
                <a:solidFill>
                  <a:srgbClr val="3F3F3F"/>
                </a:solidFill>
                <a:latin typeface="Lora"/>
                <a:ea typeface="Lora"/>
                <a:cs typeface="Lora"/>
                <a:sym typeface="Lora"/>
              </a:rPr>
              <a:t>Security analysts manually review source code to identify potential security weaknesses such as hardcoded credentials or insecure cryptographic practices.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4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F5BD5"/>
      </a:accent1>
      <a:accent2>
        <a:srgbClr val="962FBF"/>
      </a:accent2>
      <a:accent3>
        <a:srgbClr val="F9AB47"/>
      </a:accent3>
      <a:accent4>
        <a:srgbClr val="F48153"/>
      </a:accent4>
      <a:accent5>
        <a:srgbClr val="910C07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