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o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Lora-bold.fntdata"/><Relationship Id="rId10" Type="http://schemas.openxmlformats.org/officeDocument/2006/relationships/slide" Target="slides/slide6.xml"/><Relationship Id="rId21" Type="http://schemas.openxmlformats.org/officeDocument/2006/relationships/font" Target="fonts/Lora-regular.fntdata"/><Relationship Id="rId13" Type="http://schemas.openxmlformats.org/officeDocument/2006/relationships/slide" Target="slides/slide9.xml"/><Relationship Id="rId24" Type="http://schemas.openxmlformats.org/officeDocument/2006/relationships/font" Target="fonts/Lora-boldItalic.fntdata"/><Relationship Id="rId12" Type="http://schemas.openxmlformats.org/officeDocument/2006/relationships/slide" Target="slides/slide8.xml"/><Relationship Id="rId23"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5.jpg"/><Relationship Id="rId5" Type="http://schemas.openxmlformats.org/officeDocument/2006/relationships/image" Target="../media/image1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9.jpg"/><Relationship Id="rId5"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3.png"/><Relationship Id="rId5"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4"/>
          <p:cNvPicPr preferRelativeResize="0"/>
          <p:nvPr/>
        </p:nvPicPr>
        <p:blipFill rotWithShape="1">
          <a:blip r:embed="rId3">
            <a:alphaModFix/>
          </a:blip>
          <a:srcRect b="28" l="0" r="0" t="0"/>
          <a:stretch/>
        </p:blipFill>
        <p:spPr>
          <a:xfrm>
            <a:off x="0" y="0"/>
            <a:ext cx="12192000" cy="6858000"/>
          </a:xfrm>
          <a:prstGeom prst="rect">
            <a:avLst/>
          </a:prstGeom>
          <a:noFill/>
          <a:ln>
            <a:noFill/>
          </a:ln>
        </p:spPr>
      </p:pic>
      <p:sp>
        <p:nvSpPr>
          <p:cNvPr id="89" name="Google Shape;89;p14"/>
          <p:cNvSpPr/>
          <p:nvPr/>
        </p:nvSpPr>
        <p:spPr>
          <a:xfrm>
            <a:off x="-1" y="3162300"/>
            <a:ext cx="2448987"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0" name="Google Shape;90;p14"/>
          <p:cNvSpPr/>
          <p:nvPr/>
        </p:nvSpPr>
        <p:spPr>
          <a:xfrm>
            <a:off x="9743012" y="3162300"/>
            <a:ext cx="2448988" cy="533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4"/>
          <p:cNvSpPr/>
          <p:nvPr/>
        </p:nvSpPr>
        <p:spPr>
          <a:xfrm>
            <a:off x="2448988" y="509451"/>
            <a:ext cx="7294025" cy="4807132"/>
          </a:xfrm>
          <a:prstGeom prst="rect">
            <a:avLst/>
          </a:prstGeom>
          <a:solidFill>
            <a:schemeClr val="lt1">
              <a:alpha val="69803"/>
            </a:schemeClr>
          </a:soli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txBox="1"/>
          <p:nvPr/>
        </p:nvSpPr>
        <p:spPr>
          <a:xfrm>
            <a:off x="2975595" y="1074509"/>
            <a:ext cx="6240811" cy="37856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accent1"/>
                </a:solidFill>
                <a:latin typeface="Lora"/>
                <a:ea typeface="Lora"/>
                <a:cs typeface="Lora"/>
                <a:sym typeface="Lora"/>
              </a:rPr>
              <a:t>Wellcome </a:t>
            </a:r>
            <a:endParaRPr/>
          </a:p>
          <a:p>
            <a:pPr indent="0" lvl="0" marL="0" marR="0" rtl="0" algn="ctr">
              <a:spcBef>
                <a:spcPts val="0"/>
              </a:spcBef>
              <a:spcAft>
                <a:spcPts val="0"/>
              </a:spcAft>
              <a:buNone/>
            </a:pPr>
            <a:r>
              <a:rPr b="1" i="0" lang="en-US" sz="4800" u="none" cap="none" strike="noStrike">
                <a:solidFill>
                  <a:schemeClr val="accent1"/>
                </a:solidFill>
                <a:latin typeface="Lora"/>
                <a:ea typeface="Lora"/>
                <a:cs typeface="Lora"/>
                <a:sym typeface="Lora"/>
              </a:rPr>
              <a:t>To</a:t>
            </a:r>
            <a:endParaRPr/>
          </a:p>
          <a:p>
            <a:pPr indent="0" lvl="0" marL="0" marR="0" rtl="0" algn="ctr">
              <a:spcBef>
                <a:spcPts val="0"/>
              </a:spcBef>
              <a:spcAft>
                <a:spcPts val="0"/>
              </a:spcAft>
              <a:buNone/>
            </a:pPr>
            <a:r>
              <a:rPr b="1" i="0" lang="en-US" sz="4800" u="none" cap="none" strike="noStrike">
                <a:solidFill>
                  <a:schemeClr val="accent1"/>
                </a:solidFill>
                <a:latin typeface="Lora"/>
                <a:ea typeface="Lora"/>
                <a:cs typeface="Lora"/>
                <a:sym typeface="Lora"/>
              </a:rPr>
              <a:t>Ethical Hacking Class</a:t>
            </a:r>
            <a:endParaRPr b="1" i="0" sz="4800" u="none" cap="none" strike="noStrike">
              <a:solidFill>
                <a:schemeClr val="accent1"/>
              </a:solidFill>
              <a:latin typeface="Lora"/>
              <a:ea typeface="Lora"/>
              <a:cs typeface="Lora"/>
              <a:sym typeface="Lora"/>
            </a:endParaRPr>
          </a:p>
          <a:p>
            <a:pPr indent="0" lvl="0" marL="0" marR="0" rtl="0" algn="ctr">
              <a:spcBef>
                <a:spcPts val="0"/>
              </a:spcBef>
              <a:spcAft>
                <a:spcPts val="0"/>
              </a:spcAft>
              <a:buNone/>
            </a:pPr>
            <a:r>
              <a:rPr b="1" i="0" lang="en-US" sz="4800" u="none" cap="none" strike="noStrike">
                <a:solidFill>
                  <a:schemeClr val="accent1"/>
                </a:solidFill>
                <a:latin typeface="Lora"/>
                <a:ea typeface="Lora"/>
                <a:cs typeface="Lora"/>
                <a:sym typeface="Lora"/>
              </a:rPr>
              <a:t>5th Week</a:t>
            </a:r>
            <a:endParaRPr/>
          </a:p>
          <a:p>
            <a:pPr indent="0" lvl="0" marL="0" marR="0" rtl="0" algn="ctr">
              <a:spcBef>
                <a:spcPts val="0"/>
              </a:spcBef>
              <a:spcAft>
                <a:spcPts val="0"/>
              </a:spcAft>
              <a:buNone/>
            </a:pPr>
            <a:r>
              <a:rPr b="1" i="0" lang="en-US" sz="4800" u="none" cap="none" strike="noStrike">
                <a:solidFill>
                  <a:schemeClr val="accent1"/>
                </a:solidFill>
                <a:latin typeface="Lora"/>
                <a:ea typeface="Lora"/>
                <a:cs typeface="Lora"/>
                <a:sym typeface="Lora"/>
              </a:rPr>
              <a:t>Day 4th</a:t>
            </a:r>
            <a:endParaRPr b="1" i="0" sz="4800" u="none" cap="none" strike="noStrike">
              <a:solidFill>
                <a:schemeClr val="accent1"/>
              </a:solidFill>
              <a:latin typeface="Lora"/>
              <a:ea typeface="Lora"/>
              <a:cs typeface="Lora"/>
              <a:sym typeface="L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23"/>
          <p:cNvGrpSpPr/>
          <p:nvPr/>
        </p:nvGrpSpPr>
        <p:grpSpPr>
          <a:xfrm>
            <a:off x="1814401" y="-122840"/>
            <a:ext cx="9889111" cy="6701283"/>
            <a:chOff x="-4214958" y="-193999"/>
            <a:chExt cx="9889111" cy="6701283"/>
          </a:xfrm>
        </p:grpSpPr>
        <p:sp>
          <p:nvSpPr>
            <p:cNvPr id="181" name="Google Shape;181;p23"/>
            <p:cNvSpPr txBox="1"/>
            <p:nvPr/>
          </p:nvSpPr>
          <p:spPr>
            <a:xfrm>
              <a:off x="-4214958" y="-193999"/>
              <a:ext cx="80650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Lora"/>
                  <a:ea typeface="Lora"/>
                  <a:cs typeface="Lora"/>
                  <a:sym typeface="Lora"/>
                </a:rPr>
                <a:t>Banner Building a Malware Sandbox</a:t>
              </a:r>
              <a:endParaRPr b="1" sz="3600">
                <a:solidFill>
                  <a:schemeClr val="accent1"/>
                </a:solidFill>
                <a:latin typeface="Lora"/>
                <a:ea typeface="Lora"/>
                <a:cs typeface="Lora"/>
                <a:sym typeface="Lora"/>
              </a:endParaRPr>
            </a:p>
          </p:txBody>
        </p:sp>
        <p:sp>
          <p:nvSpPr>
            <p:cNvPr id="182" name="Google Shape;182;p23"/>
            <p:cNvSpPr txBox="1"/>
            <p:nvPr/>
          </p:nvSpPr>
          <p:spPr>
            <a:xfrm>
              <a:off x="-1016647" y="3084809"/>
              <a:ext cx="6690800" cy="34224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3F3F3F"/>
                  </a:solidFill>
                  <a:latin typeface="Lora"/>
                  <a:ea typeface="Lora"/>
                  <a:cs typeface="Lora"/>
                  <a:sym typeface="Lora"/>
                </a:rPr>
                <a:t>Techniques and Tools:</a:t>
              </a:r>
              <a:endParaRPr b="1"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Cuckoo Sandbox: </a:t>
              </a:r>
              <a:r>
                <a:rPr lang="en-US" sz="2000">
                  <a:solidFill>
                    <a:srgbClr val="3F3F3F"/>
                  </a:solidFill>
                  <a:latin typeface="Lora"/>
                  <a:ea typeface="Lora"/>
                  <a:cs typeface="Lora"/>
                  <a:sym typeface="Lora"/>
                </a:rPr>
                <a:t>An open-source automated malware analysis system that provides detailed reports on malware behavior.</a:t>
              </a:r>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FireEye Malware Analysis: </a:t>
              </a:r>
              <a:r>
                <a:rPr lang="en-US" sz="2000">
                  <a:solidFill>
                    <a:srgbClr val="3F3F3F"/>
                  </a:solidFill>
                  <a:latin typeface="Lora"/>
                  <a:ea typeface="Lora"/>
                  <a:cs typeface="Lora"/>
                  <a:sym typeface="Lora"/>
                </a:rPr>
                <a:t>A commercial sandboxing solution offering advanced malware detection and analysis.</a:t>
              </a:r>
              <a:endParaRPr/>
            </a:p>
          </p:txBody>
        </p:sp>
      </p:grpSp>
      <p:grpSp>
        <p:nvGrpSpPr>
          <p:cNvPr id="183" name="Google Shape;183;p23"/>
          <p:cNvGrpSpPr/>
          <p:nvPr/>
        </p:nvGrpSpPr>
        <p:grpSpPr>
          <a:xfrm flipH="1">
            <a:off x="11462979" y="0"/>
            <a:ext cx="729021" cy="1364105"/>
            <a:chOff x="0" y="0"/>
            <a:chExt cx="729021" cy="1364105"/>
          </a:xfrm>
        </p:grpSpPr>
        <p:sp>
          <p:nvSpPr>
            <p:cNvPr id="184" name="Google Shape;184;p23"/>
            <p:cNvSpPr/>
            <p:nvPr/>
          </p:nvSpPr>
          <p:spPr>
            <a:xfrm>
              <a:off x="0" y="0"/>
              <a:ext cx="614597" cy="13641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3"/>
            <p:cNvSpPr/>
            <p:nvPr/>
          </p:nvSpPr>
          <p:spPr>
            <a:xfrm>
              <a:off x="683302" y="0"/>
              <a:ext cx="45719" cy="13641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6" name="Google Shape;186;p23"/>
          <p:cNvSpPr/>
          <p:nvPr/>
        </p:nvSpPr>
        <p:spPr>
          <a:xfrm>
            <a:off x="0" y="367567"/>
            <a:ext cx="12918332"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Definition: Creating a controlled environment where malware can be executed and observed</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without risking damage to actual systems. This allows for safe analysis of malware behavior.</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Building a virtualized sandbox environment that automatically reverts to a clean state after analyzing each malware sample.</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2: </a:t>
            </a:r>
            <a:r>
              <a:rPr lang="en-US" sz="2400">
                <a:solidFill>
                  <a:schemeClr val="dk1"/>
                </a:solidFill>
                <a:latin typeface="Calibri"/>
                <a:ea typeface="Calibri"/>
                <a:cs typeface="Calibri"/>
                <a:sym typeface="Calibri"/>
              </a:rPr>
              <a:t>Developing a cloud-based sandbox that can scale to analyze multiple malware samples simultaneously.</a:t>
            </a:r>
            <a:endParaRPr/>
          </a:p>
        </p:txBody>
      </p:sp>
      <p:pic>
        <p:nvPicPr>
          <p:cNvPr id="187" name="Google Shape;187;p23"/>
          <p:cNvPicPr preferRelativeResize="0"/>
          <p:nvPr/>
        </p:nvPicPr>
        <p:blipFill rotWithShape="1">
          <a:blip r:embed="rId3">
            <a:alphaModFix/>
          </a:blip>
          <a:srcRect b="0" l="0" r="0" t="0"/>
          <a:stretch/>
        </p:blipFill>
        <p:spPr>
          <a:xfrm>
            <a:off x="155642" y="3045223"/>
            <a:ext cx="4688731" cy="35332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txBox="1"/>
          <p:nvPr/>
        </p:nvSpPr>
        <p:spPr>
          <a:xfrm>
            <a:off x="0" y="0"/>
            <a:ext cx="121920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accent1"/>
                </a:solidFill>
                <a:latin typeface="Lora"/>
                <a:ea typeface="Lora"/>
                <a:cs typeface="Lora"/>
                <a:sym typeface="Lora"/>
              </a:rPr>
              <a:t>Building a YARA Rule Library</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Definition: </a:t>
            </a:r>
            <a:r>
              <a:rPr lang="en-US" sz="2000">
                <a:solidFill>
                  <a:schemeClr val="dk1"/>
                </a:solidFill>
                <a:latin typeface="Calibri"/>
                <a:ea typeface="Calibri"/>
                <a:cs typeface="Calibri"/>
                <a:sym typeface="Calibri"/>
              </a:rPr>
              <a:t>Developing a collection of YARA rules, which are custom patterns or signatures used to identify and classify malware samples based on characteristics found in their binaries or behaviors.</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Examples: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1: </a:t>
            </a:r>
            <a:r>
              <a:rPr lang="en-US" sz="2000">
                <a:solidFill>
                  <a:schemeClr val="dk1"/>
                </a:solidFill>
                <a:latin typeface="Calibri"/>
                <a:ea typeface="Calibri"/>
                <a:cs typeface="Calibri"/>
                <a:sym typeface="Calibri"/>
              </a:rPr>
              <a:t>Creating a YARA rule to detect a specific ransomware family by matching unique strings found in its code.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2: </a:t>
            </a:r>
            <a:r>
              <a:rPr lang="en-US" sz="2000">
                <a:solidFill>
                  <a:schemeClr val="dk1"/>
                </a:solidFill>
                <a:latin typeface="Calibri"/>
                <a:ea typeface="Calibri"/>
                <a:cs typeface="Calibri"/>
                <a:sym typeface="Calibri"/>
              </a:rPr>
              <a:t>Building a rule library to detect variations of a known malware strain, allowing for rapid identification of new samples.</a:t>
            </a:r>
            <a:endParaRPr/>
          </a:p>
        </p:txBody>
      </p:sp>
      <p:pic>
        <p:nvPicPr>
          <p:cNvPr id="193" name="Google Shape;193;p24"/>
          <p:cNvPicPr preferRelativeResize="0"/>
          <p:nvPr/>
        </p:nvPicPr>
        <p:blipFill rotWithShape="1">
          <a:blip r:embed="rId3">
            <a:alphaModFix/>
          </a:blip>
          <a:srcRect b="0" l="0" r="0" t="0"/>
          <a:stretch/>
        </p:blipFill>
        <p:spPr>
          <a:xfrm>
            <a:off x="0" y="3010159"/>
            <a:ext cx="5565531" cy="3381237"/>
          </a:xfrm>
          <a:prstGeom prst="rect">
            <a:avLst/>
          </a:prstGeom>
          <a:noFill/>
          <a:ln>
            <a:noFill/>
          </a:ln>
        </p:spPr>
      </p:pic>
      <p:sp>
        <p:nvSpPr>
          <p:cNvPr id="194" name="Google Shape;194;p24"/>
          <p:cNvSpPr/>
          <p:nvPr/>
        </p:nvSpPr>
        <p:spPr>
          <a:xfrm>
            <a:off x="5565531" y="3010159"/>
            <a:ext cx="6626469" cy="252376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Techniques and Tools: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YARA: </a:t>
            </a:r>
            <a:r>
              <a:rPr lang="en-US" sz="2000">
                <a:solidFill>
                  <a:schemeClr val="dk1"/>
                </a:solidFill>
                <a:latin typeface="Calibri"/>
                <a:ea typeface="Calibri"/>
                <a:cs typeface="Calibri"/>
                <a:sym typeface="Calibri"/>
              </a:rPr>
              <a:t>The primary tool for writing and testing rules used to identify malware.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Yara-Rules: </a:t>
            </a:r>
            <a:r>
              <a:rPr lang="en-US" sz="2000">
                <a:solidFill>
                  <a:schemeClr val="dk1"/>
                </a:solidFill>
                <a:latin typeface="Calibri"/>
                <a:ea typeface="Calibri"/>
                <a:cs typeface="Calibri"/>
                <a:sym typeface="Calibri"/>
              </a:rPr>
              <a:t>A GitHub repository with a community-driven collection of YARA rules for various malware families.</a:t>
            </a:r>
            <a:endParaRPr sz="20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p:nvPr/>
        </p:nvSpPr>
        <p:spPr>
          <a:xfrm>
            <a:off x="0" y="4011561"/>
            <a:ext cx="430652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0" name="Google Shape;200;p25"/>
          <p:cNvPicPr preferRelativeResize="0"/>
          <p:nvPr/>
        </p:nvPicPr>
        <p:blipFill rotWithShape="1">
          <a:blip r:embed="rId3">
            <a:alphaModFix/>
          </a:blip>
          <a:srcRect b="0" l="0" r="0" t="0"/>
          <a:stretch/>
        </p:blipFill>
        <p:spPr>
          <a:xfrm>
            <a:off x="330739" y="2882876"/>
            <a:ext cx="3975789" cy="3610599"/>
          </a:xfrm>
          <a:prstGeom prst="rect">
            <a:avLst/>
          </a:prstGeom>
          <a:noFill/>
          <a:ln>
            <a:noFill/>
          </a:ln>
        </p:spPr>
      </p:pic>
      <p:grpSp>
        <p:nvGrpSpPr>
          <p:cNvPr id="201" name="Google Shape;201;p25"/>
          <p:cNvGrpSpPr/>
          <p:nvPr/>
        </p:nvGrpSpPr>
        <p:grpSpPr>
          <a:xfrm>
            <a:off x="4519402" y="129731"/>
            <a:ext cx="7857329" cy="6112716"/>
            <a:chOff x="-1969888" y="58572"/>
            <a:chExt cx="7857329" cy="6112716"/>
          </a:xfrm>
        </p:grpSpPr>
        <p:sp>
          <p:nvSpPr>
            <p:cNvPr id="202" name="Google Shape;202;p25"/>
            <p:cNvSpPr txBox="1"/>
            <p:nvPr/>
          </p:nvSpPr>
          <p:spPr>
            <a:xfrm>
              <a:off x="-1969888" y="58572"/>
              <a:ext cx="18473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accent1"/>
                </a:solidFill>
                <a:latin typeface="Lora"/>
                <a:ea typeface="Lora"/>
                <a:cs typeface="Lora"/>
                <a:sym typeface="Lora"/>
              </a:endParaRPr>
            </a:p>
          </p:txBody>
        </p:sp>
        <p:sp>
          <p:nvSpPr>
            <p:cNvPr id="203" name="Google Shape;203;p25"/>
            <p:cNvSpPr txBox="1"/>
            <p:nvPr/>
          </p:nvSpPr>
          <p:spPr>
            <a:xfrm>
              <a:off x="-1785157" y="2616469"/>
              <a:ext cx="7672598" cy="355481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3F3F3F"/>
                  </a:solidFill>
                  <a:latin typeface="Lora"/>
                  <a:ea typeface="Lora"/>
                  <a:cs typeface="Lora"/>
                  <a:sym typeface="Lora"/>
                </a:rPr>
                <a:t>2: </a:t>
              </a:r>
              <a:r>
                <a:rPr lang="en-US" sz="2000">
                  <a:solidFill>
                    <a:srgbClr val="3F3F3F"/>
                  </a:solidFill>
                  <a:latin typeface="Lora"/>
                  <a:ea typeface="Lora"/>
                  <a:cs typeface="Lora"/>
                  <a:sym typeface="Lora"/>
                </a:rPr>
                <a:t>Creating a script to identify injected code in running processes by analyzing memory regions.</a:t>
              </a:r>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Techniques and Tools:</a:t>
              </a:r>
              <a:endParaRPr b="1"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Volatility: </a:t>
              </a:r>
              <a:r>
                <a:rPr lang="en-US" sz="2000">
                  <a:solidFill>
                    <a:srgbClr val="3F3F3F"/>
                  </a:solidFill>
                  <a:latin typeface="Lora"/>
                  <a:ea typeface="Lora"/>
                  <a:cs typeface="Lora"/>
                  <a:sym typeface="Lora"/>
                </a:rPr>
                <a:t>An open-source memory forensics framework used to analyze RAM dumps for malicious activity.</a:t>
              </a:r>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Rekall: </a:t>
              </a:r>
              <a:r>
                <a:rPr lang="en-US" sz="2000">
                  <a:solidFill>
                    <a:srgbClr val="3F3F3F"/>
                  </a:solidFill>
                  <a:latin typeface="Lora"/>
                  <a:ea typeface="Lora"/>
                  <a:cs typeface="Lora"/>
                  <a:sym typeface="Lora"/>
                </a:rPr>
                <a:t>Another open-source memory forensic framework, often used alongside Volatility for comprehensive analysis.</a:t>
              </a:r>
              <a:endParaRPr/>
            </a:p>
          </p:txBody>
        </p:sp>
      </p:grpSp>
      <p:sp>
        <p:nvSpPr>
          <p:cNvPr id="204" name="Google Shape;204;p25"/>
          <p:cNvSpPr/>
          <p:nvPr/>
        </p:nvSpPr>
        <p:spPr>
          <a:xfrm>
            <a:off x="11238271" y="0"/>
            <a:ext cx="953729" cy="9673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p25"/>
          <p:cNvSpPr/>
          <p:nvPr/>
        </p:nvSpPr>
        <p:spPr>
          <a:xfrm>
            <a:off x="157230" y="191286"/>
            <a:ext cx="925914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600">
                <a:solidFill>
                  <a:schemeClr val="accent1"/>
                </a:solidFill>
                <a:latin typeface="Lora"/>
                <a:ea typeface="Lora"/>
                <a:cs typeface="Lora"/>
                <a:sym typeface="Lora"/>
              </a:rPr>
              <a:t>Building a Memory Forensics Toolkit</a:t>
            </a:r>
            <a:endParaRPr b="1" sz="3600">
              <a:solidFill>
                <a:schemeClr val="accent1"/>
              </a:solidFill>
              <a:latin typeface="Lora"/>
              <a:ea typeface="Lora"/>
              <a:cs typeface="Lora"/>
              <a:sym typeface="Lora"/>
            </a:endParaRPr>
          </a:p>
        </p:txBody>
      </p:sp>
      <p:sp>
        <p:nvSpPr>
          <p:cNvPr id="206" name="Google Shape;206;p25"/>
          <p:cNvSpPr/>
          <p:nvPr/>
        </p:nvSpPr>
        <p:spPr>
          <a:xfrm>
            <a:off x="157232" y="632221"/>
            <a:ext cx="12034768"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 </a:t>
            </a:r>
            <a:r>
              <a:rPr lang="en-US" sz="2400">
                <a:solidFill>
                  <a:schemeClr val="dk1"/>
                </a:solidFill>
                <a:latin typeface="Calibri"/>
                <a:ea typeface="Calibri"/>
                <a:cs typeface="Calibri"/>
                <a:sym typeface="Calibri"/>
              </a:rPr>
              <a:t>Assembling a set of tools and scripts specifically designed for the forensic analysis of a system's memory to detect and analyze malware, hidden processes, and other malicious activity.</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Developing a toolkit that automates the extraction and analysis of volatile data from memory dumps.</a:t>
            </a:r>
            <a:endParaRPr sz="24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6"/>
          <p:cNvPicPr preferRelativeResize="0"/>
          <p:nvPr/>
        </p:nvPicPr>
        <p:blipFill rotWithShape="1">
          <a:blip r:embed="rId3">
            <a:alphaModFix/>
          </a:blip>
          <a:srcRect b="0" l="0" r="0" t="0"/>
          <a:stretch/>
        </p:blipFill>
        <p:spPr>
          <a:xfrm>
            <a:off x="7837713" y="3891064"/>
            <a:ext cx="4354286" cy="2966935"/>
          </a:xfrm>
          <a:prstGeom prst="rect">
            <a:avLst/>
          </a:prstGeom>
          <a:noFill/>
          <a:ln>
            <a:noFill/>
          </a:ln>
        </p:spPr>
      </p:pic>
      <p:sp>
        <p:nvSpPr>
          <p:cNvPr id="212" name="Google Shape;212;p26"/>
          <p:cNvSpPr/>
          <p:nvPr/>
        </p:nvSpPr>
        <p:spPr>
          <a:xfrm>
            <a:off x="7101566" y="4759225"/>
            <a:ext cx="1472293" cy="1314220"/>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3" name="Google Shape;213;p26"/>
          <p:cNvGrpSpPr/>
          <p:nvPr/>
        </p:nvGrpSpPr>
        <p:grpSpPr>
          <a:xfrm>
            <a:off x="248802" y="91440"/>
            <a:ext cx="8066632" cy="5912755"/>
            <a:chOff x="248802" y="20281"/>
            <a:chExt cx="8066632" cy="5912755"/>
          </a:xfrm>
        </p:grpSpPr>
        <p:sp>
          <p:nvSpPr>
            <p:cNvPr id="214" name="Google Shape;214;p26"/>
            <p:cNvSpPr txBox="1"/>
            <p:nvPr/>
          </p:nvSpPr>
          <p:spPr>
            <a:xfrm>
              <a:off x="248802" y="20281"/>
              <a:ext cx="806663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accent1"/>
                  </a:solidFill>
                  <a:latin typeface="Lora"/>
                  <a:ea typeface="Lora"/>
                  <a:cs typeface="Lora"/>
                  <a:sym typeface="Lora"/>
                </a:rPr>
                <a:t>Building Custom Analysis Scripts</a:t>
              </a:r>
              <a:endParaRPr b="1" sz="4000">
                <a:solidFill>
                  <a:schemeClr val="accent1"/>
                </a:solidFill>
                <a:latin typeface="Lora"/>
                <a:ea typeface="Lora"/>
                <a:cs typeface="Lora"/>
                <a:sym typeface="Lora"/>
              </a:endParaRPr>
            </a:p>
          </p:txBody>
        </p:sp>
        <p:sp>
          <p:nvSpPr>
            <p:cNvPr id="215" name="Google Shape;215;p26"/>
            <p:cNvSpPr txBox="1"/>
            <p:nvPr/>
          </p:nvSpPr>
          <p:spPr>
            <a:xfrm>
              <a:off x="248802" y="2839882"/>
              <a:ext cx="7693414" cy="309315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3F3F3F"/>
                  </a:solidFill>
                  <a:latin typeface="Lora"/>
                  <a:ea typeface="Lora"/>
                  <a:cs typeface="Lora"/>
                  <a:sym typeface="Lora"/>
                </a:rPr>
                <a:t>Techniques and Tools:</a:t>
              </a:r>
              <a:endParaRPr b="1"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Python: </a:t>
              </a:r>
              <a:r>
                <a:rPr lang="en-US" sz="2000">
                  <a:solidFill>
                    <a:srgbClr val="3F3F3F"/>
                  </a:solidFill>
                  <a:latin typeface="Lora"/>
                  <a:ea typeface="Lora"/>
                  <a:cs typeface="Lora"/>
                  <a:sym typeface="Lora"/>
                </a:rPr>
                <a:t>Widely used for scripting in malware analysis due to its versatility and extensive libraries.</a:t>
              </a:r>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PowerShell: </a:t>
              </a:r>
              <a:r>
                <a:rPr lang="en-US" sz="2000">
                  <a:solidFill>
                    <a:srgbClr val="3F3F3F"/>
                  </a:solidFill>
                  <a:latin typeface="Lora"/>
                  <a:ea typeface="Lora"/>
                  <a:cs typeface="Lora"/>
                  <a:sym typeface="Lora"/>
                </a:rPr>
                <a:t>A powerful scripting language often used to</a:t>
              </a:r>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 automate tasks and extract information in Windows environments.</a:t>
              </a:r>
              <a:endParaRPr/>
            </a:p>
          </p:txBody>
        </p:sp>
      </p:grpSp>
      <p:sp>
        <p:nvSpPr>
          <p:cNvPr id="216" name="Google Shape;216;p26"/>
          <p:cNvSpPr/>
          <p:nvPr/>
        </p:nvSpPr>
        <p:spPr>
          <a:xfrm>
            <a:off x="248802" y="650264"/>
            <a:ext cx="1184740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Writing and deploying scripts tailored to perform specific tasks during malware analysis, such as automating repetitive tasks or extracting particular data points.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Examples: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1: </a:t>
            </a:r>
            <a:r>
              <a:rPr lang="en-US" sz="2000">
                <a:solidFill>
                  <a:schemeClr val="dk1"/>
                </a:solidFill>
                <a:latin typeface="Calibri"/>
                <a:ea typeface="Calibri"/>
                <a:cs typeface="Calibri"/>
                <a:sym typeface="Calibri"/>
              </a:rPr>
              <a:t>Creating a script to parse and summarize API calls made by a malware sample during execution.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2: </a:t>
            </a:r>
            <a:r>
              <a:rPr lang="en-US" sz="2000">
                <a:solidFill>
                  <a:schemeClr val="dk1"/>
                </a:solidFill>
                <a:latin typeface="Calibri"/>
                <a:ea typeface="Calibri"/>
                <a:cs typeface="Calibri"/>
                <a:sym typeface="Calibri"/>
              </a:rPr>
              <a:t>Writing a Python script to batch process multiple malware samples, extracting their file metadata for comparison.</a:t>
            </a: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7"/>
          <p:cNvPicPr preferRelativeResize="0"/>
          <p:nvPr/>
        </p:nvPicPr>
        <p:blipFill rotWithShape="1">
          <a:blip r:embed="rId3">
            <a:alphaModFix/>
          </a:blip>
          <a:srcRect b="0" l="0" r="12" t="0"/>
          <a:stretch/>
        </p:blipFill>
        <p:spPr>
          <a:xfrm>
            <a:off x="230850" y="3155968"/>
            <a:ext cx="4781862" cy="3618411"/>
          </a:xfrm>
          <a:prstGeom prst="rect">
            <a:avLst/>
          </a:prstGeom>
          <a:noFill/>
          <a:ln>
            <a:noFill/>
          </a:ln>
        </p:spPr>
      </p:pic>
      <p:grpSp>
        <p:nvGrpSpPr>
          <p:cNvPr id="222" name="Google Shape;222;p27"/>
          <p:cNvGrpSpPr/>
          <p:nvPr/>
        </p:nvGrpSpPr>
        <p:grpSpPr>
          <a:xfrm>
            <a:off x="230850" y="117565"/>
            <a:ext cx="11472662" cy="6054613"/>
            <a:chOff x="-5798509" y="46406"/>
            <a:chExt cx="11472662" cy="6054613"/>
          </a:xfrm>
        </p:grpSpPr>
        <p:sp>
          <p:nvSpPr>
            <p:cNvPr id="223" name="Google Shape;223;p27"/>
            <p:cNvSpPr txBox="1"/>
            <p:nvPr/>
          </p:nvSpPr>
          <p:spPr>
            <a:xfrm>
              <a:off x="-5798509" y="46406"/>
              <a:ext cx="85074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Lora"/>
                  <a:ea typeface="Lora"/>
                  <a:cs typeface="Lora"/>
                  <a:sym typeface="Lora"/>
                </a:rPr>
                <a:t>Practical Malware Analysis Techniques</a:t>
              </a:r>
              <a:endParaRPr b="1" sz="3600">
                <a:solidFill>
                  <a:schemeClr val="accent1"/>
                </a:solidFill>
                <a:latin typeface="Lora"/>
                <a:ea typeface="Lora"/>
                <a:cs typeface="Lora"/>
                <a:sym typeface="Lora"/>
              </a:endParaRPr>
            </a:p>
          </p:txBody>
        </p:sp>
        <p:sp>
          <p:nvSpPr>
            <p:cNvPr id="224" name="Google Shape;224;p27"/>
            <p:cNvSpPr txBox="1"/>
            <p:nvPr/>
          </p:nvSpPr>
          <p:spPr>
            <a:xfrm>
              <a:off x="-1016647" y="3084809"/>
              <a:ext cx="6690800" cy="301621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3F3F3F"/>
                  </a:solidFill>
                  <a:latin typeface="Lora"/>
                  <a:ea typeface="Lora"/>
                  <a:cs typeface="Lora"/>
                  <a:sym typeface="Lora"/>
                </a:rPr>
                <a:t>Techniques and Tools:</a:t>
              </a:r>
              <a:endParaRPr b="1"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 </a:t>
              </a:r>
              <a:r>
                <a:rPr b="1" lang="en-US" sz="2000">
                  <a:solidFill>
                    <a:srgbClr val="3F3F3F"/>
                  </a:solidFill>
                  <a:latin typeface="Lora"/>
                  <a:ea typeface="Lora"/>
                  <a:cs typeface="Lora"/>
                  <a:sym typeface="Lora"/>
                </a:rPr>
                <a:t>IDA Pro: </a:t>
              </a:r>
              <a:r>
                <a:rPr lang="en-US" sz="2000">
                  <a:solidFill>
                    <a:srgbClr val="3F3F3F"/>
                  </a:solidFill>
                  <a:latin typeface="Lora"/>
                  <a:ea typeface="Lora"/>
                  <a:cs typeface="Lora"/>
                  <a:sym typeface="Lora"/>
                </a:rPr>
                <a:t>A popular disassembler used for reverse engineering malware binaries.</a:t>
              </a:r>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 </a:t>
              </a:r>
              <a:r>
                <a:rPr b="1" lang="en-US" sz="2000">
                  <a:solidFill>
                    <a:srgbClr val="3F3F3F"/>
                  </a:solidFill>
                  <a:latin typeface="Lora"/>
                  <a:ea typeface="Lora"/>
                  <a:cs typeface="Lora"/>
                  <a:sym typeface="Lora"/>
                </a:rPr>
                <a:t>Ghidra: </a:t>
              </a:r>
              <a:r>
                <a:rPr lang="en-US" sz="2000">
                  <a:solidFill>
                    <a:srgbClr val="3F3F3F"/>
                  </a:solidFill>
                  <a:latin typeface="Lora"/>
                  <a:ea typeface="Lora"/>
                  <a:cs typeface="Lora"/>
                  <a:sym typeface="Lora"/>
                </a:rPr>
                <a:t>An open-source software reverse engineering suite developed by the NSA, used for analyzing malware code.</a:t>
              </a:r>
              <a:endParaRPr/>
            </a:p>
          </p:txBody>
        </p:sp>
      </p:grpSp>
      <p:grpSp>
        <p:nvGrpSpPr>
          <p:cNvPr id="225" name="Google Shape;225;p27"/>
          <p:cNvGrpSpPr/>
          <p:nvPr/>
        </p:nvGrpSpPr>
        <p:grpSpPr>
          <a:xfrm flipH="1">
            <a:off x="11462979" y="0"/>
            <a:ext cx="729021" cy="1364105"/>
            <a:chOff x="0" y="0"/>
            <a:chExt cx="729021" cy="1364105"/>
          </a:xfrm>
        </p:grpSpPr>
        <p:sp>
          <p:nvSpPr>
            <p:cNvPr id="226" name="Google Shape;226;p27"/>
            <p:cNvSpPr/>
            <p:nvPr/>
          </p:nvSpPr>
          <p:spPr>
            <a:xfrm>
              <a:off x="0" y="0"/>
              <a:ext cx="614597" cy="13641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7"/>
            <p:cNvSpPr/>
            <p:nvPr/>
          </p:nvSpPr>
          <p:spPr>
            <a:xfrm>
              <a:off x="683302" y="0"/>
              <a:ext cx="45719" cy="136410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28" name="Google Shape;228;p27"/>
          <p:cNvSpPr/>
          <p:nvPr/>
        </p:nvSpPr>
        <p:spPr>
          <a:xfrm>
            <a:off x="230850" y="635936"/>
            <a:ext cx="11813104"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hands-on methods used to dissect and understand malware, including static and dynamic analysis, deobfuscation, and reverse engineering.</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Examples: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1: </a:t>
            </a:r>
            <a:r>
              <a:rPr lang="en-US" sz="2000">
                <a:solidFill>
                  <a:schemeClr val="dk1"/>
                </a:solidFill>
                <a:latin typeface="Calibri"/>
                <a:ea typeface="Calibri"/>
                <a:cs typeface="Calibri"/>
                <a:sym typeface="Calibri"/>
              </a:rPr>
              <a:t>Using a debugger to step through a malware sample's code, identifying key functions and behaviors.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2: </a:t>
            </a:r>
            <a:r>
              <a:rPr lang="en-US" sz="2000">
                <a:solidFill>
                  <a:schemeClr val="dk1"/>
                </a:solidFill>
                <a:latin typeface="Calibri"/>
                <a:ea typeface="Calibri"/>
                <a:cs typeface="Calibri"/>
                <a:sym typeface="Calibri"/>
              </a:rPr>
              <a:t>Conducting dynamic analysis by running malware in a sandbox to observe its behavior, such as file modifications or network communications.</a:t>
            </a:r>
            <a:endParaRPr/>
          </a:p>
        </p:txBody>
      </p:sp>
      <p:pic>
        <p:nvPicPr>
          <p:cNvPr id="229" name="Google Shape;229;p27"/>
          <p:cNvPicPr preferRelativeResize="0"/>
          <p:nvPr/>
        </p:nvPicPr>
        <p:blipFill rotWithShape="1">
          <a:blip r:embed="rId4">
            <a:alphaModFix/>
          </a:blip>
          <a:srcRect b="0" l="0" r="0" t="0"/>
          <a:stretch/>
        </p:blipFill>
        <p:spPr>
          <a:xfrm>
            <a:off x="230850" y="3344946"/>
            <a:ext cx="4781862" cy="32404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nvSpPr>
        <p:spPr>
          <a:xfrm>
            <a:off x="0" y="0"/>
            <a:ext cx="1219200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Lora"/>
                <a:ea typeface="Lora"/>
                <a:cs typeface="Lora"/>
                <a:sym typeface="Lora"/>
              </a:rPr>
              <a:t>Legal and Ethical Aspects of Malware Analysis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Definition: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The legal and ethical considerations involved in analyzing malware, such as ensuring compliance with laws, protecting privacy, and adhering to responsible disclosure practices.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Examples: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1: </a:t>
            </a:r>
            <a:r>
              <a:rPr lang="en-US" sz="2000">
                <a:solidFill>
                  <a:schemeClr val="dk1"/>
                </a:solidFill>
                <a:latin typeface="Calibri"/>
                <a:ea typeface="Calibri"/>
                <a:cs typeface="Calibri"/>
                <a:sym typeface="Calibri"/>
              </a:rPr>
              <a:t>Following legal procedures for handling and sharing malware samples to avoid violating intellectual property laws or privacy regulations.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2: </a:t>
            </a:r>
            <a:r>
              <a:rPr lang="en-US" sz="2000">
                <a:solidFill>
                  <a:schemeClr val="dk1"/>
                </a:solidFill>
                <a:latin typeface="Calibri"/>
                <a:ea typeface="Calibri"/>
                <a:cs typeface="Calibri"/>
                <a:sym typeface="Calibri"/>
              </a:rPr>
              <a:t>Ethically reporting discovered vulnerabilities or malware to responsible parties rather than publicly disclosing them, which could lead to exploitation.</a:t>
            </a:r>
            <a:endParaRPr sz="2000">
              <a:solidFill>
                <a:schemeClr val="dk1"/>
              </a:solidFill>
              <a:latin typeface="Calibri"/>
              <a:ea typeface="Calibri"/>
              <a:cs typeface="Calibri"/>
              <a:sym typeface="Calibri"/>
            </a:endParaRPr>
          </a:p>
        </p:txBody>
      </p:sp>
      <p:pic>
        <p:nvPicPr>
          <p:cNvPr id="235" name="Google Shape;235;p28"/>
          <p:cNvPicPr preferRelativeResize="0"/>
          <p:nvPr/>
        </p:nvPicPr>
        <p:blipFill rotWithShape="1">
          <a:blip r:embed="rId3">
            <a:alphaModFix/>
          </a:blip>
          <a:srcRect b="0" l="0" r="0" t="0"/>
          <a:stretch/>
        </p:blipFill>
        <p:spPr>
          <a:xfrm>
            <a:off x="311285" y="3108543"/>
            <a:ext cx="4747098" cy="3640448"/>
          </a:xfrm>
          <a:prstGeom prst="rect">
            <a:avLst/>
          </a:prstGeom>
          <a:noFill/>
          <a:ln>
            <a:noFill/>
          </a:ln>
        </p:spPr>
      </p:pic>
      <p:sp>
        <p:nvSpPr>
          <p:cNvPr id="236" name="Google Shape;236;p28"/>
          <p:cNvSpPr/>
          <p:nvPr/>
        </p:nvSpPr>
        <p:spPr>
          <a:xfrm>
            <a:off x="5565531" y="3010159"/>
            <a:ext cx="6626469" cy="28315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Techniques and Tools:</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NIST Guidelines:</a:t>
            </a:r>
            <a:r>
              <a:rPr lang="en-US" sz="2000">
                <a:solidFill>
                  <a:schemeClr val="dk1"/>
                </a:solidFill>
                <a:latin typeface="Calibri"/>
                <a:ea typeface="Calibri"/>
                <a:cs typeface="Calibri"/>
                <a:sym typeface="Calibri"/>
              </a:rPr>
              <a:t>National Institute of Standards and Technology provides guidelines on handling and analyzing malware responsibly.</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ISO/IEC 27001: </a:t>
            </a:r>
            <a:r>
              <a:rPr lang="en-US" sz="2000">
                <a:solidFill>
                  <a:schemeClr val="dk1"/>
                </a:solidFill>
                <a:latin typeface="Calibri"/>
                <a:ea typeface="Calibri"/>
                <a:cs typeface="Calibri"/>
                <a:sym typeface="Calibri"/>
              </a:rPr>
              <a:t>A standard for information security management systems that can guide ethical practices in malware analysis.</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nvSpPr>
        <p:spPr>
          <a:xfrm>
            <a:off x="1868931" y="1981344"/>
            <a:ext cx="8872151" cy="28007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accent1"/>
              </a:buClr>
              <a:buSzPts val="8800"/>
              <a:buFont typeface="Lora"/>
              <a:buNone/>
            </a:pPr>
            <a:r>
              <a:rPr b="1" i="0" lang="en-US" sz="8800" u="none" cap="none" strike="noStrike">
                <a:solidFill>
                  <a:schemeClr val="accent1"/>
                </a:solidFill>
                <a:latin typeface="Lora"/>
                <a:ea typeface="Lora"/>
                <a:cs typeface="Lora"/>
                <a:sym typeface="Lora"/>
              </a:rPr>
              <a:t>Thank You!</a:t>
            </a:r>
            <a:endParaRPr sz="8800">
              <a:solidFill>
                <a:srgbClr val="3F3F3F"/>
              </a:solidFill>
              <a:latin typeface="Lora"/>
              <a:ea typeface="Lora"/>
              <a:cs typeface="Lora"/>
              <a:sym typeface="Lora"/>
            </a:endParaRPr>
          </a:p>
          <a:p>
            <a:pPr indent="0" lvl="0" marL="0" marR="0" rtl="0" algn="ctr">
              <a:lnSpc>
                <a:spcPct val="100000"/>
              </a:lnSpc>
              <a:spcBef>
                <a:spcPts val="0"/>
              </a:spcBef>
              <a:spcAft>
                <a:spcPts val="0"/>
              </a:spcAft>
              <a:buClr>
                <a:srgbClr val="3F3F3F"/>
              </a:buClr>
              <a:buSzPts val="8800"/>
              <a:buFont typeface="Lora"/>
              <a:buNone/>
            </a:pPr>
            <a:r>
              <a:rPr b="1" i="0" lang="en-US" sz="8800" u="none" cap="none" strike="noStrike">
                <a:solidFill>
                  <a:srgbClr val="3F3F3F"/>
                </a:solidFill>
                <a:latin typeface="Lora"/>
                <a:ea typeface="Lora"/>
                <a:cs typeface="Lora"/>
                <a:sym typeface="Lora"/>
              </a:rPr>
              <a:t>Happy</a:t>
            </a:r>
            <a:r>
              <a:rPr b="1" i="0" lang="en-US" sz="8800" u="none" cap="none" strike="noStrike">
                <a:solidFill>
                  <a:srgbClr val="3F3F3F"/>
                </a:solidFill>
                <a:latin typeface="Lora"/>
                <a:ea typeface="Lora"/>
                <a:cs typeface="Lora"/>
                <a:sym typeface="Lora"/>
              </a:rPr>
              <a:t> Hacking</a:t>
            </a:r>
            <a:endParaRPr b="1" i="0" sz="8800" u="none" cap="none" strike="noStrike">
              <a:solidFill>
                <a:schemeClr val="accent1"/>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1535377" y="19455"/>
            <a:ext cx="9093032"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3600" u="none" cap="none" strike="noStrike">
                <a:solidFill>
                  <a:schemeClr val="accent1"/>
                </a:solidFill>
                <a:latin typeface="Lora"/>
                <a:ea typeface="Lora"/>
                <a:cs typeface="Lora"/>
                <a:sym typeface="Lora"/>
              </a:rPr>
              <a:t>Packets Analysis for Malware Detection</a:t>
            </a:r>
            <a:endParaRPr b="1" i="0" sz="3600" u="none" cap="none" strike="noStrike">
              <a:solidFill>
                <a:schemeClr val="accent1"/>
              </a:solidFill>
              <a:latin typeface="Lora"/>
              <a:ea typeface="Lora"/>
              <a:cs typeface="Lora"/>
              <a:sym typeface="Lora"/>
            </a:endParaRPr>
          </a:p>
        </p:txBody>
      </p:sp>
      <p:grpSp>
        <p:nvGrpSpPr>
          <p:cNvPr id="98" name="Google Shape;98;p15"/>
          <p:cNvGrpSpPr/>
          <p:nvPr/>
        </p:nvGrpSpPr>
        <p:grpSpPr>
          <a:xfrm>
            <a:off x="0" y="0"/>
            <a:ext cx="729021" cy="2846439"/>
            <a:chOff x="0" y="0"/>
            <a:chExt cx="729021" cy="2846439"/>
          </a:xfrm>
        </p:grpSpPr>
        <p:sp>
          <p:nvSpPr>
            <p:cNvPr id="99" name="Google Shape;99;p15"/>
            <p:cNvSpPr/>
            <p:nvPr/>
          </p:nvSpPr>
          <p:spPr>
            <a:xfrm>
              <a:off x="0" y="0"/>
              <a:ext cx="614597"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0" name="Google Shape;100;p15"/>
            <p:cNvSpPr/>
            <p:nvPr/>
          </p:nvSpPr>
          <p:spPr>
            <a:xfrm>
              <a:off x="683302" y="0"/>
              <a:ext cx="4571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grpSp>
        <p:nvGrpSpPr>
          <p:cNvPr id="101" name="Google Shape;101;p15"/>
          <p:cNvGrpSpPr/>
          <p:nvPr/>
        </p:nvGrpSpPr>
        <p:grpSpPr>
          <a:xfrm>
            <a:off x="11446239" y="4011561"/>
            <a:ext cx="745761" cy="2846441"/>
            <a:chOff x="11446239" y="4011561"/>
            <a:chExt cx="745761" cy="2846441"/>
          </a:xfrm>
        </p:grpSpPr>
        <p:sp>
          <p:nvSpPr>
            <p:cNvPr id="102" name="Google Shape;102;p15"/>
            <p:cNvSpPr/>
            <p:nvPr/>
          </p:nvSpPr>
          <p:spPr>
            <a:xfrm>
              <a:off x="11577403" y="4011563"/>
              <a:ext cx="614597"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3" name="Google Shape;103;p15"/>
            <p:cNvSpPr/>
            <p:nvPr/>
          </p:nvSpPr>
          <p:spPr>
            <a:xfrm>
              <a:off x="11446239" y="4011561"/>
              <a:ext cx="4571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104" name="Google Shape;104;p15"/>
          <p:cNvSpPr/>
          <p:nvPr/>
        </p:nvSpPr>
        <p:spPr>
          <a:xfrm>
            <a:off x="814467" y="923330"/>
            <a:ext cx="10534852"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Definition: </a:t>
            </a:r>
            <a:r>
              <a:rPr b="0" i="0" lang="en-US" sz="2400" u="none" cap="none" strike="noStrike">
                <a:solidFill>
                  <a:schemeClr val="dk1"/>
                </a:solidFill>
                <a:latin typeface="Calibri"/>
                <a:ea typeface="Calibri"/>
                <a:cs typeface="Calibri"/>
                <a:sym typeface="Calibri"/>
              </a:rPr>
              <a:t>Packet analysis involves inspecting data packets that traverse a network to identify and analyze potential malicious activity. It helps in detecting malware by analyzing the traffic patterns, payload content, and packet anomalies.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Detecting a command-and-control (C2) communication in a network by analyzing packet payloads that contain encrypted data in regular intervals.</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2: </a:t>
            </a:r>
            <a:r>
              <a:rPr lang="en-US" sz="2400">
                <a:solidFill>
                  <a:schemeClr val="dk1"/>
                </a:solidFill>
                <a:latin typeface="Calibri"/>
                <a:ea typeface="Calibri"/>
                <a:cs typeface="Calibri"/>
                <a:sym typeface="Calibri"/>
              </a:rPr>
              <a:t>Identifying a botnet by analyzing packets that repeatedly request a specific domain known for distributing malware.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Techniques and Tools: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Wireshark: </a:t>
            </a:r>
            <a:r>
              <a:rPr lang="en-US" sz="2400">
                <a:solidFill>
                  <a:schemeClr val="dk1"/>
                </a:solidFill>
                <a:latin typeface="Calibri"/>
                <a:ea typeface="Calibri"/>
                <a:cs typeface="Calibri"/>
                <a:sym typeface="Calibri"/>
              </a:rPr>
              <a:t>A widely-used network protocol analyzer that captures and displays packets, allowing for in-depth analysis.</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Suricata:  </a:t>
            </a:r>
            <a:r>
              <a:rPr lang="en-US" sz="2400">
                <a:solidFill>
                  <a:schemeClr val="dk1"/>
                </a:solidFill>
                <a:latin typeface="Calibri"/>
                <a:ea typeface="Calibri"/>
                <a:cs typeface="Calibri"/>
                <a:sym typeface="Calibri"/>
              </a:rPr>
              <a:t>An open-source threat detection engine that performs real-time packet analysis for intrusion detection.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6"/>
          <p:cNvPicPr preferRelativeResize="0"/>
          <p:nvPr/>
        </p:nvPicPr>
        <p:blipFill rotWithShape="1">
          <a:blip r:embed="rId3">
            <a:alphaModFix/>
          </a:blip>
          <a:srcRect b="2" l="0" r="0" t="0"/>
          <a:stretch/>
        </p:blipFill>
        <p:spPr>
          <a:xfrm>
            <a:off x="0" y="953590"/>
            <a:ext cx="12192000" cy="5904410"/>
          </a:xfrm>
          <a:prstGeom prst="rect">
            <a:avLst/>
          </a:prstGeom>
          <a:noFill/>
          <a:ln>
            <a:noFill/>
          </a:ln>
        </p:spPr>
      </p:pic>
      <p:sp>
        <p:nvSpPr>
          <p:cNvPr id="110" name="Google Shape;110;p16"/>
          <p:cNvSpPr txBox="1"/>
          <p:nvPr/>
        </p:nvSpPr>
        <p:spPr>
          <a:xfrm>
            <a:off x="2017800" y="68278"/>
            <a:ext cx="73549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Lora"/>
                <a:ea typeface="Lora"/>
                <a:cs typeface="Lora"/>
                <a:sym typeface="Lora"/>
              </a:rPr>
              <a:t>Network Scanning Fundamentals</a:t>
            </a:r>
            <a:endParaRPr b="1" sz="3600">
              <a:solidFill>
                <a:schemeClr val="accent1"/>
              </a:solidFill>
              <a:latin typeface="Lora"/>
              <a:ea typeface="Lora"/>
              <a:cs typeface="Lora"/>
              <a:sym typeface="Lora"/>
            </a:endParaRPr>
          </a:p>
        </p:txBody>
      </p:sp>
      <p:pic>
        <p:nvPicPr>
          <p:cNvPr id="111" name="Google Shape;111;p16"/>
          <p:cNvPicPr preferRelativeResize="0"/>
          <p:nvPr/>
        </p:nvPicPr>
        <p:blipFill rotWithShape="1">
          <a:blip r:embed="rId4">
            <a:alphaModFix/>
          </a:blip>
          <a:srcRect b="0" l="0" r="0" t="0"/>
          <a:stretch/>
        </p:blipFill>
        <p:spPr>
          <a:xfrm>
            <a:off x="6258467" y="1516948"/>
            <a:ext cx="5700407" cy="460833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12" name="Google Shape;112;p16"/>
          <p:cNvPicPr preferRelativeResize="0"/>
          <p:nvPr/>
        </p:nvPicPr>
        <p:blipFill rotWithShape="1">
          <a:blip r:embed="rId5">
            <a:alphaModFix/>
          </a:blip>
          <a:srcRect b="0" l="0" r="0" t="0"/>
          <a:stretch/>
        </p:blipFill>
        <p:spPr>
          <a:xfrm>
            <a:off x="738315" y="1306080"/>
            <a:ext cx="4956935" cy="4819203"/>
          </a:xfrm>
          <a:prstGeom prst="rect">
            <a:avLst/>
          </a:prstGeom>
          <a:noFill/>
          <a:ln>
            <a:noFill/>
          </a:ln>
          <a:effectLst>
            <a:outerShdw blurRad="225425" algn="ctr" dir="5220000" dist="50800">
              <a:srgbClr val="000000">
                <a:alpha val="32941"/>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2250350" y="0"/>
            <a:ext cx="9327053"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3600">
                <a:solidFill>
                  <a:schemeClr val="accent1"/>
                </a:solidFill>
                <a:latin typeface="Lora"/>
                <a:ea typeface="Lora"/>
                <a:cs typeface="Lora"/>
                <a:sym typeface="Lora"/>
              </a:rPr>
              <a:t>Building Custom Malware Analysis Tools</a:t>
            </a:r>
            <a:endParaRPr b="1" sz="3600">
              <a:solidFill>
                <a:schemeClr val="accent1"/>
              </a:solidFill>
              <a:latin typeface="Lora"/>
              <a:ea typeface="Lora"/>
              <a:cs typeface="Lora"/>
              <a:sym typeface="Lora"/>
            </a:endParaRPr>
          </a:p>
        </p:txBody>
      </p:sp>
      <p:grpSp>
        <p:nvGrpSpPr>
          <p:cNvPr id="118" name="Google Shape;118;p17"/>
          <p:cNvGrpSpPr/>
          <p:nvPr/>
        </p:nvGrpSpPr>
        <p:grpSpPr>
          <a:xfrm>
            <a:off x="0" y="0"/>
            <a:ext cx="729021" cy="2846439"/>
            <a:chOff x="0" y="0"/>
            <a:chExt cx="729021" cy="2846439"/>
          </a:xfrm>
        </p:grpSpPr>
        <p:sp>
          <p:nvSpPr>
            <p:cNvPr id="119" name="Google Shape;119;p17"/>
            <p:cNvSpPr/>
            <p:nvPr/>
          </p:nvSpPr>
          <p:spPr>
            <a:xfrm>
              <a:off x="0" y="0"/>
              <a:ext cx="614597"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7"/>
            <p:cNvSpPr/>
            <p:nvPr/>
          </p:nvSpPr>
          <p:spPr>
            <a:xfrm>
              <a:off x="683302" y="0"/>
              <a:ext cx="4571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21" name="Google Shape;121;p17"/>
          <p:cNvGrpSpPr/>
          <p:nvPr/>
        </p:nvGrpSpPr>
        <p:grpSpPr>
          <a:xfrm>
            <a:off x="11446239" y="4011561"/>
            <a:ext cx="745761" cy="2846441"/>
            <a:chOff x="11446239" y="4011561"/>
            <a:chExt cx="745761" cy="2846441"/>
          </a:xfrm>
        </p:grpSpPr>
        <p:sp>
          <p:nvSpPr>
            <p:cNvPr id="122" name="Google Shape;122;p17"/>
            <p:cNvSpPr/>
            <p:nvPr/>
          </p:nvSpPr>
          <p:spPr>
            <a:xfrm>
              <a:off x="11577403" y="4011563"/>
              <a:ext cx="614597"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 name="Google Shape;123;p17"/>
            <p:cNvSpPr/>
            <p:nvPr/>
          </p:nvSpPr>
          <p:spPr>
            <a:xfrm>
              <a:off x="11446239" y="4011561"/>
              <a:ext cx="4571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24" name="Google Shape;124;p17"/>
          <p:cNvSpPr/>
          <p:nvPr/>
        </p:nvSpPr>
        <p:spPr>
          <a:xfrm>
            <a:off x="814467" y="923330"/>
            <a:ext cx="10534852"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 </a:t>
            </a:r>
            <a:r>
              <a:rPr lang="en-US" sz="2400">
                <a:solidFill>
                  <a:schemeClr val="dk1"/>
                </a:solidFill>
                <a:latin typeface="Calibri"/>
                <a:ea typeface="Calibri"/>
                <a:cs typeface="Calibri"/>
                <a:sym typeface="Calibri"/>
              </a:rPr>
              <a:t>Developing specialized tools tailored to analyze specific aspects of malware behavior or artifacts. These tools often automate the analysis process or provide unique insights that general tools may not offer.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Creating a tool that deobfuscates JavaScript-based malware by stripping layers of encoding and presenting the actual malicious code.</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2: </a:t>
            </a:r>
            <a:r>
              <a:rPr lang="en-US" sz="2400">
                <a:solidFill>
                  <a:schemeClr val="dk1"/>
                </a:solidFill>
                <a:latin typeface="Calibri"/>
                <a:ea typeface="Calibri"/>
                <a:cs typeface="Calibri"/>
                <a:sym typeface="Calibri"/>
              </a:rPr>
              <a:t>Developing a Python script to extract embedded URLs from malicious documents.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Techniques and Tools: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Python: </a:t>
            </a:r>
            <a:r>
              <a:rPr lang="en-US" sz="2400">
                <a:solidFill>
                  <a:schemeClr val="dk1"/>
                </a:solidFill>
                <a:latin typeface="Calibri"/>
                <a:ea typeface="Calibri"/>
                <a:cs typeface="Calibri"/>
                <a:sym typeface="Calibri"/>
              </a:rPr>
              <a:t>A versatile programming language often used to build custom scripts for malware analysis.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IDA Pro SDK: </a:t>
            </a:r>
            <a:r>
              <a:rPr lang="en-US" sz="2400">
                <a:solidFill>
                  <a:schemeClr val="dk1"/>
                </a:solidFill>
                <a:latin typeface="Calibri"/>
                <a:ea typeface="Calibri"/>
                <a:cs typeface="Calibri"/>
                <a:sym typeface="Calibri"/>
              </a:rPr>
              <a:t>A toolkit for extending the capabilities of the IDA Pro disassembler, allowing custom plugins for advanced malware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8"/>
          <p:cNvPicPr preferRelativeResize="0"/>
          <p:nvPr/>
        </p:nvPicPr>
        <p:blipFill rotWithShape="1">
          <a:blip r:embed="rId3">
            <a:alphaModFix/>
          </a:blip>
          <a:srcRect b="2" l="0" r="0" t="0"/>
          <a:stretch/>
        </p:blipFill>
        <p:spPr>
          <a:xfrm>
            <a:off x="0" y="966651"/>
            <a:ext cx="12192000" cy="5891349"/>
          </a:xfrm>
          <a:prstGeom prst="rect">
            <a:avLst/>
          </a:prstGeom>
          <a:noFill/>
          <a:ln>
            <a:noFill/>
          </a:ln>
        </p:spPr>
      </p:pic>
      <p:sp>
        <p:nvSpPr>
          <p:cNvPr id="130" name="Google Shape;130;p18"/>
          <p:cNvSpPr txBox="1"/>
          <p:nvPr/>
        </p:nvSpPr>
        <p:spPr>
          <a:xfrm>
            <a:off x="2017800" y="68278"/>
            <a:ext cx="73549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Lora"/>
                <a:ea typeface="Lora"/>
                <a:cs typeface="Lora"/>
                <a:sym typeface="Lora"/>
              </a:rPr>
              <a:t>Network Scanning Fundamentals</a:t>
            </a:r>
            <a:endParaRPr b="1" sz="3600">
              <a:solidFill>
                <a:schemeClr val="accent1"/>
              </a:solidFill>
              <a:latin typeface="Lora"/>
              <a:ea typeface="Lora"/>
              <a:cs typeface="Lora"/>
              <a:sym typeface="Lora"/>
            </a:endParaRPr>
          </a:p>
        </p:txBody>
      </p:sp>
      <p:pic>
        <p:nvPicPr>
          <p:cNvPr id="131" name="Google Shape;131;p18"/>
          <p:cNvPicPr preferRelativeResize="0"/>
          <p:nvPr/>
        </p:nvPicPr>
        <p:blipFill rotWithShape="1">
          <a:blip r:embed="rId4">
            <a:alphaModFix/>
          </a:blip>
          <a:srcRect b="0" l="0" r="0" t="0"/>
          <a:stretch/>
        </p:blipFill>
        <p:spPr>
          <a:xfrm>
            <a:off x="6867729" y="1692613"/>
            <a:ext cx="4921800" cy="4552544"/>
          </a:xfrm>
          <a:prstGeom prst="rect">
            <a:avLst/>
          </a:prstGeom>
          <a:noFill/>
          <a:ln cap="sq" cmpd="sng" w="190500">
            <a:solidFill>
              <a:srgbClr val="C8C6BD"/>
            </a:solidFill>
            <a:prstDash val="solid"/>
            <a:miter lim="800000"/>
            <a:headEnd len="sm" w="sm" type="none"/>
            <a:tailEnd len="sm" w="sm" type="none"/>
          </a:ln>
          <a:effectLst>
            <a:outerShdw blurRad="254000" rotWithShape="0" algn="bl">
              <a:srgbClr val="000000">
                <a:alpha val="42745"/>
              </a:srgbClr>
            </a:outerShdw>
          </a:effectLst>
        </p:spPr>
      </p:pic>
      <p:pic>
        <p:nvPicPr>
          <p:cNvPr id="132" name="Google Shape;132;p18"/>
          <p:cNvPicPr preferRelativeResize="0"/>
          <p:nvPr/>
        </p:nvPicPr>
        <p:blipFill rotWithShape="1">
          <a:blip r:embed="rId5">
            <a:alphaModFix/>
          </a:blip>
          <a:srcRect b="0" l="0" r="0" t="0"/>
          <a:stretch/>
        </p:blipFill>
        <p:spPr>
          <a:xfrm>
            <a:off x="369652" y="1692613"/>
            <a:ext cx="4883284" cy="45525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nvSpPr>
        <p:spPr>
          <a:xfrm>
            <a:off x="2618513" y="0"/>
            <a:ext cx="7479075" cy="82362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3600">
                <a:solidFill>
                  <a:schemeClr val="accent1"/>
                </a:solidFill>
                <a:latin typeface="Lora"/>
                <a:ea typeface="Lora"/>
                <a:cs typeface="Lora"/>
                <a:sym typeface="Lora"/>
              </a:rPr>
              <a:t>Network Traffic Analysis</a:t>
            </a:r>
            <a:endParaRPr b="1" sz="3600">
              <a:solidFill>
                <a:schemeClr val="accent1"/>
              </a:solidFill>
              <a:latin typeface="Lora"/>
              <a:ea typeface="Lora"/>
              <a:cs typeface="Lora"/>
              <a:sym typeface="Lora"/>
            </a:endParaRPr>
          </a:p>
        </p:txBody>
      </p:sp>
      <p:grpSp>
        <p:nvGrpSpPr>
          <p:cNvPr id="138" name="Google Shape;138;p19"/>
          <p:cNvGrpSpPr/>
          <p:nvPr/>
        </p:nvGrpSpPr>
        <p:grpSpPr>
          <a:xfrm>
            <a:off x="0" y="0"/>
            <a:ext cx="729021" cy="2846439"/>
            <a:chOff x="0" y="0"/>
            <a:chExt cx="729021" cy="2846439"/>
          </a:xfrm>
        </p:grpSpPr>
        <p:sp>
          <p:nvSpPr>
            <p:cNvPr id="139" name="Google Shape;139;p19"/>
            <p:cNvSpPr/>
            <p:nvPr/>
          </p:nvSpPr>
          <p:spPr>
            <a:xfrm>
              <a:off x="0" y="0"/>
              <a:ext cx="614597"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19"/>
            <p:cNvSpPr/>
            <p:nvPr/>
          </p:nvSpPr>
          <p:spPr>
            <a:xfrm>
              <a:off x="683302" y="0"/>
              <a:ext cx="4571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41" name="Google Shape;141;p19"/>
          <p:cNvGrpSpPr/>
          <p:nvPr/>
        </p:nvGrpSpPr>
        <p:grpSpPr>
          <a:xfrm>
            <a:off x="11446239" y="4011561"/>
            <a:ext cx="745761" cy="2846441"/>
            <a:chOff x="11446239" y="4011561"/>
            <a:chExt cx="745761" cy="2846441"/>
          </a:xfrm>
        </p:grpSpPr>
        <p:sp>
          <p:nvSpPr>
            <p:cNvPr id="142" name="Google Shape;142;p19"/>
            <p:cNvSpPr/>
            <p:nvPr/>
          </p:nvSpPr>
          <p:spPr>
            <a:xfrm>
              <a:off x="11577403" y="4011563"/>
              <a:ext cx="614597"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19"/>
            <p:cNvSpPr/>
            <p:nvPr/>
          </p:nvSpPr>
          <p:spPr>
            <a:xfrm>
              <a:off x="11446239" y="4011561"/>
              <a:ext cx="4571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4" name="Google Shape;144;p19"/>
          <p:cNvSpPr/>
          <p:nvPr/>
        </p:nvSpPr>
        <p:spPr>
          <a:xfrm>
            <a:off x="814467" y="923330"/>
            <a:ext cx="10534852"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 </a:t>
            </a:r>
            <a:r>
              <a:rPr lang="en-US" sz="2400">
                <a:solidFill>
                  <a:schemeClr val="dk1"/>
                </a:solidFill>
                <a:latin typeface="Calibri"/>
                <a:ea typeface="Calibri"/>
                <a:cs typeface="Calibri"/>
                <a:sym typeface="Calibri"/>
              </a:rPr>
              <a:t>The process of intercepting, recording, and analyzing network data to understand its behavior, detect anomalies, and identify malicious activity.</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Analyzing network traffic to detect unusual data exfiltration patterns that might indicate a breach.</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2: </a:t>
            </a:r>
            <a:r>
              <a:rPr lang="en-US" sz="2400">
                <a:solidFill>
                  <a:schemeClr val="dk1"/>
                </a:solidFill>
                <a:latin typeface="Calibri"/>
                <a:ea typeface="Calibri"/>
                <a:cs typeface="Calibri"/>
                <a:sym typeface="Calibri"/>
              </a:rPr>
              <a:t>Monitoring network traffic to identify a Distributed Denial of Service (DDoS) attack by observing high traffic volume from a single source.</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Techniques and Tools: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Zeek (formerly Bro): </a:t>
            </a:r>
            <a:r>
              <a:rPr lang="en-US" sz="2400">
                <a:solidFill>
                  <a:schemeClr val="dk1"/>
                </a:solidFill>
                <a:latin typeface="Calibri"/>
                <a:ea typeface="Calibri"/>
                <a:cs typeface="Calibri"/>
                <a:sym typeface="Calibri"/>
              </a:rPr>
              <a:t>A powerful network analysis framework focused on network security monitoring.</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r>
              <a:rPr b="1" lang="en-US" sz="2400">
                <a:solidFill>
                  <a:schemeClr val="dk1"/>
                </a:solidFill>
                <a:latin typeface="Calibri"/>
                <a:ea typeface="Calibri"/>
                <a:cs typeface="Calibri"/>
                <a:sym typeface="Calibri"/>
              </a:rPr>
              <a:t>NetFlow: </a:t>
            </a:r>
            <a:r>
              <a:rPr lang="en-US" sz="2400">
                <a:solidFill>
                  <a:schemeClr val="dk1"/>
                </a:solidFill>
                <a:latin typeface="Calibri"/>
                <a:ea typeface="Calibri"/>
                <a:cs typeface="Calibri"/>
                <a:sym typeface="Calibri"/>
              </a:rPr>
              <a:t>A network protocol that collects IP traffic information, which can be used to analyze traffic patterns.</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0"/>
          <p:cNvPicPr preferRelativeResize="0"/>
          <p:nvPr/>
        </p:nvPicPr>
        <p:blipFill rotWithShape="1">
          <a:blip r:embed="rId3">
            <a:alphaModFix/>
          </a:blip>
          <a:srcRect b="2" l="0" r="0" t="0"/>
          <a:stretch/>
        </p:blipFill>
        <p:spPr>
          <a:xfrm>
            <a:off x="0" y="940526"/>
            <a:ext cx="12192000" cy="5917474"/>
          </a:xfrm>
          <a:prstGeom prst="rect">
            <a:avLst/>
          </a:prstGeom>
          <a:noFill/>
          <a:ln>
            <a:noFill/>
          </a:ln>
        </p:spPr>
      </p:pic>
      <p:sp>
        <p:nvSpPr>
          <p:cNvPr id="150" name="Google Shape;150;p20"/>
          <p:cNvSpPr txBox="1"/>
          <p:nvPr/>
        </p:nvSpPr>
        <p:spPr>
          <a:xfrm>
            <a:off x="2017800" y="68278"/>
            <a:ext cx="73549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accent1"/>
                </a:solidFill>
                <a:latin typeface="Lora"/>
                <a:ea typeface="Lora"/>
                <a:cs typeface="Lora"/>
                <a:sym typeface="Lora"/>
              </a:rPr>
              <a:t>Network Scanning Fundamentals</a:t>
            </a:r>
            <a:endParaRPr b="1" sz="3600">
              <a:solidFill>
                <a:schemeClr val="accent1"/>
              </a:solidFill>
              <a:latin typeface="Lora"/>
              <a:ea typeface="Lora"/>
              <a:cs typeface="Lora"/>
              <a:sym typeface="Lora"/>
            </a:endParaRPr>
          </a:p>
        </p:txBody>
      </p:sp>
      <p:pic>
        <p:nvPicPr>
          <p:cNvPr id="151" name="Google Shape;151;p20"/>
          <p:cNvPicPr preferRelativeResize="0"/>
          <p:nvPr/>
        </p:nvPicPr>
        <p:blipFill rotWithShape="1">
          <a:blip r:embed="rId4">
            <a:alphaModFix/>
          </a:blip>
          <a:srcRect b="0" l="0" r="0" t="0"/>
          <a:stretch/>
        </p:blipFill>
        <p:spPr>
          <a:xfrm>
            <a:off x="439088" y="1464580"/>
            <a:ext cx="4988945" cy="2990687"/>
          </a:xfrm>
          <a:prstGeom prst="rect">
            <a:avLst/>
          </a:prstGeom>
          <a:noFill/>
          <a:ln cap="sq" cmpd="thickThin" w="228600">
            <a:solidFill>
              <a:srgbClr val="000000"/>
            </a:solidFill>
            <a:prstDash val="solid"/>
            <a:miter lim="800000"/>
            <a:headEnd len="sm" w="sm" type="none"/>
            <a:tailEnd len="sm" w="sm" type="none"/>
          </a:ln>
        </p:spPr>
      </p:pic>
      <p:pic>
        <p:nvPicPr>
          <p:cNvPr id="152" name="Google Shape;152;p20"/>
          <p:cNvPicPr preferRelativeResize="0"/>
          <p:nvPr/>
        </p:nvPicPr>
        <p:blipFill rotWithShape="1">
          <a:blip r:embed="rId5">
            <a:alphaModFix/>
          </a:blip>
          <a:srcRect b="0" l="0" r="0" t="0"/>
          <a:stretch/>
        </p:blipFill>
        <p:spPr>
          <a:xfrm>
            <a:off x="6845690" y="3015575"/>
            <a:ext cx="5054019" cy="35862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p:nvPr/>
        </p:nvSpPr>
        <p:spPr>
          <a:xfrm>
            <a:off x="0" y="4011561"/>
            <a:ext cx="4306529" cy="28464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8" name="Google Shape;158;p21"/>
          <p:cNvPicPr preferRelativeResize="0"/>
          <p:nvPr/>
        </p:nvPicPr>
        <p:blipFill rotWithShape="1">
          <a:blip r:embed="rId3">
            <a:alphaModFix/>
          </a:blip>
          <a:srcRect b="0" l="0" r="7" t="0"/>
          <a:stretch/>
        </p:blipFill>
        <p:spPr>
          <a:xfrm>
            <a:off x="435573" y="2794582"/>
            <a:ext cx="4083829" cy="3632801"/>
          </a:xfrm>
          <a:prstGeom prst="rect">
            <a:avLst/>
          </a:prstGeom>
          <a:noFill/>
          <a:ln>
            <a:noFill/>
          </a:ln>
        </p:spPr>
      </p:pic>
      <p:grpSp>
        <p:nvGrpSpPr>
          <p:cNvPr id="159" name="Google Shape;159;p21"/>
          <p:cNvGrpSpPr/>
          <p:nvPr/>
        </p:nvGrpSpPr>
        <p:grpSpPr>
          <a:xfrm>
            <a:off x="4519402" y="129731"/>
            <a:ext cx="7857329" cy="5926797"/>
            <a:chOff x="-1969888" y="58572"/>
            <a:chExt cx="7857329" cy="5926797"/>
          </a:xfrm>
        </p:grpSpPr>
        <p:sp>
          <p:nvSpPr>
            <p:cNvPr id="160" name="Google Shape;160;p21"/>
            <p:cNvSpPr txBox="1"/>
            <p:nvPr/>
          </p:nvSpPr>
          <p:spPr>
            <a:xfrm>
              <a:off x="-1969888" y="58572"/>
              <a:ext cx="18473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4000">
                <a:solidFill>
                  <a:schemeClr val="accent1"/>
                </a:solidFill>
                <a:latin typeface="Lora"/>
                <a:ea typeface="Lora"/>
                <a:cs typeface="Lora"/>
                <a:sym typeface="Lora"/>
              </a:endParaRPr>
            </a:p>
          </p:txBody>
        </p:sp>
        <p:sp>
          <p:nvSpPr>
            <p:cNvPr id="161" name="Google Shape;161;p21"/>
            <p:cNvSpPr txBox="1"/>
            <p:nvPr/>
          </p:nvSpPr>
          <p:spPr>
            <a:xfrm>
              <a:off x="-1785157" y="2430550"/>
              <a:ext cx="7672598" cy="355481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3F3F3F"/>
                  </a:solidFill>
                  <a:latin typeface="Lora"/>
                  <a:ea typeface="Lora"/>
                  <a:cs typeface="Lora"/>
                  <a:sym typeface="Lora"/>
                </a:rPr>
                <a:t>2: </a:t>
              </a:r>
              <a:r>
                <a:rPr lang="en-US" sz="2000">
                  <a:solidFill>
                    <a:srgbClr val="3F3F3F"/>
                  </a:solidFill>
                  <a:latin typeface="Lora"/>
                  <a:ea typeface="Lora"/>
                  <a:cs typeface="Lora"/>
                  <a:sym typeface="Lora"/>
                </a:rPr>
                <a:t>A hash value of a known malicious file found in the system's file directory.</a:t>
              </a:r>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 </a:t>
              </a:r>
              <a:r>
                <a:rPr b="1" lang="en-US" sz="2000">
                  <a:solidFill>
                    <a:srgbClr val="3F3F3F"/>
                  </a:solidFill>
                  <a:latin typeface="Lora"/>
                  <a:ea typeface="Lora"/>
                  <a:cs typeface="Lora"/>
                  <a:sym typeface="Lora"/>
                </a:rPr>
                <a:t>Techniques and Tools:</a:t>
              </a:r>
              <a:endParaRPr b="1"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  </a:t>
              </a:r>
              <a:r>
                <a:rPr b="1" lang="en-US" sz="2000">
                  <a:solidFill>
                    <a:srgbClr val="3F3F3F"/>
                  </a:solidFill>
                  <a:latin typeface="Lora"/>
                  <a:ea typeface="Lora"/>
                  <a:cs typeface="Lora"/>
                  <a:sym typeface="Lora"/>
                </a:rPr>
                <a:t>MISP:</a:t>
              </a:r>
              <a:r>
                <a:rPr lang="en-US" sz="2000">
                  <a:solidFill>
                    <a:srgbClr val="3F3F3F"/>
                  </a:solidFill>
                  <a:latin typeface="Lora"/>
                  <a:ea typeface="Lora"/>
                  <a:cs typeface="Lora"/>
                  <a:sym typeface="Lora"/>
                </a:rPr>
                <a:t> (Malware Information Sharing Platform): A platform that helps collect, store, and share IoCs across organizations.</a:t>
              </a:r>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  </a:t>
              </a:r>
              <a:r>
                <a:rPr b="1" lang="en-US" sz="2000">
                  <a:solidFill>
                    <a:srgbClr val="3F3F3F"/>
                  </a:solidFill>
                  <a:latin typeface="Lora"/>
                  <a:ea typeface="Lora"/>
                  <a:cs typeface="Lora"/>
                  <a:sym typeface="Lora"/>
                </a:rPr>
                <a:t>YARA: </a:t>
              </a:r>
              <a:r>
                <a:rPr lang="en-US" sz="2000">
                  <a:solidFill>
                    <a:srgbClr val="3F3F3F"/>
                  </a:solidFill>
                  <a:latin typeface="Lora"/>
                  <a:ea typeface="Lora"/>
                  <a:cs typeface="Lora"/>
                  <a:sym typeface="Lora"/>
                </a:rPr>
                <a:t>A tool used to identify and classify malware samples based on patterns or strings (IoCs) found in their binaries.</a:t>
              </a:r>
              <a:endParaRPr/>
            </a:p>
          </p:txBody>
        </p:sp>
      </p:grpSp>
      <p:sp>
        <p:nvSpPr>
          <p:cNvPr id="162" name="Google Shape;162;p21"/>
          <p:cNvSpPr/>
          <p:nvPr/>
        </p:nvSpPr>
        <p:spPr>
          <a:xfrm>
            <a:off x="11238271" y="0"/>
            <a:ext cx="953729" cy="9673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 name="Google Shape;163;p21"/>
          <p:cNvSpPr/>
          <p:nvPr/>
        </p:nvSpPr>
        <p:spPr>
          <a:xfrm>
            <a:off x="157231" y="191286"/>
            <a:ext cx="12219500"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accent1"/>
                </a:solidFill>
                <a:latin typeface="Lora"/>
                <a:ea typeface="Lora"/>
                <a:cs typeface="Lora"/>
                <a:sym typeface="Lora"/>
              </a:rPr>
              <a:t>Malware Artifacts and Indicators of Compromise (IoC)</a:t>
            </a:r>
            <a:endParaRPr b="1" sz="3200">
              <a:solidFill>
                <a:schemeClr val="accent1"/>
              </a:solidFill>
              <a:latin typeface="Lora"/>
              <a:ea typeface="Lora"/>
              <a:cs typeface="Lora"/>
              <a:sym typeface="Lora"/>
            </a:endParaRPr>
          </a:p>
        </p:txBody>
      </p:sp>
      <p:sp>
        <p:nvSpPr>
          <p:cNvPr id="164" name="Google Shape;164;p21"/>
          <p:cNvSpPr/>
          <p:nvPr/>
        </p:nvSpPr>
        <p:spPr>
          <a:xfrm>
            <a:off x="157232" y="763527"/>
            <a:ext cx="12034768" cy="23083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 </a:t>
            </a:r>
            <a:r>
              <a:rPr lang="en-US" sz="2400">
                <a:solidFill>
                  <a:schemeClr val="dk1"/>
                </a:solidFill>
                <a:latin typeface="Calibri"/>
                <a:ea typeface="Calibri"/>
                <a:cs typeface="Calibri"/>
                <a:sym typeface="Calibri"/>
              </a:rPr>
              <a:t>Malware artifacts are remnants of malware left on a system, such as files, registry keys, or processes. Indicators of Compromise (IoCs) are forensic data points that suggest a system has been compromised by malicious activity.</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A suspicious registry key that was modified to persist a malicious executable across reboots.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pic>
        <p:nvPicPr>
          <p:cNvPr id="165" name="Google Shape;165;p21"/>
          <p:cNvPicPr preferRelativeResize="0"/>
          <p:nvPr/>
        </p:nvPicPr>
        <p:blipFill rotWithShape="1">
          <a:blip r:embed="rId4">
            <a:alphaModFix/>
          </a:blip>
          <a:srcRect b="0" l="0" r="0" t="0"/>
          <a:stretch/>
        </p:blipFill>
        <p:spPr>
          <a:xfrm>
            <a:off x="661087" y="2794581"/>
            <a:ext cx="3632801" cy="3632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2"/>
          <p:cNvPicPr preferRelativeResize="0"/>
          <p:nvPr/>
        </p:nvPicPr>
        <p:blipFill rotWithShape="1">
          <a:blip r:embed="rId3">
            <a:alphaModFix/>
          </a:blip>
          <a:srcRect b="0" l="0" r="0" t="0"/>
          <a:stretch/>
        </p:blipFill>
        <p:spPr>
          <a:xfrm>
            <a:off x="7197634" y="3851680"/>
            <a:ext cx="4994366" cy="2860405"/>
          </a:xfrm>
          <a:prstGeom prst="rect">
            <a:avLst/>
          </a:prstGeom>
          <a:noFill/>
          <a:ln>
            <a:noFill/>
          </a:ln>
        </p:spPr>
      </p:pic>
      <p:sp>
        <p:nvSpPr>
          <p:cNvPr id="171" name="Google Shape;171;p22"/>
          <p:cNvSpPr/>
          <p:nvPr/>
        </p:nvSpPr>
        <p:spPr>
          <a:xfrm>
            <a:off x="6461487" y="4551486"/>
            <a:ext cx="1472293" cy="1314220"/>
          </a:xfrm>
          <a:prstGeom prst="diamond">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2" name="Google Shape;172;p22"/>
          <p:cNvGrpSpPr/>
          <p:nvPr/>
        </p:nvGrpSpPr>
        <p:grpSpPr>
          <a:xfrm>
            <a:off x="144298" y="126504"/>
            <a:ext cx="11357906" cy="6173183"/>
            <a:chOff x="248802" y="-86258"/>
            <a:chExt cx="11357906" cy="6173183"/>
          </a:xfrm>
        </p:grpSpPr>
        <p:sp>
          <p:nvSpPr>
            <p:cNvPr id="173" name="Google Shape;173;p22"/>
            <p:cNvSpPr txBox="1"/>
            <p:nvPr/>
          </p:nvSpPr>
          <p:spPr>
            <a:xfrm>
              <a:off x="353306" y="-86258"/>
              <a:ext cx="112534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accent1"/>
                  </a:solidFill>
                  <a:latin typeface="Lora"/>
                  <a:ea typeface="Lora"/>
                  <a:cs typeface="Lora"/>
                  <a:sym typeface="Lora"/>
                </a:rPr>
                <a:t>Threat Intelligence and Malware Data Sources</a:t>
              </a:r>
              <a:endParaRPr b="1" sz="4000">
                <a:solidFill>
                  <a:schemeClr val="accent1"/>
                </a:solidFill>
                <a:latin typeface="Lora"/>
                <a:ea typeface="Lora"/>
                <a:cs typeface="Lora"/>
                <a:sym typeface="Lora"/>
              </a:endParaRPr>
            </a:p>
          </p:txBody>
        </p:sp>
        <p:sp>
          <p:nvSpPr>
            <p:cNvPr id="174" name="Google Shape;174;p22"/>
            <p:cNvSpPr txBox="1"/>
            <p:nvPr/>
          </p:nvSpPr>
          <p:spPr>
            <a:xfrm>
              <a:off x="248802" y="2839882"/>
              <a:ext cx="7693414" cy="32470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a:solidFill>
                    <a:srgbClr val="3F3F3F"/>
                  </a:solidFill>
                  <a:latin typeface="Lora"/>
                  <a:ea typeface="Lora"/>
                  <a:cs typeface="Lora"/>
                  <a:sym typeface="Lora"/>
                </a:rPr>
                <a:t>Techniques and Tools:</a:t>
              </a:r>
              <a:endParaRPr b="1"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VirusTotal: </a:t>
              </a:r>
              <a:r>
                <a:rPr lang="en-US" sz="2000">
                  <a:solidFill>
                    <a:srgbClr val="3F3F3F"/>
                  </a:solidFill>
                  <a:latin typeface="Lora"/>
                  <a:ea typeface="Lora"/>
                  <a:cs typeface="Lora"/>
                  <a:sym typeface="Lora"/>
                </a:rPr>
                <a:t>A service that aggregates multiple antivirus </a:t>
              </a:r>
              <a:endParaRPr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engines and online tools to scan files, URLs, and provide </a:t>
              </a:r>
              <a:endParaRPr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threat intelligence.</a:t>
              </a:r>
              <a:endParaRPr/>
            </a:p>
            <a:p>
              <a:pPr indent="0" lvl="0" marL="0" marR="0" rtl="0" algn="l">
                <a:lnSpc>
                  <a:spcPct val="150000"/>
                </a:lnSpc>
                <a:spcBef>
                  <a:spcPts val="600"/>
                </a:spcBef>
                <a:spcAft>
                  <a:spcPts val="0"/>
                </a:spcAft>
                <a:buNone/>
              </a:pPr>
              <a:r>
                <a:rPr b="1" lang="en-US" sz="2000">
                  <a:solidFill>
                    <a:srgbClr val="3F3F3F"/>
                  </a:solidFill>
                  <a:latin typeface="Lora"/>
                  <a:ea typeface="Lora"/>
                  <a:cs typeface="Lora"/>
                  <a:sym typeface="Lora"/>
                </a:rPr>
                <a:t>Open Threat Exchange (OTX): </a:t>
              </a:r>
              <a:r>
                <a:rPr lang="en-US" sz="2000">
                  <a:solidFill>
                    <a:srgbClr val="3F3F3F"/>
                  </a:solidFill>
                  <a:latin typeface="Lora"/>
                  <a:ea typeface="Lora"/>
                  <a:cs typeface="Lora"/>
                  <a:sym typeface="Lora"/>
                </a:rPr>
                <a:t>A platform for sharing </a:t>
              </a:r>
              <a:endParaRPr sz="2000">
                <a:solidFill>
                  <a:srgbClr val="3F3F3F"/>
                </a:solidFill>
                <a:latin typeface="Lora"/>
                <a:ea typeface="Lora"/>
                <a:cs typeface="Lora"/>
                <a:sym typeface="Lora"/>
              </a:endParaRPr>
            </a:p>
            <a:p>
              <a:pPr indent="0" lvl="0" marL="0" marR="0" rtl="0" algn="l">
                <a:lnSpc>
                  <a:spcPct val="150000"/>
                </a:lnSpc>
                <a:spcBef>
                  <a:spcPts val="600"/>
                </a:spcBef>
                <a:spcAft>
                  <a:spcPts val="0"/>
                </a:spcAft>
                <a:buNone/>
              </a:pPr>
              <a:r>
                <a:rPr lang="en-US" sz="2000">
                  <a:solidFill>
                    <a:srgbClr val="3F3F3F"/>
                  </a:solidFill>
                  <a:latin typeface="Lora"/>
                  <a:ea typeface="Lora"/>
                  <a:cs typeface="Lora"/>
                  <a:sym typeface="Lora"/>
                </a:rPr>
                <a:t>and collaborating on threat intelligence data.</a:t>
              </a:r>
              <a:endParaRPr/>
            </a:p>
          </p:txBody>
        </p:sp>
      </p:grpSp>
      <p:sp>
        <p:nvSpPr>
          <p:cNvPr id="175" name="Google Shape;175;p22"/>
          <p:cNvSpPr/>
          <p:nvPr/>
        </p:nvSpPr>
        <p:spPr>
          <a:xfrm>
            <a:off x="248802" y="650264"/>
            <a:ext cx="11847404"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Definition: </a:t>
            </a:r>
            <a:r>
              <a:rPr lang="en-US" sz="2400">
                <a:solidFill>
                  <a:schemeClr val="dk1"/>
                </a:solidFill>
                <a:latin typeface="Calibri"/>
                <a:ea typeface="Calibri"/>
                <a:cs typeface="Calibri"/>
                <a:sym typeface="Calibri"/>
              </a:rPr>
              <a:t>Threat intelligence involves gathering and analyzing information about threats, such as malware, to enhance cybersecurity measures. Malware data sources provide repositories and feeds of known malware samples, IoCs, and other threat-related information.</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Examples:</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1: </a:t>
            </a:r>
            <a:r>
              <a:rPr lang="en-US" sz="2400">
                <a:solidFill>
                  <a:schemeClr val="dk1"/>
                </a:solidFill>
                <a:latin typeface="Calibri"/>
                <a:ea typeface="Calibri"/>
                <a:cs typeface="Calibri"/>
                <a:sym typeface="Calibri"/>
              </a:rPr>
              <a:t>Using a threat intelligence feed to identify a new strain of ransomware targeting financial institutions.</a:t>
            </a:r>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2: </a:t>
            </a:r>
            <a:r>
              <a:rPr lang="en-US" sz="2400">
                <a:solidFill>
                  <a:schemeClr val="dk1"/>
                </a:solidFill>
                <a:latin typeface="Calibri"/>
                <a:ea typeface="Calibri"/>
                <a:cs typeface="Calibri"/>
                <a:sym typeface="Calibri"/>
              </a:rPr>
              <a:t>Accessing a public malware database to obtain samples for analysis and research.</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40">
      <a:dk1>
        <a:srgbClr val="000000"/>
      </a:dk1>
      <a:lt1>
        <a:srgbClr val="FFFFFF"/>
      </a:lt1>
      <a:dk2>
        <a:srgbClr val="44546A"/>
      </a:dk2>
      <a:lt2>
        <a:srgbClr val="E7E6E6"/>
      </a:lt2>
      <a:accent1>
        <a:srgbClr val="4F5BD5"/>
      </a:accent1>
      <a:accent2>
        <a:srgbClr val="962FBF"/>
      </a:accent2>
      <a:accent3>
        <a:srgbClr val="F9AB47"/>
      </a:accent3>
      <a:accent4>
        <a:srgbClr val="F48153"/>
      </a:accent4>
      <a:accent5>
        <a:srgbClr val="910C07"/>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