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56" r:id="rId3"/>
    <p:sldId id="263" r:id="rId4"/>
    <p:sldId id="262" r:id="rId5"/>
    <p:sldId id="274" r:id="rId6"/>
    <p:sldId id="275" r:id="rId7"/>
    <p:sldId id="276" r:id="rId8"/>
    <p:sldId id="265" r:id="rId9"/>
    <p:sldId id="266" r:id="rId10"/>
    <p:sldId id="267" r:id="rId11"/>
    <p:sldId id="268" r:id="rId12"/>
    <p:sldId id="270" r:id="rId13"/>
    <p:sldId id="272" r:id="rId14"/>
    <p:sldId id="277" r:id="rId15"/>
    <p:sldId id="259" r:id="rId16"/>
    <p:sldId id="260" r:id="rId17"/>
    <p:sldId id="261" r:id="rId18"/>
    <p:sldId id="271" r:id="rId19"/>
  </p:sldIdLst>
  <p:sldSz cx="12192000" cy="6858000"/>
  <p:notesSz cx="6858000" cy="9144000"/>
  <p:defaultTextStyle>
    <a:defPPr>
      <a:defRPr lang="en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2"/>
    <p:restoredTop sz="94712"/>
  </p:normalViewPr>
  <p:slideViewPr>
    <p:cSldViewPr snapToGrid="0" snapToObjects="1">
      <p:cViewPr varScale="1">
        <p:scale>
          <a:sx n="124" d="100"/>
          <a:sy n="124" d="100"/>
        </p:scale>
        <p:origin x="2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6B1D-4ABD-F04C-88DB-CB0DE547C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5D477-963E-9446-B32A-2458F220E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8D727-B9CD-ED44-AA28-5F5C97FF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4B23-E3B1-8B49-98CA-73B76EC6D63A}" type="datetimeFigureOut">
              <a:rPr lang="en-PE" smtClean="0"/>
              <a:t>8/07/21</a:t>
            </a:fld>
            <a:endParaRPr lang="en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F2B27-0F35-574B-994F-154343212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0E7D8-321E-CE43-B41E-43ED96AB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56-1EF5-8A4B-BF5C-09092162E417}" type="slidenum">
              <a:rPr lang="en-PE" smtClean="0"/>
              <a:t>‹#›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88161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ED232-8CA4-F44D-88F8-3D56E5C34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608E5-04B8-B34D-AFC9-971B1A100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E9F97-5B95-E146-BBE6-6C7CD0ABC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4B23-E3B1-8B49-98CA-73B76EC6D63A}" type="datetimeFigureOut">
              <a:rPr lang="en-PE" smtClean="0"/>
              <a:t>8/07/21</a:t>
            </a:fld>
            <a:endParaRPr lang="en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FC108-FF44-7E47-BA87-6161E080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6EB27-FABC-E744-B5A7-F71A8B7FD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56-1EF5-8A4B-BF5C-09092162E417}" type="slidenum">
              <a:rPr lang="en-PE" smtClean="0"/>
              <a:t>‹#›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92022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409FA0-9790-2147-B1FB-D06102CBE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C1F84-C0ED-BD40-97D5-833F7398A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2BE1F-A06D-D349-B4FB-CE590377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4B23-E3B1-8B49-98CA-73B76EC6D63A}" type="datetimeFigureOut">
              <a:rPr lang="en-PE" smtClean="0"/>
              <a:t>8/07/21</a:t>
            </a:fld>
            <a:endParaRPr lang="en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96714-70D7-EC46-8F20-FEE82A24D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35B41-E077-D847-BCAD-6938094C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56-1EF5-8A4B-BF5C-09092162E417}" type="slidenum">
              <a:rPr lang="en-PE" smtClean="0"/>
              <a:t>‹#›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176570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9B62-EC83-C441-8240-BD45958A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8053E-79E6-5A47-93B6-8FA32FF18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3261B-FFB3-6447-9709-3D2D0E67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4B23-E3B1-8B49-98CA-73B76EC6D63A}" type="datetimeFigureOut">
              <a:rPr lang="en-PE" smtClean="0"/>
              <a:t>8/07/21</a:t>
            </a:fld>
            <a:endParaRPr lang="en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4839D-8386-334C-98E3-C3BD5BE4B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33115-218C-5741-9C68-0A87790C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56-1EF5-8A4B-BF5C-09092162E417}" type="slidenum">
              <a:rPr lang="en-PE" smtClean="0"/>
              <a:t>‹#›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70033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A764-6581-4347-9FE0-07DBEB4D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8A412-5153-294B-A66C-420A3E98A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EC5CF-363B-4744-9D45-FCD18EC7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4B23-E3B1-8B49-98CA-73B76EC6D63A}" type="datetimeFigureOut">
              <a:rPr lang="en-PE" smtClean="0"/>
              <a:t>8/07/21</a:t>
            </a:fld>
            <a:endParaRPr lang="en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ADA77-F4EC-9D42-8C65-F8CBF423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49D5F-6479-5345-80BC-89237285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56-1EF5-8A4B-BF5C-09092162E417}" type="slidenum">
              <a:rPr lang="en-PE" smtClean="0"/>
              <a:t>‹#›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414223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AF53-E623-9743-967D-46CECF06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46D51-4C37-5645-8E8D-C36349E02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6CA08-D32E-AC44-B637-63790F00B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A5F69-D422-4D4B-9C84-D25210A20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4B23-E3B1-8B49-98CA-73B76EC6D63A}" type="datetimeFigureOut">
              <a:rPr lang="en-PE" smtClean="0"/>
              <a:t>8/07/21</a:t>
            </a:fld>
            <a:endParaRPr lang="en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EB5F1-4377-3B44-8FF6-D450739A7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D41A2-32A0-0949-AB08-02DCBA81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56-1EF5-8A4B-BF5C-09092162E417}" type="slidenum">
              <a:rPr lang="en-PE" smtClean="0"/>
              <a:t>‹#›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347824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DB20-082E-B64C-9BD7-635263D33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9D8F1-BD58-774B-97A5-D023FC185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1EF1D-DE5D-7C4C-AA5C-05D2F90EB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2113B-01DE-9B4F-9B06-1137EFB08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9649FB-DB9C-E140-BF7C-FDD152186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DF6E8C-94DC-B540-9DED-2F2B2411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4B23-E3B1-8B49-98CA-73B76EC6D63A}" type="datetimeFigureOut">
              <a:rPr lang="en-PE" smtClean="0"/>
              <a:t>8/07/21</a:t>
            </a:fld>
            <a:endParaRPr lang="en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C3139-2159-7B4C-BF13-56212C69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23413-1611-4349-9298-754EC6E4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56-1EF5-8A4B-BF5C-09092162E417}" type="slidenum">
              <a:rPr lang="en-PE" smtClean="0"/>
              <a:t>‹#›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301381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F69A3-2A94-904D-B22D-46ABFD13B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B6C45-9474-8C47-A9EB-020E6F74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4B23-E3B1-8B49-98CA-73B76EC6D63A}" type="datetimeFigureOut">
              <a:rPr lang="en-PE" smtClean="0"/>
              <a:t>8/07/21</a:t>
            </a:fld>
            <a:endParaRPr lang="en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2DB34-6D4D-1A49-AFF2-8929E9F34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A2F0D-5374-304C-95EB-81E06712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56-1EF5-8A4B-BF5C-09092162E417}" type="slidenum">
              <a:rPr lang="en-PE" smtClean="0"/>
              <a:t>‹#›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197913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020DD-141C-2941-94A0-35E7D91A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4B23-E3B1-8B49-98CA-73B76EC6D63A}" type="datetimeFigureOut">
              <a:rPr lang="en-PE" smtClean="0"/>
              <a:t>8/07/21</a:t>
            </a:fld>
            <a:endParaRPr lang="en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F0D816-0A93-5242-8974-5B3662B6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F2757-E55B-5E45-BE9F-BB1D1A39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56-1EF5-8A4B-BF5C-09092162E417}" type="slidenum">
              <a:rPr lang="en-PE" smtClean="0"/>
              <a:t>‹#›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242916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DCC97-4C5D-8D4B-85D5-344E0B9D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6EB88-E954-D845-BCA1-06AFB5B69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1C27C-7796-C34D-B1F9-676CAAF98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D161E-311E-774F-8355-FFD8283D6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4B23-E3B1-8B49-98CA-73B76EC6D63A}" type="datetimeFigureOut">
              <a:rPr lang="en-PE" smtClean="0"/>
              <a:t>8/07/21</a:t>
            </a:fld>
            <a:endParaRPr lang="en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7EF1C-5DFB-5446-AE14-8C999BCEE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B86BC-3B4E-F345-B13E-9CF1FD87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56-1EF5-8A4B-BF5C-09092162E417}" type="slidenum">
              <a:rPr lang="en-PE" smtClean="0"/>
              <a:t>‹#›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116316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9396F-4A06-154E-98C9-06AABFE8A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83FC31-674B-274F-8EC0-D6AEA7A57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46111-F781-724F-8934-7B3487170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1CB07-EF2F-E546-8ED6-755F9CB86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4B23-E3B1-8B49-98CA-73B76EC6D63A}" type="datetimeFigureOut">
              <a:rPr lang="en-PE" smtClean="0"/>
              <a:t>8/07/21</a:t>
            </a:fld>
            <a:endParaRPr lang="en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81312-B412-6E47-AAF7-F71D5C94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84830-4EC1-0C41-ACF7-68A2AFF8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56-1EF5-8A4B-BF5C-09092162E417}" type="slidenum">
              <a:rPr lang="en-PE" smtClean="0"/>
              <a:t>‹#›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378096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041D56-90C4-3047-8595-35FB439E9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2EFAD-AEAF-EF47-A063-E3CF8E2F0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FB20C-8D49-9A4A-BA5E-4CA0DB593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E4B23-E3B1-8B49-98CA-73B76EC6D63A}" type="datetimeFigureOut">
              <a:rPr lang="en-PE" smtClean="0"/>
              <a:t>8/07/21</a:t>
            </a:fld>
            <a:endParaRPr lang="en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AE17A-F021-E24C-B69D-EA1B49999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73511-96CF-0146-B524-6A80824A3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DC356-1EF5-8A4B-BF5C-09092162E417}" type="slidenum">
              <a:rPr lang="en-PE" smtClean="0"/>
              <a:t>‹#›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3075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>
            <a:extLst>
              <a:ext uri="{FF2B5EF4-FFF2-40B4-BE49-F238E27FC236}">
                <a16:creationId xmlns:a16="http://schemas.microsoft.com/office/drawing/2014/main" id="{F9681883-A509-184D-BA02-B95D4E783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12192000" cy="68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009E30-563A-7C49-8062-0114F6C8017F}"/>
              </a:ext>
            </a:extLst>
          </p:cNvPr>
          <p:cNvSpPr/>
          <p:nvPr/>
        </p:nvSpPr>
        <p:spPr>
          <a:xfrm>
            <a:off x="7698259" y="889687"/>
            <a:ext cx="3694670" cy="46832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2CA73B-9D10-1C42-B75E-ADF5C0B2465B}"/>
              </a:ext>
            </a:extLst>
          </p:cNvPr>
          <p:cNvSpPr/>
          <p:nvPr/>
        </p:nvSpPr>
        <p:spPr>
          <a:xfrm>
            <a:off x="7640594" y="1709872"/>
            <a:ext cx="3809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rgbClr val="505254"/>
                </a:solidFill>
                <a:latin typeface="Arial" panose="020B0604020202020204" pitchFamily="34" charset="0"/>
              </a:rPr>
              <a:t>Orquestación</a:t>
            </a:r>
            <a:r>
              <a:rPr lang="en-US" sz="2000" b="1" dirty="0">
                <a:solidFill>
                  <a:srgbClr val="505254"/>
                </a:solidFill>
                <a:latin typeface="Arial" panose="020B0604020202020204" pitchFamily="34" charset="0"/>
              </a:rPr>
              <a:t> de containers</a:t>
            </a: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19B95B-E176-1A4A-8C67-7C43C71710FA}"/>
              </a:ext>
            </a:extLst>
          </p:cNvPr>
          <p:cNvSpPr/>
          <p:nvPr/>
        </p:nvSpPr>
        <p:spPr>
          <a:xfrm>
            <a:off x="7698259" y="2778088"/>
            <a:ext cx="36740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</a:rPr>
              <a:t>Manuel </a:t>
            </a:r>
            <a:r>
              <a:rPr lang="en-US" sz="3200" b="1" dirty="0" err="1">
                <a:solidFill>
                  <a:schemeClr val="accent1"/>
                </a:solidFill>
                <a:latin typeface="Arial" panose="020B0604020202020204" pitchFamily="34" charset="0"/>
              </a:rPr>
              <a:t>Zegarra</a:t>
            </a:r>
            <a:endParaRPr lang="en-US" sz="32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5DE128-00E9-7647-9431-B3ADE1804F6C}"/>
              </a:ext>
            </a:extLst>
          </p:cNvPr>
          <p:cNvSpPr/>
          <p:nvPr/>
        </p:nvSpPr>
        <p:spPr>
          <a:xfrm>
            <a:off x="7698259" y="4079912"/>
            <a:ext cx="36946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505254"/>
                </a:solidFill>
                <a:latin typeface="Arial" panose="020B0604020202020204" pitchFamily="34" charset="0"/>
              </a:rPr>
              <a:t>https://</a:t>
            </a:r>
            <a:r>
              <a:rPr lang="en-US" sz="2000" b="1" dirty="0" err="1">
                <a:solidFill>
                  <a:srgbClr val="505254"/>
                </a:solidFill>
                <a:latin typeface="Arial" panose="020B0604020202020204" pitchFamily="34" charset="0"/>
              </a:rPr>
              <a:t>github.com</a:t>
            </a:r>
            <a:r>
              <a:rPr lang="en-US" sz="2000" b="1" dirty="0">
                <a:solidFill>
                  <a:srgbClr val="505254"/>
                </a:solidFill>
                <a:latin typeface="Arial" panose="020B0604020202020204" pitchFamily="34" charset="0"/>
              </a:rPr>
              <a:t>/</a:t>
            </a:r>
            <a:r>
              <a:rPr lang="en-US" b="1" dirty="0" err="1">
                <a:solidFill>
                  <a:srgbClr val="505254"/>
                </a:solidFill>
                <a:latin typeface="Arial" panose="020B0604020202020204" pitchFamily="34" charset="0"/>
              </a:rPr>
              <a:t>mzegarras</a:t>
            </a:r>
            <a:endParaRPr lang="en-US" sz="2000" b="1" dirty="0">
              <a:solidFill>
                <a:srgbClr val="505254"/>
              </a:solidFill>
              <a:latin typeface="Arial" panose="020B0604020202020204" pitchFamily="34" charset="0"/>
            </a:endParaRPr>
          </a:p>
        </p:txBody>
      </p:sp>
      <p:pic>
        <p:nvPicPr>
          <p:cNvPr id="14344" name="Picture 8" descr="Utilizan la infraestructura de GitHub para minar criptomonedas - Una al Día">
            <a:extLst>
              <a:ext uri="{FF2B5EF4-FFF2-40B4-BE49-F238E27FC236}">
                <a16:creationId xmlns:a16="http://schemas.microsoft.com/office/drawing/2014/main" id="{B195D0F1-F92E-C242-9475-BDBA74C2D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054" y="4410111"/>
            <a:ext cx="2707078" cy="109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00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ED77F75-8641-6B45-9CFD-8B801A9C4BA3}"/>
              </a:ext>
            </a:extLst>
          </p:cNvPr>
          <p:cNvGrpSpPr/>
          <p:nvPr/>
        </p:nvGrpSpPr>
        <p:grpSpPr>
          <a:xfrm>
            <a:off x="9379843" y="1116497"/>
            <a:ext cx="2159688" cy="1748141"/>
            <a:chOff x="7498492" y="916801"/>
            <a:chExt cx="2159688" cy="1748141"/>
          </a:xfrm>
        </p:grpSpPr>
        <p:pic>
          <p:nvPicPr>
            <p:cNvPr id="1026" name="Picture 2" descr="REST with Spring WebFlux and Reactor – The Blog of Ivan Krizsan">
              <a:extLst>
                <a:ext uri="{FF2B5EF4-FFF2-40B4-BE49-F238E27FC236}">
                  <a16:creationId xmlns:a16="http://schemas.microsoft.com/office/drawing/2014/main" id="{08DFD5B5-C866-8444-BF1E-28F456512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8492" y="916801"/>
              <a:ext cx="1379150" cy="1379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lip art,Line,Logo,Graphics #125924 - Free Icon Library">
              <a:extLst>
                <a:ext uri="{FF2B5EF4-FFF2-40B4-BE49-F238E27FC236}">
                  <a16:creationId xmlns:a16="http://schemas.microsoft.com/office/drawing/2014/main" id="{F27A0230-CF0C-EC43-814D-2807E3D603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2659" y="1550089"/>
              <a:ext cx="745521" cy="745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707AD6A-7FE2-DB41-8297-3B836A0BC720}"/>
                </a:ext>
              </a:extLst>
            </p:cNvPr>
            <p:cNvSpPr txBox="1"/>
            <p:nvPr/>
          </p:nvSpPr>
          <p:spPr>
            <a:xfrm>
              <a:off x="7721602" y="2295610"/>
              <a:ext cx="1340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Accounts</a:t>
              </a:r>
              <a:endParaRPr lang="en-PE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3C07C87-775C-AE4F-805D-D9F7DD633145}"/>
              </a:ext>
            </a:extLst>
          </p:cNvPr>
          <p:cNvGrpSpPr/>
          <p:nvPr/>
        </p:nvGrpSpPr>
        <p:grpSpPr>
          <a:xfrm>
            <a:off x="9379843" y="3628696"/>
            <a:ext cx="2159688" cy="1748141"/>
            <a:chOff x="7498492" y="916801"/>
            <a:chExt cx="2159688" cy="1748141"/>
          </a:xfrm>
        </p:grpSpPr>
        <p:pic>
          <p:nvPicPr>
            <p:cNvPr id="9" name="Picture 2" descr="REST with Spring WebFlux and Reactor – The Blog of Ivan Krizsan">
              <a:extLst>
                <a:ext uri="{FF2B5EF4-FFF2-40B4-BE49-F238E27FC236}">
                  <a16:creationId xmlns:a16="http://schemas.microsoft.com/office/drawing/2014/main" id="{00280613-D5B5-CB47-8CA7-64A618C76C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8492" y="916801"/>
              <a:ext cx="1379150" cy="1379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Clip art,Line,Logo,Graphics #125924 - Free Icon Library">
              <a:extLst>
                <a:ext uri="{FF2B5EF4-FFF2-40B4-BE49-F238E27FC236}">
                  <a16:creationId xmlns:a16="http://schemas.microsoft.com/office/drawing/2014/main" id="{5C56C071-9F3A-E94E-9206-2544A4D97A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2659" y="1550089"/>
              <a:ext cx="745521" cy="745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D49AB9-4FD3-6E44-B8A0-F2420D84E9B7}"/>
                </a:ext>
              </a:extLst>
            </p:cNvPr>
            <p:cNvSpPr txBox="1"/>
            <p:nvPr/>
          </p:nvSpPr>
          <p:spPr>
            <a:xfrm>
              <a:off x="7721602" y="2295610"/>
              <a:ext cx="1340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Customers</a:t>
              </a:r>
              <a:endParaRPr lang="en-PE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2764D50-9FFD-334E-A2B8-3F9F8A203CF1}"/>
              </a:ext>
            </a:extLst>
          </p:cNvPr>
          <p:cNvSpPr txBox="1"/>
          <p:nvPr/>
        </p:nvSpPr>
        <p:spPr>
          <a:xfrm>
            <a:off x="7977351" y="334010"/>
            <a:ext cx="3833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GET /</a:t>
            </a:r>
            <a:r>
              <a:rPr lang="en-US" sz="1400" dirty="0" err="1"/>
              <a:t>accounts?type</a:t>
            </a:r>
            <a:r>
              <a:rPr lang="en-US" sz="1400" dirty="0"/>
              <a:t>=</a:t>
            </a:r>
            <a:r>
              <a:rPr lang="en-US" sz="1400" dirty="0" err="1"/>
              <a:t>DNI&amp;number</a:t>
            </a:r>
            <a:r>
              <a:rPr lang="en-US" sz="1400" dirty="0"/>
              <a:t>=11111111</a:t>
            </a:r>
          </a:p>
          <a:p>
            <a:endParaRPr lang="en-US" sz="1400" dirty="0"/>
          </a:p>
          <a:p>
            <a:r>
              <a:rPr lang="en-US" sz="1400" dirty="0"/>
              <a:t>GET /accounts/100000002/transactions</a:t>
            </a:r>
          </a:p>
          <a:p>
            <a:endParaRPr lang="en-PE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5D640E-A435-AF49-91F6-5AF578C8124E}"/>
              </a:ext>
            </a:extLst>
          </p:cNvPr>
          <p:cNvSpPr txBox="1"/>
          <p:nvPr/>
        </p:nvSpPr>
        <p:spPr>
          <a:xfrm>
            <a:off x="7977351" y="5507607"/>
            <a:ext cx="38336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GET /</a:t>
            </a:r>
            <a:r>
              <a:rPr lang="en-US" sz="1400" dirty="0" err="1"/>
              <a:t>customers?type</a:t>
            </a:r>
            <a:r>
              <a:rPr lang="en-US" sz="1400" dirty="0"/>
              <a:t>=</a:t>
            </a:r>
            <a:r>
              <a:rPr lang="en-US" sz="1400" dirty="0" err="1"/>
              <a:t>DNI&amp;number</a:t>
            </a:r>
            <a:r>
              <a:rPr lang="en-US" sz="1400" dirty="0"/>
              <a:t>=11111111</a:t>
            </a:r>
          </a:p>
          <a:p>
            <a:r>
              <a:rPr lang="en-US" sz="1400" dirty="0"/>
              <a:t>POST /customers</a:t>
            </a:r>
          </a:p>
          <a:p>
            <a:endParaRPr lang="en-PE" sz="1400" dirty="0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C42EABDE-8572-4546-A268-80F651A8C0C7}"/>
              </a:ext>
            </a:extLst>
          </p:cNvPr>
          <p:cNvSpPr/>
          <p:nvPr/>
        </p:nvSpPr>
        <p:spPr>
          <a:xfrm rot="1271801">
            <a:off x="7275820" y="3512776"/>
            <a:ext cx="1469160" cy="222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pic>
        <p:nvPicPr>
          <p:cNvPr id="1034" name="Picture 10" descr="Advice from a GraphQL Expert">
            <a:extLst>
              <a:ext uri="{FF2B5EF4-FFF2-40B4-BE49-F238E27FC236}">
                <a16:creationId xmlns:a16="http://schemas.microsoft.com/office/drawing/2014/main" id="{9A56EF76-EB20-0E4B-BC30-6EEE7BC9E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7" r="71555" b="8786"/>
          <a:stretch/>
        </p:blipFill>
        <p:spPr bwMode="auto">
          <a:xfrm>
            <a:off x="1172431" y="111931"/>
            <a:ext cx="1999243" cy="518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ight Arrow 20">
            <a:extLst>
              <a:ext uri="{FF2B5EF4-FFF2-40B4-BE49-F238E27FC236}">
                <a16:creationId xmlns:a16="http://schemas.microsoft.com/office/drawing/2014/main" id="{584F9028-8A35-9044-9BE9-22D8792EE2A7}"/>
              </a:ext>
            </a:extLst>
          </p:cNvPr>
          <p:cNvSpPr/>
          <p:nvPr/>
        </p:nvSpPr>
        <p:spPr>
          <a:xfrm rot="19896784">
            <a:off x="7193186" y="2306267"/>
            <a:ext cx="1469160" cy="222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 dirty="0"/>
          </a:p>
        </p:txBody>
      </p:sp>
      <p:pic>
        <p:nvPicPr>
          <p:cNvPr id="19" name="Picture 2" descr="CURSO EXPRESS gratis de GraphQL, React Apollo y Apollo Server">
            <a:extLst>
              <a:ext uri="{FF2B5EF4-FFF2-40B4-BE49-F238E27FC236}">
                <a16:creationId xmlns:a16="http://schemas.microsoft.com/office/drawing/2014/main" id="{BC11ACE8-5655-A14E-B595-DE0C4A097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197" y="2294895"/>
            <a:ext cx="1692291" cy="169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1EE3155-CAE3-484C-A450-1002C9114FFB}"/>
              </a:ext>
            </a:extLst>
          </p:cNvPr>
          <p:cNvCxnSpPr>
            <a:cxnSpLocks/>
          </p:cNvCxnSpPr>
          <p:nvPr/>
        </p:nvCxnSpPr>
        <p:spPr>
          <a:xfrm>
            <a:off x="3056817" y="3160513"/>
            <a:ext cx="2189285" cy="0"/>
          </a:xfrm>
          <a:prstGeom prst="straightConnector1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42874C-C8CB-474A-BCC6-9B205B14176E}"/>
              </a:ext>
            </a:extLst>
          </p:cNvPr>
          <p:cNvCxnSpPr>
            <a:cxnSpLocks/>
          </p:cNvCxnSpPr>
          <p:nvPr/>
        </p:nvCxnSpPr>
        <p:spPr>
          <a:xfrm>
            <a:off x="2936321" y="1459399"/>
            <a:ext cx="2129949" cy="1035907"/>
          </a:xfrm>
          <a:prstGeom prst="straightConnector1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032EB76-5CFB-9A47-B490-63BE661B1444}"/>
              </a:ext>
            </a:extLst>
          </p:cNvPr>
          <p:cNvCxnSpPr>
            <a:cxnSpLocks/>
          </p:cNvCxnSpPr>
          <p:nvPr/>
        </p:nvCxnSpPr>
        <p:spPr>
          <a:xfrm flipV="1">
            <a:off x="2936320" y="3825086"/>
            <a:ext cx="1981669" cy="798603"/>
          </a:xfrm>
          <a:prstGeom prst="straightConnector1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Docker, logo, logos">
            <a:extLst>
              <a:ext uri="{FF2B5EF4-FFF2-40B4-BE49-F238E27FC236}">
                <a16:creationId xmlns:a16="http://schemas.microsoft.com/office/drawing/2014/main" id="{31D6EE5C-A8A7-CD47-8BB6-1CBC5313A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283" y="1249683"/>
            <a:ext cx="836318" cy="83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Docker, logo, logos">
            <a:extLst>
              <a:ext uri="{FF2B5EF4-FFF2-40B4-BE49-F238E27FC236}">
                <a16:creationId xmlns:a16="http://schemas.microsoft.com/office/drawing/2014/main" id="{44793CC9-7B04-FA41-B23C-F0868AD7D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053" y="3639553"/>
            <a:ext cx="836318" cy="83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Docker, logo, logos">
            <a:extLst>
              <a:ext uri="{FF2B5EF4-FFF2-40B4-BE49-F238E27FC236}">
                <a16:creationId xmlns:a16="http://schemas.microsoft.com/office/drawing/2014/main" id="{DF1369EE-D20A-8B4F-97B2-4E46AD399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773" y="1526736"/>
            <a:ext cx="836318" cy="83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Docker, logo, logos">
            <a:extLst>
              <a:ext uri="{FF2B5EF4-FFF2-40B4-BE49-F238E27FC236}">
                <a16:creationId xmlns:a16="http://schemas.microsoft.com/office/drawing/2014/main" id="{32660B86-0D95-7049-B03B-8F87B29FF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410" y="3825086"/>
            <a:ext cx="836318" cy="83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Docker, logo, logos">
            <a:extLst>
              <a:ext uri="{FF2B5EF4-FFF2-40B4-BE49-F238E27FC236}">
                <a16:creationId xmlns:a16="http://schemas.microsoft.com/office/drawing/2014/main" id="{D244DCD5-C534-B746-9368-D236199A2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444" y="1866890"/>
            <a:ext cx="836318" cy="83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6F778ED-6115-5249-B6C9-2005D9036A97}"/>
              </a:ext>
            </a:extLst>
          </p:cNvPr>
          <p:cNvSpPr txBox="1"/>
          <p:nvPr/>
        </p:nvSpPr>
        <p:spPr>
          <a:xfrm>
            <a:off x="920573" y="5398601"/>
            <a:ext cx="507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E" sz="2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5663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Introduction to Kubernetes - Programmer Sought">
            <a:extLst>
              <a:ext uri="{FF2B5EF4-FFF2-40B4-BE49-F238E27FC236}">
                <a16:creationId xmlns:a16="http://schemas.microsoft.com/office/drawing/2014/main" id="{53CD3F6B-1B72-2A4C-921C-BC6D913F72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 bwMode="auto">
          <a:xfrm>
            <a:off x="1633710" y="339730"/>
            <a:ext cx="9264950" cy="617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264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00" name="Picture 16" descr="Download Free png Jedi Master Yoda If you were - DLPNG.com">
            <a:extLst>
              <a:ext uri="{FF2B5EF4-FFF2-40B4-BE49-F238E27FC236}">
                <a16:creationId xmlns:a16="http://schemas.microsoft.com/office/drawing/2014/main" id="{C7D77573-5B75-AF41-BCD1-DCE2285B3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130" y="1979492"/>
            <a:ext cx="1445509" cy="108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A83AD65-05D5-F542-8B1E-B815C1B6825B}"/>
              </a:ext>
            </a:extLst>
          </p:cNvPr>
          <p:cNvGrpSpPr/>
          <p:nvPr/>
        </p:nvGrpSpPr>
        <p:grpSpPr>
          <a:xfrm>
            <a:off x="3278489" y="1318224"/>
            <a:ext cx="1384300" cy="4410508"/>
            <a:chOff x="3278489" y="1318224"/>
            <a:chExt cx="1384300" cy="44105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CDCE2B6-E14D-EB4D-A306-E6CA2F6CE94D}"/>
                </a:ext>
              </a:extLst>
            </p:cNvPr>
            <p:cNvGrpSpPr/>
            <p:nvPr/>
          </p:nvGrpSpPr>
          <p:grpSpPr>
            <a:xfrm>
              <a:off x="3278489" y="1318224"/>
              <a:ext cx="1384300" cy="4041176"/>
              <a:chOff x="2648294" y="1330581"/>
              <a:chExt cx="1384300" cy="4041176"/>
            </a:xfrm>
          </p:grpSpPr>
          <p:pic>
            <p:nvPicPr>
              <p:cNvPr id="16386" name="Picture 2">
                <a:extLst>
                  <a:ext uri="{FF2B5EF4-FFF2-40B4-BE49-F238E27FC236}">
                    <a16:creationId xmlns:a16="http://schemas.microsoft.com/office/drawing/2014/main" id="{E8B24FEC-AB33-1245-B6C1-57EEFF2421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48294" y="1330581"/>
                <a:ext cx="1384300" cy="304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10" descr="desktop, pc, server ">
                <a:extLst>
                  <a:ext uri="{FF2B5EF4-FFF2-40B4-BE49-F238E27FC236}">
                    <a16:creationId xmlns:a16="http://schemas.microsoft.com/office/drawing/2014/main" id="{CDF645C5-809D-824A-808C-51B71A1538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6263" y="4477951"/>
                <a:ext cx="893806" cy="8938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68DA8B-DDB3-E543-A97C-30E4C87F41C3}"/>
                </a:ext>
              </a:extLst>
            </p:cNvPr>
            <p:cNvSpPr txBox="1"/>
            <p:nvPr/>
          </p:nvSpPr>
          <p:spPr>
            <a:xfrm>
              <a:off x="3397935" y="5359400"/>
              <a:ext cx="1010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Node 1</a:t>
              </a:r>
              <a:endParaRPr lang="en-PE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79ECAE1-F0A7-CE44-B307-E9434CC46741}"/>
              </a:ext>
            </a:extLst>
          </p:cNvPr>
          <p:cNvGrpSpPr/>
          <p:nvPr/>
        </p:nvGrpSpPr>
        <p:grpSpPr>
          <a:xfrm>
            <a:off x="4662789" y="1318224"/>
            <a:ext cx="1397000" cy="4410508"/>
            <a:chOff x="4662789" y="1318224"/>
            <a:chExt cx="1397000" cy="441050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6602B85-575F-7B41-99CB-4B478015D492}"/>
                </a:ext>
              </a:extLst>
            </p:cNvPr>
            <p:cNvGrpSpPr/>
            <p:nvPr/>
          </p:nvGrpSpPr>
          <p:grpSpPr>
            <a:xfrm>
              <a:off x="4662789" y="1318224"/>
              <a:ext cx="1397000" cy="4041176"/>
              <a:chOff x="4032594" y="1330581"/>
              <a:chExt cx="1397000" cy="4041176"/>
            </a:xfrm>
          </p:grpSpPr>
          <p:pic>
            <p:nvPicPr>
              <p:cNvPr id="16388" name="Picture 4">
                <a:extLst>
                  <a:ext uri="{FF2B5EF4-FFF2-40B4-BE49-F238E27FC236}">
                    <a16:creationId xmlns:a16="http://schemas.microsoft.com/office/drawing/2014/main" id="{FA81107B-4B8B-A844-B941-4C0E48EF5D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32594" y="1330581"/>
                <a:ext cx="1397000" cy="304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10" descr="desktop, pc, server ">
                <a:extLst>
                  <a:ext uri="{FF2B5EF4-FFF2-40B4-BE49-F238E27FC236}">
                    <a16:creationId xmlns:a16="http://schemas.microsoft.com/office/drawing/2014/main" id="{9B385C87-1F62-794C-B196-FBD807D5B3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84191" y="4477951"/>
                <a:ext cx="893806" cy="8938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AB9082-77EA-1B48-A9C3-F8332BFA9C2F}"/>
                </a:ext>
              </a:extLst>
            </p:cNvPr>
            <p:cNvSpPr txBox="1"/>
            <p:nvPr/>
          </p:nvSpPr>
          <p:spPr>
            <a:xfrm>
              <a:off x="4894478" y="5359400"/>
              <a:ext cx="1010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Node 2</a:t>
              </a:r>
              <a:endParaRPr lang="en-PE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EB8CAB-E351-0349-9060-F3CAEEB9E4C0}"/>
              </a:ext>
            </a:extLst>
          </p:cNvPr>
          <p:cNvGrpSpPr/>
          <p:nvPr/>
        </p:nvGrpSpPr>
        <p:grpSpPr>
          <a:xfrm>
            <a:off x="6035075" y="1318224"/>
            <a:ext cx="1397000" cy="4410508"/>
            <a:chOff x="6035075" y="1318224"/>
            <a:chExt cx="1397000" cy="44105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D9440A1-62A8-0149-A87D-26A4E67D67D6}"/>
                </a:ext>
              </a:extLst>
            </p:cNvPr>
            <p:cNvGrpSpPr/>
            <p:nvPr/>
          </p:nvGrpSpPr>
          <p:grpSpPr>
            <a:xfrm>
              <a:off x="6035075" y="1318224"/>
              <a:ext cx="1397000" cy="4041176"/>
              <a:chOff x="5404880" y="1330581"/>
              <a:chExt cx="1397000" cy="4041176"/>
            </a:xfrm>
          </p:grpSpPr>
          <p:pic>
            <p:nvPicPr>
              <p:cNvPr id="6" name="Picture 4">
                <a:extLst>
                  <a:ext uri="{FF2B5EF4-FFF2-40B4-BE49-F238E27FC236}">
                    <a16:creationId xmlns:a16="http://schemas.microsoft.com/office/drawing/2014/main" id="{04774336-4FC8-1344-8428-32CF49892B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04880" y="1330581"/>
                <a:ext cx="1397000" cy="304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0" descr="desktop, pc, server ">
                <a:extLst>
                  <a:ext uri="{FF2B5EF4-FFF2-40B4-BE49-F238E27FC236}">
                    <a16:creationId xmlns:a16="http://schemas.microsoft.com/office/drawing/2014/main" id="{12039DBA-AB15-3C48-92A9-E65E83ED73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56477" y="4477951"/>
                <a:ext cx="893806" cy="8938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E0C7A30-8309-E54F-BBBF-1AADC71B31B9}"/>
                </a:ext>
              </a:extLst>
            </p:cNvPr>
            <p:cNvSpPr txBox="1"/>
            <p:nvPr/>
          </p:nvSpPr>
          <p:spPr>
            <a:xfrm>
              <a:off x="6228149" y="5359400"/>
              <a:ext cx="1010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Node 3</a:t>
              </a:r>
              <a:endParaRPr lang="en-PE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56BA1B-D347-144F-B82B-5B230AC6B245}"/>
              </a:ext>
            </a:extLst>
          </p:cNvPr>
          <p:cNvGrpSpPr/>
          <p:nvPr/>
        </p:nvGrpSpPr>
        <p:grpSpPr>
          <a:xfrm>
            <a:off x="7407361" y="1318224"/>
            <a:ext cx="1397000" cy="4406218"/>
            <a:chOff x="7407361" y="1318224"/>
            <a:chExt cx="1397000" cy="440621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784D9DC-B621-554E-BA84-B802C2E8F4EC}"/>
                </a:ext>
              </a:extLst>
            </p:cNvPr>
            <p:cNvGrpSpPr/>
            <p:nvPr/>
          </p:nvGrpSpPr>
          <p:grpSpPr>
            <a:xfrm>
              <a:off x="7407361" y="1318224"/>
              <a:ext cx="1397000" cy="4041176"/>
              <a:chOff x="6777166" y="1330581"/>
              <a:chExt cx="1397000" cy="4041176"/>
            </a:xfrm>
          </p:grpSpPr>
          <p:pic>
            <p:nvPicPr>
              <p:cNvPr id="16394" name="Picture 10">
                <a:extLst>
                  <a:ext uri="{FF2B5EF4-FFF2-40B4-BE49-F238E27FC236}">
                    <a16:creationId xmlns:a16="http://schemas.microsoft.com/office/drawing/2014/main" id="{68E289EA-E066-0348-988B-01DCD449DD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7166" y="1330581"/>
                <a:ext cx="1397000" cy="304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0" descr="desktop, pc, server ">
                <a:extLst>
                  <a:ext uri="{FF2B5EF4-FFF2-40B4-BE49-F238E27FC236}">
                    <a16:creationId xmlns:a16="http://schemas.microsoft.com/office/drawing/2014/main" id="{08E36D05-449C-C448-BB33-D681BF5602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04909" y="4477951"/>
                <a:ext cx="893806" cy="8938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FE0BF0-7166-0A49-A829-76F4C2160405}"/>
                </a:ext>
              </a:extLst>
            </p:cNvPr>
            <p:cNvSpPr txBox="1"/>
            <p:nvPr/>
          </p:nvSpPr>
          <p:spPr>
            <a:xfrm>
              <a:off x="7561820" y="5355110"/>
              <a:ext cx="1010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Node 4</a:t>
              </a:r>
              <a:endParaRPr lang="en-PE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E8438E-DA91-3F40-BE30-3FC4D93D78A6}"/>
              </a:ext>
            </a:extLst>
          </p:cNvPr>
          <p:cNvGrpSpPr/>
          <p:nvPr/>
        </p:nvGrpSpPr>
        <p:grpSpPr>
          <a:xfrm>
            <a:off x="8804361" y="1318224"/>
            <a:ext cx="1155700" cy="4406218"/>
            <a:chOff x="8804361" y="1318224"/>
            <a:chExt cx="1155700" cy="440621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6BFEFB3-807F-784E-966D-6E9E6ADC2153}"/>
                </a:ext>
              </a:extLst>
            </p:cNvPr>
            <p:cNvGrpSpPr/>
            <p:nvPr/>
          </p:nvGrpSpPr>
          <p:grpSpPr>
            <a:xfrm>
              <a:off x="8804361" y="1318224"/>
              <a:ext cx="1155700" cy="4041176"/>
              <a:chOff x="8174166" y="1330581"/>
              <a:chExt cx="1155700" cy="4041176"/>
            </a:xfrm>
          </p:grpSpPr>
          <p:pic>
            <p:nvPicPr>
              <p:cNvPr id="16396" name="Picture 12">
                <a:extLst>
                  <a:ext uri="{FF2B5EF4-FFF2-40B4-BE49-F238E27FC236}">
                    <a16:creationId xmlns:a16="http://schemas.microsoft.com/office/drawing/2014/main" id="{6A1B8098-EC39-5144-8B2C-C95F7DCDB4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74166" y="1330581"/>
                <a:ext cx="1155700" cy="30540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10" descr="desktop, pc, server ">
                <a:extLst>
                  <a:ext uri="{FF2B5EF4-FFF2-40B4-BE49-F238E27FC236}">
                    <a16:creationId xmlns:a16="http://schemas.microsoft.com/office/drawing/2014/main" id="{F0610472-0FA0-D44F-8EAD-0165E29858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5113" y="4477951"/>
                <a:ext cx="893806" cy="8938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5A6945-1FE6-3348-8578-6274E325BEBC}"/>
                </a:ext>
              </a:extLst>
            </p:cNvPr>
            <p:cNvSpPr txBox="1"/>
            <p:nvPr/>
          </p:nvSpPr>
          <p:spPr>
            <a:xfrm>
              <a:off x="8889058" y="5355110"/>
              <a:ext cx="1010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Node 5</a:t>
              </a:r>
              <a:endParaRPr lang="en-PE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958B56F-89D6-814C-B62C-175BDBD1E07B}"/>
              </a:ext>
            </a:extLst>
          </p:cNvPr>
          <p:cNvGrpSpPr/>
          <p:nvPr/>
        </p:nvGrpSpPr>
        <p:grpSpPr>
          <a:xfrm>
            <a:off x="9960061" y="1318224"/>
            <a:ext cx="1155700" cy="4406218"/>
            <a:chOff x="9960061" y="1318224"/>
            <a:chExt cx="1155700" cy="440621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867F854-CB23-D04B-86C7-5F8E4F72FECB}"/>
                </a:ext>
              </a:extLst>
            </p:cNvPr>
            <p:cNvGrpSpPr/>
            <p:nvPr/>
          </p:nvGrpSpPr>
          <p:grpSpPr>
            <a:xfrm>
              <a:off x="9960061" y="1318224"/>
              <a:ext cx="1155700" cy="4041176"/>
              <a:chOff x="9329866" y="1330581"/>
              <a:chExt cx="1155700" cy="4041176"/>
            </a:xfrm>
          </p:grpSpPr>
          <p:pic>
            <p:nvPicPr>
              <p:cNvPr id="10" name="Picture 12">
                <a:extLst>
                  <a:ext uri="{FF2B5EF4-FFF2-40B4-BE49-F238E27FC236}">
                    <a16:creationId xmlns:a16="http://schemas.microsoft.com/office/drawing/2014/main" id="{5D9AB8A3-1243-4146-85BB-77A1D25ED4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29866" y="1330581"/>
                <a:ext cx="1155700" cy="30540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0" descr="desktop, pc, server ">
                <a:extLst>
                  <a:ext uri="{FF2B5EF4-FFF2-40B4-BE49-F238E27FC236}">
                    <a16:creationId xmlns:a16="http://schemas.microsoft.com/office/drawing/2014/main" id="{F69C9252-F76F-3A4E-8C36-76276A8E74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60813" y="4477951"/>
                <a:ext cx="893806" cy="8938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746685-9294-8A40-ABDD-37825E04D9F0}"/>
                </a:ext>
              </a:extLst>
            </p:cNvPr>
            <p:cNvSpPr txBox="1"/>
            <p:nvPr/>
          </p:nvSpPr>
          <p:spPr>
            <a:xfrm>
              <a:off x="10104910" y="5355110"/>
              <a:ext cx="1010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Node 6</a:t>
              </a:r>
              <a:endParaRPr lang="en-PE" dirty="0"/>
            </a:p>
          </p:txBody>
        </p:sp>
      </p:grpSp>
      <p:pic>
        <p:nvPicPr>
          <p:cNvPr id="38" name="Picture 10" descr="desktop, pc, server ">
            <a:extLst>
              <a:ext uri="{FF2B5EF4-FFF2-40B4-BE49-F238E27FC236}">
                <a16:creationId xmlns:a16="http://schemas.microsoft.com/office/drawing/2014/main" id="{C1B72B40-B271-AB40-8D03-8201F7D1E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299" y="3175688"/>
            <a:ext cx="893806" cy="89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5395FE8-730F-2640-BC41-D2055C90170B}"/>
              </a:ext>
            </a:extLst>
          </p:cNvPr>
          <p:cNvSpPr txBox="1"/>
          <p:nvPr/>
        </p:nvSpPr>
        <p:spPr>
          <a:xfrm>
            <a:off x="1400776" y="4181558"/>
            <a:ext cx="1010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</a:t>
            </a:r>
            <a:endParaRPr lang="en-PE" dirty="0"/>
          </a:p>
        </p:txBody>
      </p:sp>
    </p:spTree>
    <p:extLst>
      <p:ext uri="{BB962C8B-B14F-4D97-AF65-F5344CB8AC3E}">
        <p14:creationId xmlns:p14="http://schemas.microsoft.com/office/powerpoint/2010/main" val="178369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42" name="Picture 10" descr="Recursos de Kubernetes: Pods - PLEDIN 3.0">
            <a:extLst>
              <a:ext uri="{FF2B5EF4-FFF2-40B4-BE49-F238E27FC236}">
                <a16:creationId xmlns:a16="http://schemas.microsoft.com/office/drawing/2014/main" id="{902C5282-1001-5641-89D1-34719B6F4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45" y="1954532"/>
            <a:ext cx="7562185" cy="302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9F9908A-395D-1D40-AA3E-808FB6B75DB5}"/>
              </a:ext>
            </a:extLst>
          </p:cNvPr>
          <p:cNvSpPr txBox="1"/>
          <p:nvPr/>
        </p:nvSpPr>
        <p:spPr>
          <a:xfrm>
            <a:off x="920573" y="400509"/>
            <a:ext cx="507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E" sz="2800" dirty="0"/>
              <a:t>Pods</a:t>
            </a:r>
          </a:p>
        </p:txBody>
      </p:sp>
    </p:spTree>
    <p:extLst>
      <p:ext uri="{BB962C8B-B14F-4D97-AF65-F5344CB8AC3E}">
        <p14:creationId xmlns:p14="http://schemas.microsoft.com/office/powerpoint/2010/main" val="3237044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49F9908A-395D-1D40-AA3E-808FB6B75DB5}"/>
              </a:ext>
            </a:extLst>
          </p:cNvPr>
          <p:cNvSpPr txBox="1"/>
          <p:nvPr/>
        </p:nvSpPr>
        <p:spPr>
          <a:xfrm>
            <a:off x="920573" y="400509"/>
            <a:ext cx="507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E" sz="2800" dirty="0"/>
              <a:t>Service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DD58C0A-0043-2E40-933B-A21BD35C78E3}"/>
              </a:ext>
            </a:extLst>
          </p:cNvPr>
          <p:cNvSpPr/>
          <p:nvPr/>
        </p:nvSpPr>
        <p:spPr>
          <a:xfrm>
            <a:off x="4895635" y="1767154"/>
            <a:ext cx="1890445" cy="883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E" dirty="0"/>
              <a:t>GraphQL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90DE837-76D9-BD43-BF3E-E05C445AF75A}"/>
              </a:ext>
            </a:extLst>
          </p:cNvPr>
          <p:cNvSpPr/>
          <p:nvPr/>
        </p:nvSpPr>
        <p:spPr>
          <a:xfrm>
            <a:off x="3274031" y="3472664"/>
            <a:ext cx="1356189" cy="1160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Graphql</a:t>
            </a:r>
            <a:endParaRPr lang="en-P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7556B61-94DE-D04D-8E25-632146ECB4CD}"/>
              </a:ext>
            </a:extLst>
          </p:cNvPr>
          <p:cNvSpPr/>
          <p:nvPr/>
        </p:nvSpPr>
        <p:spPr>
          <a:xfrm>
            <a:off x="5162764" y="3472664"/>
            <a:ext cx="1356189" cy="1160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Graphql</a:t>
            </a:r>
            <a:endParaRPr lang="en-P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3E0FAB-0F71-6D4C-831A-427688F07A70}"/>
              </a:ext>
            </a:extLst>
          </p:cNvPr>
          <p:cNvSpPr/>
          <p:nvPr/>
        </p:nvSpPr>
        <p:spPr>
          <a:xfrm>
            <a:off x="7349447" y="3472664"/>
            <a:ext cx="1356189" cy="1160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Graphql</a:t>
            </a:r>
            <a:endParaRPr lang="en-PE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5C813E-F7F1-AD4D-A938-33A814282BD3}"/>
              </a:ext>
            </a:extLst>
          </p:cNvPr>
          <p:cNvCxnSpPr/>
          <p:nvPr/>
        </p:nvCxnSpPr>
        <p:spPr>
          <a:xfrm>
            <a:off x="5887092" y="2763748"/>
            <a:ext cx="0" cy="61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5F141B-95D5-A44A-92CA-93B916A236CC}"/>
              </a:ext>
            </a:extLst>
          </p:cNvPr>
          <p:cNvCxnSpPr>
            <a:cxnSpLocks/>
          </p:cNvCxnSpPr>
          <p:nvPr/>
        </p:nvCxnSpPr>
        <p:spPr>
          <a:xfrm>
            <a:off x="6911939" y="2671281"/>
            <a:ext cx="875016" cy="70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256964-16DE-C24E-AF18-E591C8CD0D28}"/>
              </a:ext>
            </a:extLst>
          </p:cNvPr>
          <p:cNvCxnSpPr>
            <a:cxnSpLocks/>
          </p:cNvCxnSpPr>
          <p:nvPr/>
        </p:nvCxnSpPr>
        <p:spPr>
          <a:xfrm flipH="1">
            <a:off x="4187575" y="2650732"/>
            <a:ext cx="619874" cy="61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308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ED77F75-8641-6B45-9CFD-8B801A9C4BA3}"/>
              </a:ext>
            </a:extLst>
          </p:cNvPr>
          <p:cNvGrpSpPr/>
          <p:nvPr/>
        </p:nvGrpSpPr>
        <p:grpSpPr>
          <a:xfrm>
            <a:off x="9379843" y="1116497"/>
            <a:ext cx="2159688" cy="1748141"/>
            <a:chOff x="7498492" y="916801"/>
            <a:chExt cx="2159688" cy="1748141"/>
          </a:xfrm>
        </p:grpSpPr>
        <p:pic>
          <p:nvPicPr>
            <p:cNvPr id="1026" name="Picture 2" descr="REST with Spring WebFlux and Reactor – The Blog of Ivan Krizsan">
              <a:extLst>
                <a:ext uri="{FF2B5EF4-FFF2-40B4-BE49-F238E27FC236}">
                  <a16:creationId xmlns:a16="http://schemas.microsoft.com/office/drawing/2014/main" id="{08DFD5B5-C866-8444-BF1E-28F456512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8492" y="916801"/>
              <a:ext cx="1379150" cy="1379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lip art,Line,Logo,Graphics #125924 - Free Icon Library">
              <a:extLst>
                <a:ext uri="{FF2B5EF4-FFF2-40B4-BE49-F238E27FC236}">
                  <a16:creationId xmlns:a16="http://schemas.microsoft.com/office/drawing/2014/main" id="{F27A0230-CF0C-EC43-814D-2807E3D603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2659" y="1550089"/>
              <a:ext cx="745521" cy="745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707AD6A-7FE2-DB41-8297-3B836A0BC720}"/>
                </a:ext>
              </a:extLst>
            </p:cNvPr>
            <p:cNvSpPr txBox="1"/>
            <p:nvPr/>
          </p:nvSpPr>
          <p:spPr>
            <a:xfrm>
              <a:off x="7721602" y="2295610"/>
              <a:ext cx="1340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Accounts</a:t>
              </a:r>
              <a:endParaRPr lang="en-PE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3C07C87-775C-AE4F-805D-D9F7DD633145}"/>
              </a:ext>
            </a:extLst>
          </p:cNvPr>
          <p:cNvGrpSpPr/>
          <p:nvPr/>
        </p:nvGrpSpPr>
        <p:grpSpPr>
          <a:xfrm>
            <a:off x="9379843" y="3628696"/>
            <a:ext cx="2159688" cy="1748141"/>
            <a:chOff x="7498492" y="916801"/>
            <a:chExt cx="2159688" cy="1748141"/>
          </a:xfrm>
        </p:grpSpPr>
        <p:pic>
          <p:nvPicPr>
            <p:cNvPr id="9" name="Picture 2" descr="REST with Spring WebFlux and Reactor – The Blog of Ivan Krizsan">
              <a:extLst>
                <a:ext uri="{FF2B5EF4-FFF2-40B4-BE49-F238E27FC236}">
                  <a16:creationId xmlns:a16="http://schemas.microsoft.com/office/drawing/2014/main" id="{00280613-D5B5-CB47-8CA7-64A618C76C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8492" y="916801"/>
              <a:ext cx="1379150" cy="1379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Clip art,Line,Logo,Graphics #125924 - Free Icon Library">
              <a:extLst>
                <a:ext uri="{FF2B5EF4-FFF2-40B4-BE49-F238E27FC236}">
                  <a16:creationId xmlns:a16="http://schemas.microsoft.com/office/drawing/2014/main" id="{5C56C071-9F3A-E94E-9206-2544A4D97A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2659" y="1550089"/>
              <a:ext cx="745521" cy="745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D49AB9-4FD3-6E44-B8A0-F2420D84E9B7}"/>
                </a:ext>
              </a:extLst>
            </p:cNvPr>
            <p:cNvSpPr txBox="1"/>
            <p:nvPr/>
          </p:nvSpPr>
          <p:spPr>
            <a:xfrm>
              <a:off x="7721602" y="2295610"/>
              <a:ext cx="1340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Customers</a:t>
              </a:r>
              <a:endParaRPr lang="en-PE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2764D50-9FFD-334E-A2B8-3F9F8A203CF1}"/>
              </a:ext>
            </a:extLst>
          </p:cNvPr>
          <p:cNvSpPr txBox="1"/>
          <p:nvPr/>
        </p:nvSpPr>
        <p:spPr>
          <a:xfrm>
            <a:off x="7977351" y="334010"/>
            <a:ext cx="3833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GET /</a:t>
            </a:r>
            <a:r>
              <a:rPr lang="en-US" sz="1400" dirty="0" err="1"/>
              <a:t>accounts?type</a:t>
            </a:r>
            <a:r>
              <a:rPr lang="en-US" sz="1400" dirty="0"/>
              <a:t>=</a:t>
            </a:r>
            <a:r>
              <a:rPr lang="en-US" sz="1400" dirty="0" err="1"/>
              <a:t>DNI&amp;number</a:t>
            </a:r>
            <a:r>
              <a:rPr lang="en-US" sz="1400" dirty="0"/>
              <a:t>=11111111</a:t>
            </a:r>
          </a:p>
          <a:p>
            <a:endParaRPr lang="en-US" sz="1400" dirty="0"/>
          </a:p>
          <a:p>
            <a:r>
              <a:rPr lang="en-US" sz="1400" dirty="0"/>
              <a:t>GET /accounts/100000002/transactions</a:t>
            </a:r>
          </a:p>
          <a:p>
            <a:endParaRPr lang="en-PE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5D640E-A435-AF49-91F6-5AF578C8124E}"/>
              </a:ext>
            </a:extLst>
          </p:cNvPr>
          <p:cNvSpPr txBox="1"/>
          <p:nvPr/>
        </p:nvSpPr>
        <p:spPr>
          <a:xfrm>
            <a:off x="7977351" y="5507607"/>
            <a:ext cx="38336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GET /</a:t>
            </a:r>
            <a:r>
              <a:rPr lang="en-US" sz="1400" dirty="0" err="1"/>
              <a:t>customers?type</a:t>
            </a:r>
            <a:r>
              <a:rPr lang="en-US" sz="1400" dirty="0"/>
              <a:t>=</a:t>
            </a:r>
            <a:r>
              <a:rPr lang="en-US" sz="1400" dirty="0" err="1"/>
              <a:t>DNI&amp;number</a:t>
            </a:r>
            <a:r>
              <a:rPr lang="en-US" sz="1400" dirty="0"/>
              <a:t>=11111111</a:t>
            </a:r>
          </a:p>
          <a:p>
            <a:r>
              <a:rPr lang="en-US" sz="1400" dirty="0"/>
              <a:t>POST /customers</a:t>
            </a:r>
          </a:p>
          <a:p>
            <a:endParaRPr lang="en-PE" sz="1400" dirty="0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C42EABDE-8572-4546-A268-80F651A8C0C7}"/>
              </a:ext>
            </a:extLst>
          </p:cNvPr>
          <p:cNvSpPr/>
          <p:nvPr/>
        </p:nvSpPr>
        <p:spPr>
          <a:xfrm rot="1271801">
            <a:off x="7275820" y="3512776"/>
            <a:ext cx="1469160" cy="222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pic>
        <p:nvPicPr>
          <p:cNvPr id="1034" name="Picture 10" descr="Advice from a GraphQL Expert">
            <a:extLst>
              <a:ext uri="{FF2B5EF4-FFF2-40B4-BE49-F238E27FC236}">
                <a16:creationId xmlns:a16="http://schemas.microsoft.com/office/drawing/2014/main" id="{9A56EF76-EB20-0E4B-BC30-6EEE7BC9E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7" r="71555" b="8786"/>
          <a:stretch/>
        </p:blipFill>
        <p:spPr bwMode="auto">
          <a:xfrm>
            <a:off x="1172431" y="111931"/>
            <a:ext cx="1999243" cy="518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ight Arrow 20">
            <a:extLst>
              <a:ext uri="{FF2B5EF4-FFF2-40B4-BE49-F238E27FC236}">
                <a16:creationId xmlns:a16="http://schemas.microsoft.com/office/drawing/2014/main" id="{584F9028-8A35-9044-9BE9-22D8792EE2A7}"/>
              </a:ext>
            </a:extLst>
          </p:cNvPr>
          <p:cNvSpPr/>
          <p:nvPr/>
        </p:nvSpPr>
        <p:spPr>
          <a:xfrm rot="19896784">
            <a:off x="7193186" y="2306267"/>
            <a:ext cx="1469160" cy="222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 dirty="0"/>
          </a:p>
        </p:txBody>
      </p:sp>
      <p:pic>
        <p:nvPicPr>
          <p:cNvPr id="19" name="Picture 2" descr="CURSO EXPRESS gratis de GraphQL, React Apollo y Apollo Server">
            <a:extLst>
              <a:ext uri="{FF2B5EF4-FFF2-40B4-BE49-F238E27FC236}">
                <a16:creationId xmlns:a16="http://schemas.microsoft.com/office/drawing/2014/main" id="{BC11ACE8-5655-A14E-B595-DE0C4A097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197" y="2294895"/>
            <a:ext cx="1692291" cy="169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1EE3155-CAE3-484C-A450-1002C9114FFB}"/>
              </a:ext>
            </a:extLst>
          </p:cNvPr>
          <p:cNvCxnSpPr>
            <a:cxnSpLocks/>
          </p:cNvCxnSpPr>
          <p:nvPr/>
        </p:nvCxnSpPr>
        <p:spPr>
          <a:xfrm>
            <a:off x="3056817" y="3160513"/>
            <a:ext cx="2189285" cy="0"/>
          </a:xfrm>
          <a:prstGeom prst="straightConnector1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42874C-C8CB-474A-BCC6-9B205B14176E}"/>
              </a:ext>
            </a:extLst>
          </p:cNvPr>
          <p:cNvCxnSpPr>
            <a:cxnSpLocks/>
          </p:cNvCxnSpPr>
          <p:nvPr/>
        </p:nvCxnSpPr>
        <p:spPr>
          <a:xfrm>
            <a:off x="2936321" y="1459399"/>
            <a:ext cx="2189285" cy="0"/>
          </a:xfrm>
          <a:prstGeom prst="straightConnector1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032EB76-5CFB-9A47-B490-63BE661B1444}"/>
              </a:ext>
            </a:extLst>
          </p:cNvPr>
          <p:cNvCxnSpPr>
            <a:cxnSpLocks/>
          </p:cNvCxnSpPr>
          <p:nvPr/>
        </p:nvCxnSpPr>
        <p:spPr>
          <a:xfrm>
            <a:off x="2936320" y="4623689"/>
            <a:ext cx="2189285" cy="0"/>
          </a:xfrm>
          <a:prstGeom prst="straightConnector1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12" descr="What is WebSocket?. I want to say something about that with… | by Ceyhun  Keklik | Commencis | Medium">
            <a:extLst>
              <a:ext uri="{FF2B5EF4-FFF2-40B4-BE49-F238E27FC236}">
                <a16:creationId xmlns:a16="http://schemas.microsoft.com/office/drawing/2014/main" id="{50CB9A35-A921-0D44-988E-10849A0DC7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4" t="23184" r="19070" b="17439"/>
          <a:stretch/>
        </p:blipFill>
        <p:spPr bwMode="auto">
          <a:xfrm>
            <a:off x="5171151" y="1561368"/>
            <a:ext cx="1216162" cy="38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What is WebSocket?. I want to say something about that with… | by Ceyhun  Keklik | Commencis | Medium">
            <a:extLst>
              <a:ext uri="{FF2B5EF4-FFF2-40B4-BE49-F238E27FC236}">
                <a16:creationId xmlns:a16="http://schemas.microsoft.com/office/drawing/2014/main" id="{ED31355A-6B82-F948-930A-4B159CEB58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4" t="23184" r="19070" b="17439"/>
          <a:stretch/>
        </p:blipFill>
        <p:spPr bwMode="auto">
          <a:xfrm>
            <a:off x="5171151" y="4014477"/>
            <a:ext cx="1216162" cy="38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What is WebSocket?. I want to say something about that with… | by Ceyhun  Keklik | Commencis | Medium">
            <a:extLst>
              <a:ext uri="{FF2B5EF4-FFF2-40B4-BE49-F238E27FC236}">
                <a16:creationId xmlns:a16="http://schemas.microsoft.com/office/drawing/2014/main" id="{2FA615DC-4818-704A-929D-6FC7A73C11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4" t="23184" r="19070" b="17439"/>
          <a:stretch/>
        </p:blipFill>
        <p:spPr bwMode="auto">
          <a:xfrm>
            <a:off x="4172969" y="2628353"/>
            <a:ext cx="1216162" cy="38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Docker, logo, logos">
            <a:extLst>
              <a:ext uri="{FF2B5EF4-FFF2-40B4-BE49-F238E27FC236}">
                <a16:creationId xmlns:a16="http://schemas.microsoft.com/office/drawing/2014/main" id="{31D6EE5C-A8A7-CD47-8BB6-1CBC5313A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283" y="1249683"/>
            <a:ext cx="836318" cy="83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Docker, logo, logos">
            <a:extLst>
              <a:ext uri="{FF2B5EF4-FFF2-40B4-BE49-F238E27FC236}">
                <a16:creationId xmlns:a16="http://schemas.microsoft.com/office/drawing/2014/main" id="{44793CC9-7B04-FA41-B23C-F0868AD7D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053" y="3639553"/>
            <a:ext cx="836318" cy="83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Docker, logo, logos">
            <a:extLst>
              <a:ext uri="{FF2B5EF4-FFF2-40B4-BE49-F238E27FC236}">
                <a16:creationId xmlns:a16="http://schemas.microsoft.com/office/drawing/2014/main" id="{DF1369EE-D20A-8B4F-97B2-4E46AD399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773" y="1526736"/>
            <a:ext cx="836318" cy="83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Docker, logo, logos">
            <a:extLst>
              <a:ext uri="{FF2B5EF4-FFF2-40B4-BE49-F238E27FC236}">
                <a16:creationId xmlns:a16="http://schemas.microsoft.com/office/drawing/2014/main" id="{32660B86-0D95-7049-B03B-8F87B29FF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410" y="3825086"/>
            <a:ext cx="836318" cy="83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Docker, logo, logos">
            <a:extLst>
              <a:ext uri="{FF2B5EF4-FFF2-40B4-BE49-F238E27FC236}">
                <a16:creationId xmlns:a16="http://schemas.microsoft.com/office/drawing/2014/main" id="{D244DCD5-C534-B746-9368-D236199A2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444" y="1866890"/>
            <a:ext cx="836318" cy="83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115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ED77F75-8641-6B45-9CFD-8B801A9C4BA3}"/>
              </a:ext>
            </a:extLst>
          </p:cNvPr>
          <p:cNvGrpSpPr/>
          <p:nvPr/>
        </p:nvGrpSpPr>
        <p:grpSpPr>
          <a:xfrm>
            <a:off x="9379843" y="1116497"/>
            <a:ext cx="2159688" cy="1748141"/>
            <a:chOff x="7498492" y="916801"/>
            <a:chExt cx="2159688" cy="1748141"/>
          </a:xfrm>
        </p:grpSpPr>
        <p:pic>
          <p:nvPicPr>
            <p:cNvPr id="1026" name="Picture 2" descr="REST with Spring WebFlux and Reactor – The Blog of Ivan Krizsan">
              <a:extLst>
                <a:ext uri="{FF2B5EF4-FFF2-40B4-BE49-F238E27FC236}">
                  <a16:creationId xmlns:a16="http://schemas.microsoft.com/office/drawing/2014/main" id="{08DFD5B5-C866-8444-BF1E-28F456512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8492" y="916801"/>
              <a:ext cx="1379150" cy="1379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lip art,Line,Logo,Graphics #125924 - Free Icon Library">
              <a:extLst>
                <a:ext uri="{FF2B5EF4-FFF2-40B4-BE49-F238E27FC236}">
                  <a16:creationId xmlns:a16="http://schemas.microsoft.com/office/drawing/2014/main" id="{F27A0230-CF0C-EC43-814D-2807E3D603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2659" y="1550089"/>
              <a:ext cx="745521" cy="745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707AD6A-7FE2-DB41-8297-3B836A0BC720}"/>
                </a:ext>
              </a:extLst>
            </p:cNvPr>
            <p:cNvSpPr txBox="1"/>
            <p:nvPr/>
          </p:nvSpPr>
          <p:spPr>
            <a:xfrm>
              <a:off x="7721602" y="2295610"/>
              <a:ext cx="1340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Accounts</a:t>
              </a:r>
              <a:endParaRPr lang="en-PE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3C07C87-775C-AE4F-805D-D9F7DD633145}"/>
              </a:ext>
            </a:extLst>
          </p:cNvPr>
          <p:cNvGrpSpPr/>
          <p:nvPr/>
        </p:nvGrpSpPr>
        <p:grpSpPr>
          <a:xfrm>
            <a:off x="9379843" y="3628696"/>
            <a:ext cx="2159688" cy="1748141"/>
            <a:chOff x="7498492" y="916801"/>
            <a:chExt cx="2159688" cy="1748141"/>
          </a:xfrm>
        </p:grpSpPr>
        <p:pic>
          <p:nvPicPr>
            <p:cNvPr id="9" name="Picture 2" descr="REST with Spring WebFlux and Reactor – The Blog of Ivan Krizsan">
              <a:extLst>
                <a:ext uri="{FF2B5EF4-FFF2-40B4-BE49-F238E27FC236}">
                  <a16:creationId xmlns:a16="http://schemas.microsoft.com/office/drawing/2014/main" id="{00280613-D5B5-CB47-8CA7-64A618C76C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8492" y="916801"/>
              <a:ext cx="1379150" cy="1379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Clip art,Line,Logo,Graphics #125924 - Free Icon Library">
              <a:extLst>
                <a:ext uri="{FF2B5EF4-FFF2-40B4-BE49-F238E27FC236}">
                  <a16:creationId xmlns:a16="http://schemas.microsoft.com/office/drawing/2014/main" id="{5C56C071-9F3A-E94E-9206-2544A4D97A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2659" y="1550089"/>
              <a:ext cx="745521" cy="745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D49AB9-4FD3-6E44-B8A0-F2420D84E9B7}"/>
                </a:ext>
              </a:extLst>
            </p:cNvPr>
            <p:cNvSpPr txBox="1"/>
            <p:nvPr/>
          </p:nvSpPr>
          <p:spPr>
            <a:xfrm>
              <a:off x="7721602" y="2295610"/>
              <a:ext cx="1340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Customers</a:t>
              </a:r>
              <a:endParaRPr lang="en-PE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2764D50-9FFD-334E-A2B8-3F9F8A203CF1}"/>
              </a:ext>
            </a:extLst>
          </p:cNvPr>
          <p:cNvSpPr txBox="1"/>
          <p:nvPr/>
        </p:nvSpPr>
        <p:spPr>
          <a:xfrm>
            <a:off x="7977351" y="334010"/>
            <a:ext cx="3833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GET /</a:t>
            </a:r>
            <a:r>
              <a:rPr lang="en-US" sz="1400" dirty="0" err="1"/>
              <a:t>accounts?type</a:t>
            </a:r>
            <a:r>
              <a:rPr lang="en-US" sz="1400" dirty="0"/>
              <a:t>=</a:t>
            </a:r>
            <a:r>
              <a:rPr lang="en-US" sz="1400" dirty="0" err="1"/>
              <a:t>DNI&amp;number</a:t>
            </a:r>
            <a:r>
              <a:rPr lang="en-US" sz="1400" dirty="0"/>
              <a:t>=11111111</a:t>
            </a:r>
          </a:p>
          <a:p>
            <a:endParaRPr lang="en-US" sz="1400" dirty="0"/>
          </a:p>
          <a:p>
            <a:r>
              <a:rPr lang="en-US" sz="1400" dirty="0"/>
              <a:t>GET /accounts/100000002/transactions</a:t>
            </a:r>
          </a:p>
          <a:p>
            <a:endParaRPr lang="en-PE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5D640E-A435-AF49-91F6-5AF578C8124E}"/>
              </a:ext>
            </a:extLst>
          </p:cNvPr>
          <p:cNvSpPr txBox="1"/>
          <p:nvPr/>
        </p:nvSpPr>
        <p:spPr>
          <a:xfrm>
            <a:off x="7977351" y="5507607"/>
            <a:ext cx="38336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GET /</a:t>
            </a:r>
            <a:r>
              <a:rPr lang="en-US" sz="1400" dirty="0" err="1"/>
              <a:t>customers?type</a:t>
            </a:r>
            <a:r>
              <a:rPr lang="en-US" sz="1400" dirty="0"/>
              <a:t>=</a:t>
            </a:r>
            <a:r>
              <a:rPr lang="en-US" sz="1400" dirty="0" err="1"/>
              <a:t>DNI&amp;number</a:t>
            </a:r>
            <a:r>
              <a:rPr lang="en-US" sz="1400" dirty="0"/>
              <a:t>=11111111</a:t>
            </a:r>
          </a:p>
          <a:p>
            <a:r>
              <a:rPr lang="en-US" sz="1400" dirty="0"/>
              <a:t>POST /customers</a:t>
            </a:r>
          </a:p>
          <a:p>
            <a:endParaRPr lang="en-PE" sz="1400" dirty="0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C42EABDE-8572-4546-A268-80F651A8C0C7}"/>
              </a:ext>
            </a:extLst>
          </p:cNvPr>
          <p:cNvSpPr/>
          <p:nvPr/>
        </p:nvSpPr>
        <p:spPr>
          <a:xfrm rot="1271801">
            <a:off x="7275820" y="3512776"/>
            <a:ext cx="1469160" cy="222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pic>
        <p:nvPicPr>
          <p:cNvPr id="1034" name="Picture 10" descr="Advice from a GraphQL Expert">
            <a:extLst>
              <a:ext uri="{FF2B5EF4-FFF2-40B4-BE49-F238E27FC236}">
                <a16:creationId xmlns:a16="http://schemas.microsoft.com/office/drawing/2014/main" id="{9A56EF76-EB20-0E4B-BC30-6EEE7BC9E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7" r="71555" b="8786"/>
          <a:stretch/>
        </p:blipFill>
        <p:spPr bwMode="auto">
          <a:xfrm>
            <a:off x="1172431" y="111931"/>
            <a:ext cx="1999243" cy="518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ight Arrow 20">
            <a:extLst>
              <a:ext uri="{FF2B5EF4-FFF2-40B4-BE49-F238E27FC236}">
                <a16:creationId xmlns:a16="http://schemas.microsoft.com/office/drawing/2014/main" id="{584F9028-8A35-9044-9BE9-22D8792EE2A7}"/>
              </a:ext>
            </a:extLst>
          </p:cNvPr>
          <p:cNvSpPr/>
          <p:nvPr/>
        </p:nvSpPr>
        <p:spPr>
          <a:xfrm rot="19896784">
            <a:off x="7193186" y="2306267"/>
            <a:ext cx="1469160" cy="222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 dirty="0"/>
          </a:p>
        </p:txBody>
      </p:sp>
      <p:pic>
        <p:nvPicPr>
          <p:cNvPr id="19" name="Picture 2" descr="CURSO EXPRESS gratis de GraphQL, React Apollo y Apollo Server">
            <a:extLst>
              <a:ext uri="{FF2B5EF4-FFF2-40B4-BE49-F238E27FC236}">
                <a16:creationId xmlns:a16="http://schemas.microsoft.com/office/drawing/2014/main" id="{BC11ACE8-5655-A14E-B595-DE0C4A097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197" y="2294895"/>
            <a:ext cx="1692291" cy="169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1EE3155-CAE3-484C-A450-1002C9114FFB}"/>
              </a:ext>
            </a:extLst>
          </p:cNvPr>
          <p:cNvCxnSpPr>
            <a:cxnSpLocks/>
          </p:cNvCxnSpPr>
          <p:nvPr/>
        </p:nvCxnSpPr>
        <p:spPr>
          <a:xfrm>
            <a:off x="3056817" y="3160513"/>
            <a:ext cx="2189285" cy="0"/>
          </a:xfrm>
          <a:prstGeom prst="straightConnector1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42874C-C8CB-474A-BCC6-9B205B14176E}"/>
              </a:ext>
            </a:extLst>
          </p:cNvPr>
          <p:cNvCxnSpPr>
            <a:cxnSpLocks/>
          </p:cNvCxnSpPr>
          <p:nvPr/>
        </p:nvCxnSpPr>
        <p:spPr>
          <a:xfrm>
            <a:off x="2936321" y="1459399"/>
            <a:ext cx="2189285" cy="0"/>
          </a:xfrm>
          <a:prstGeom prst="straightConnector1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032EB76-5CFB-9A47-B490-63BE661B1444}"/>
              </a:ext>
            </a:extLst>
          </p:cNvPr>
          <p:cNvCxnSpPr>
            <a:cxnSpLocks/>
          </p:cNvCxnSpPr>
          <p:nvPr/>
        </p:nvCxnSpPr>
        <p:spPr>
          <a:xfrm>
            <a:off x="2936320" y="4623689"/>
            <a:ext cx="2189285" cy="0"/>
          </a:xfrm>
          <a:prstGeom prst="straightConnector1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12" descr="What is WebSocket?. I want to say something about that with… | by Ceyhun  Keklik | Commencis | Medium">
            <a:extLst>
              <a:ext uri="{FF2B5EF4-FFF2-40B4-BE49-F238E27FC236}">
                <a16:creationId xmlns:a16="http://schemas.microsoft.com/office/drawing/2014/main" id="{50CB9A35-A921-0D44-988E-10849A0DC7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4" t="23184" r="19070" b="17439"/>
          <a:stretch/>
        </p:blipFill>
        <p:spPr bwMode="auto">
          <a:xfrm>
            <a:off x="4126643" y="884371"/>
            <a:ext cx="1216162" cy="38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What is WebSocket?. I want to say something about that with… | by Ceyhun  Keklik | Commencis | Medium">
            <a:extLst>
              <a:ext uri="{FF2B5EF4-FFF2-40B4-BE49-F238E27FC236}">
                <a16:creationId xmlns:a16="http://schemas.microsoft.com/office/drawing/2014/main" id="{ED31355A-6B82-F948-930A-4B159CEB58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4" t="23184" r="19070" b="17439"/>
          <a:stretch/>
        </p:blipFill>
        <p:spPr bwMode="auto">
          <a:xfrm>
            <a:off x="4126643" y="5009672"/>
            <a:ext cx="1216162" cy="38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What is WebSocket?. I want to say something about that with… | by Ceyhun  Keklik | Commencis | Medium">
            <a:extLst>
              <a:ext uri="{FF2B5EF4-FFF2-40B4-BE49-F238E27FC236}">
                <a16:creationId xmlns:a16="http://schemas.microsoft.com/office/drawing/2014/main" id="{2FA615DC-4818-704A-929D-6FC7A73C11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4" t="23184" r="19070" b="17439"/>
          <a:stretch/>
        </p:blipFill>
        <p:spPr bwMode="auto">
          <a:xfrm>
            <a:off x="4172969" y="2628353"/>
            <a:ext cx="1216162" cy="38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URSO EXPRESS gratis de GraphQL, React Apollo y Apollo Server">
            <a:extLst>
              <a:ext uri="{FF2B5EF4-FFF2-40B4-BE49-F238E27FC236}">
                <a16:creationId xmlns:a16="http://schemas.microsoft.com/office/drawing/2014/main" id="{77AE7EC6-6A65-4148-8EBB-8A3733163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544" y="4318271"/>
            <a:ext cx="1692291" cy="169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URSO EXPRESS gratis de GraphQL, React Apollo y Apollo Server">
            <a:extLst>
              <a:ext uri="{FF2B5EF4-FFF2-40B4-BE49-F238E27FC236}">
                <a16:creationId xmlns:a16="http://schemas.microsoft.com/office/drawing/2014/main" id="{FDD35C6F-654F-CF4A-8DD2-74FC06764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105" y="232689"/>
            <a:ext cx="1692291" cy="169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Docker, logo, logos">
            <a:extLst>
              <a:ext uri="{FF2B5EF4-FFF2-40B4-BE49-F238E27FC236}">
                <a16:creationId xmlns:a16="http://schemas.microsoft.com/office/drawing/2014/main" id="{6A7E0A91-91FB-674F-85AE-BE3FFFB37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283" y="1249683"/>
            <a:ext cx="836318" cy="83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Docker, logo, logos">
            <a:extLst>
              <a:ext uri="{FF2B5EF4-FFF2-40B4-BE49-F238E27FC236}">
                <a16:creationId xmlns:a16="http://schemas.microsoft.com/office/drawing/2014/main" id="{5B36DFE7-5EDF-6342-BF38-EFDB48A5B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053" y="3639553"/>
            <a:ext cx="836318" cy="83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Docker, logo, logos">
            <a:extLst>
              <a:ext uri="{FF2B5EF4-FFF2-40B4-BE49-F238E27FC236}">
                <a16:creationId xmlns:a16="http://schemas.microsoft.com/office/drawing/2014/main" id="{0B957061-6320-344B-9F95-DDFBB571B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98" y="660675"/>
            <a:ext cx="836318" cy="83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Docker, logo, logos">
            <a:extLst>
              <a:ext uri="{FF2B5EF4-FFF2-40B4-BE49-F238E27FC236}">
                <a16:creationId xmlns:a16="http://schemas.microsoft.com/office/drawing/2014/main" id="{AFE761D8-9E9E-DC49-82E4-0F02EBCCC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749" y="3338053"/>
            <a:ext cx="836318" cy="83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ocker, logo, logos">
            <a:extLst>
              <a:ext uri="{FF2B5EF4-FFF2-40B4-BE49-F238E27FC236}">
                <a16:creationId xmlns:a16="http://schemas.microsoft.com/office/drawing/2014/main" id="{23140125-D7E2-7A48-881D-9B1D4380E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132" y="5471671"/>
            <a:ext cx="836318" cy="83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981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Advice from a GraphQL Expert">
            <a:extLst>
              <a:ext uri="{FF2B5EF4-FFF2-40B4-BE49-F238E27FC236}">
                <a16:creationId xmlns:a16="http://schemas.microsoft.com/office/drawing/2014/main" id="{9A56EF76-EB20-0E4B-BC30-6EEE7BC9E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7" r="71555" b="8786"/>
          <a:stretch/>
        </p:blipFill>
        <p:spPr bwMode="auto">
          <a:xfrm>
            <a:off x="1172431" y="111931"/>
            <a:ext cx="1999243" cy="518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URSO EXPRESS gratis de GraphQL, React Apollo y Apollo Server">
            <a:extLst>
              <a:ext uri="{FF2B5EF4-FFF2-40B4-BE49-F238E27FC236}">
                <a16:creationId xmlns:a16="http://schemas.microsoft.com/office/drawing/2014/main" id="{BC11ACE8-5655-A14E-B595-DE0C4A097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197" y="2294895"/>
            <a:ext cx="1692291" cy="169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1EE3155-CAE3-484C-A450-1002C9114FFB}"/>
              </a:ext>
            </a:extLst>
          </p:cNvPr>
          <p:cNvCxnSpPr>
            <a:cxnSpLocks/>
          </p:cNvCxnSpPr>
          <p:nvPr/>
        </p:nvCxnSpPr>
        <p:spPr>
          <a:xfrm>
            <a:off x="3056817" y="3160513"/>
            <a:ext cx="2189285" cy="0"/>
          </a:xfrm>
          <a:prstGeom prst="straightConnector1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42874C-C8CB-474A-BCC6-9B205B14176E}"/>
              </a:ext>
            </a:extLst>
          </p:cNvPr>
          <p:cNvCxnSpPr>
            <a:cxnSpLocks/>
          </p:cNvCxnSpPr>
          <p:nvPr/>
        </p:nvCxnSpPr>
        <p:spPr>
          <a:xfrm>
            <a:off x="2936321" y="1459399"/>
            <a:ext cx="2189285" cy="0"/>
          </a:xfrm>
          <a:prstGeom prst="straightConnector1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032EB76-5CFB-9A47-B490-63BE661B1444}"/>
              </a:ext>
            </a:extLst>
          </p:cNvPr>
          <p:cNvCxnSpPr>
            <a:cxnSpLocks/>
          </p:cNvCxnSpPr>
          <p:nvPr/>
        </p:nvCxnSpPr>
        <p:spPr>
          <a:xfrm>
            <a:off x="2936320" y="4623689"/>
            <a:ext cx="2189285" cy="0"/>
          </a:xfrm>
          <a:prstGeom prst="straightConnector1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12" descr="What is WebSocket?. I want to say something about that with… | by Ceyhun  Keklik | Commencis | Medium">
            <a:extLst>
              <a:ext uri="{FF2B5EF4-FFF2-40B4-BE49-F238E27FC236}">
                <a16:creationId xmlns:a16="http://schemas.microsoft.com/office/drawing/2014/main" id="{50CB9A35-A921-0D44-988E-10849A0DC7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4" t="23184" r="19070" b="17439"/>
          <a:stretch/>
        </p:blipFill>
        <p:spPr bwMode="auto">
          <a:xfrm>
            <a:off x="4126643" y="884371"/>
            <a:ext cx="1216162" cy="38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What is WebSocket?. I want to say something about that with… | by Ceyhun  Keklik | Commencis | Medium">
            <a:extLst>
              <a:ext uri="{FF2B5EF4-FFF2-40B4-BE49-F238E27FC236}">
                <a16:creationId xmlns:a16="http://schemas.microsoft.com/office/drawing/2014/main" id="{ED31355A-6B82-F948-930A-4B159CEB58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4" t="23184" r="19070" b="17439"/>
          <a:stretch/>
        </p:blipFill>
        <p:spPr bwMode="auto">
          <a:xfrm>
            <a:off x="4126643" y="5100020"/>
            <a:ext cx="1216162" cy="38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What is WebSocket?. I want to say something about that with… | by Ceyhun  Keklik | Commencis | Medium">
            <a:extLst>
              <a:ext uri="{FF2B5EF4-FFF2-40B4-BE49-F238E27FC236}">
                <a16:creationId xmlns:a16="http://schemas.microsoft.com/office/drawing/2014/main" id="{2FA615DC-4818-704A-929D-6FC7A73C11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4" t="23184" r="19070" b="17439"/>
          <a:stretch/>
        </p:blipFill>
        <p:spPr bwMode="auto">
          <a:xfrm>
            <a:off x="4172969" y="2628353"/>
            <a:ext cx="1216162" cy="38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URSO EXPRESS gratis de GraphQL, React Apollo y Apollo Server">
            <a:extLst>
              <a:ext uri="{FF2B5EF4-FFF2-40B4-BE49-F238E27FC236}">
                <a16:creationId xmlns:a16="http://schemas.microsoft.com/office/drawing/2014/main" id="{77AE7EC6-6A65-4148-8EBB-8A3733163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544" y="4318271"/>
            <a:ext cx="1692291" cy="169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URSO EXPRESS gratis de GraphQL, React Apollo y Apollo Server">
            <a:extLst>
              <a:ext uri="{FF2B5EF4-FFF2-40B4-BE49-F238E27FC236}">
                <a16:creationId xmlns:a16="http://schemas.microsoft.com/office/drawing/2014/main" id="{FDD35C6F-654F-CF4A-8DD2-74FC06764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105" y="232689"/>
            <a:ext cx="1692291" cy="169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998149-2E70-E845-BEFA-9B23DAE92AEE}"/>
              </a:ext>
            </a:extLst>
          </p:cNvPr>
          <p:cNvCxnSpPr>
            <a:cxnSpLocks/>
          </p:cNvCxnSpPr>
          <p:nvPr/>
        </p:nvCxnSpPr>
        <p:spPr>
          <a:xfrm>
            <a:off x="7324017" y="3017282"/>
            <a:ext cx="2189285" cy="0"/>
          </a:xfrm>
          <a:prstGeom prst="straightConnector1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6" descr="Logo Redis PNG transparente - StickPNG">
            <a:extLst>
              <a:ext uri="{FF2B5EF4-FFF2-40B4-BE49-F238E27FC236}">
                <a16:creationId xmlns:a16="http://schemas.microsoft.com/office/drawing/2014/main" id="{740C3C54-3CA2-8446-B3ED-45C1405FB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163" y="2415567"/>
            <a:ext cx="1526059" cy="131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85A06B-8B20-D84A-B940-8ACA6E78962C}"/>
              </a:ext>
            </a:extLst>
          </p:cNvPr>
          <p:cNvCxnSpPr>
            <a:cxnSpLocks/>
          </p:cNvCxnSpPr>
          <p:nvPr/>
        </p:nvCxnSpPr>
        <p:spPr>
          <a:xfrm>
            <a:off x="7324017" y="1078834"/>
            <a:ext cx="2189285" cy="1216061"/>
          </a:xfrm>
          <a:prstGeom prst="straightConnector1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771317E-420A-5645-A356-DC12AF543B42}"/>
              </a:ext>
            </a:extLst>
          </p:cNvPr>
          <p:cNvCxnSpPr>
            <a:cxnSpLocks/>
          </p:cNvCxnSpPr>
          <p:nvPr/>
        </p:nvCxnSpPr>
        <p:spPr>
          <a:xfrm flipV="1">
            <a:off x="7517546" y="3987186"/>
            <a:ext cx="1995756" cy="1307299"/>
          </a:xfrm>
          <a:prstGeom prst="straightConnector1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4B8EF1-B742-AF4C-BD50-25229C96B21F}"/>
              </a:ext>
            </a:extLst>
          </p:cNvPr>
          <p:cNvGrpSpPr/>
          <p:nvPr/>
        </p:nvGrpSpPr>
        <p:grpSpPr>
          <a:xfrm>
            <a:off x="9659163" y="111931"/>
            <a:ext cx="2159688" cy="1748141"/>
            <a:chOff x="7498492" y="916801"/>
            <a:chExt cx="2159688" cy="1748141"/>
          </a:xfrm>
        </p:grpSpPr>
        <p:pic>
          <p:nvPicPr>
            <p:cNvPr id="17" name="Picture 2" descr="REST with Spring WebFlux and Reactor – The Blog of Ivan Krizsan">
              <a:extLst>
                <a:ext uri="{FF2B5EF4-FFF2-40B4-BE49-F238E27FC236}">
                  <a16:creationId xmlns:a16="http://schemas.microsoft.com/office/drawing/2014/main" id="{4E98E9F1-551B-AC43-B1F6-41B72A2EEA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8492" y="916801"/>
              <a:ext cx="1379150" cy="1379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Clip art,Line,Logo,Graphics #125924 - Free Icon Library">
              <a:extLst>
                <a:ext uri="{FF2B5EF4-FFF2-40B4-BE49-F238E27FC236}">
                  <a16:creationId xmlns:a16="http://schemas.microsoft.com/office/drawing/2014/main" id="{144A2885-089D-0147-B9F1-F7B44DF8D4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2659" y="1550089"/>
              <a:ext cx="745521" cy="745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8FBF981-4068-1A49-AB1A-0F314175946C}"/>
                </a:ext>
              </a:extLst>
            </p:cNvPr>
            <p:cNvSpPr txBox="1"/>
            <p:nvPr/>
          </p:nvSpPr>
          <p:spPr>
            <a:xfrm>
              <a:off x="7721602" y="2295610"/>
              <a:ext cx="1340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Accounts</a:t>
              </a:r>
              <a:endParaRPr lang="en-PE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C94BAC7-D8DC-1F4D-9908-4C3C8A451801}"/>
              </a:ext>
            </a:extLst>
          </p:cNvPr>
          <p:cNvGrpSpPr/>
          <p:nvPr/>
        </p:nvGrpSpPr>
        <p:grpSpPr>
          <a:xfrm>
            <a:off x="9659163" y="4651030"/>
            <a:ext cx="2159688" cy="1748141"/>
            <a:chOff x="7498492" y="916801"/>
            <a:chExt cx="2159688" cy="1748141"/>
          </a:xfrm>
        </p:grpSpPr>
        <p:pic>
          <p:nvPicPr>
            <p:cNvPr id="27" name="Picture 2" descr="REST with Spring WebFlux and Reactor – The Blog of Ivan Krizsan">
              <a:extLst>
                <a:ext uri="{FF2B5EF4-FFF2-40B4-BE49-F238E27FC236}">
                  <a16:creationId xmlns:a16="http://schemas.microsoft.com/office/drawing/2014/main" id="{4702E9FE-A05E-EC4D-A81F-0B08098146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8492" y="916801"/>
              <a:ext cx="1379150" cy="1379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Clip art,Line,Logo,Graphics #125924 - Free Icon Library">
              <a:extLst>
                <a:ext uri="{FF2B5EF4-FFF2-40B4-BE49-F238E27FC236}">
                  <a16:creationId xmlns:a16="http://schemas.microsoft.com/office/drawing/2014/main" id="{DBFB6FD2-F2AA-B841-85DE-9056B5E34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2659" y="1550089"/>
              <a:ext cx="745521" cy="745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61FFA22-E1AF-D843-8C55-B07EC70319B5}"/>
                </a:ext>
              </a:extLst>
            </p:cNvPr>
            <p:cNvSpPr txBox="1"/>
            <p:nvPr/>
          </p:nvSpPr>
          <p:spPr>
            <a:xfrm>
              <a:off x="7721602" y="2295610"/>
              <a:ext cx="1340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Customers</a:t>
              </a:r>
              <a:endParaRPr lang="en-PE" dirty="0"/>
            </a:p>
          </p:txBody>
        </p:sp>
      </p:grpSp>
      <p:pic>
        <p:nvPicPr>
          <p:cNvPr id="36" name="Picture 2" descr="Docker, logo, logos">
            <a:extLst>
              <a:ext uri="{FF2B5EF4-FFF2-40B4-BE49-F238E27FC236}">
                <a16:creationId xmlns:a16="http://schemas.microsoft.com/office/drawing/2014/main" id="{6C811CD4-65D9-A246-897F-E5963539F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98" y="660675"/>
            <a:ext cx="836318" cy="83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ocker, logo, logos">
            <a:extLst>
              <a:ext uri="{FF2B5EF4-FFF2-40B4-BE49-F238E27FC236}">
                <a16:creationId xmlns:a16="http://schemas.microsoft.com/office/drawing/2014/main" id="{783F3AA0-1380-B045-A9AF-EF9E9A9BC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749" y="3338053"/>
            <a:ext cx="836318" cy="83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ocker, logo, logos">
            <a:extLst>
              <a:ext uri="{FF2B5EF4-FFF2-40B4-BE49-F238E27FC236}">
                <a16:creationId xmlns:a16="http://schemas.microsoft.com/office/drawing/2014/main" id="{D6AE261D-46C3-0F41-9DBF-8387516F7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132" y="5471671"/>
            <a:ext cx="836318" cy="83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ocker, logo, logos">
            <a:extLst>
              <a:ext uri="{FF2B5EF4-FFF2-40B4-BE49-F238E27FC236}">
                <a16:creationId xmlns:a16="http://schemas.microsoft.com/office/drawing/2014/main" id="{B4285E96-672E-204A-B847-01E21C31C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222" y="2969370"/>
            <a:ext cx="836318" cy="83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ocker, logo, logos">
            <a:extLst>
              <a:ext uri="{FF2B5EF4-FFF2-40B4-BE49-F238E27FC236}">
                <a16:creationId xmlns:a16="http://schemas.microsoft.com/office/drawing/2014/main" id="{B6036B82-8A83-D440-A4A0-83EDAAA1C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988" y="123385"/>
            <a:ext cx="836318" cy="83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ocker, logo, logos">
            <a:extLst>
              <a:ext uri="{FF2B5EF4-FFF2-40B4-BE49-F238E27FC236}">
                <a16:creationId xmlns:a16="http://schemas.microsoft.com/office/drawing/2014/main" id="{F06F6874-1FFE-FA46-9315-761D982E4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143" y="-22036"/>
            <a:ext cx="836318" cy="83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Docker, logo, logos">
            <a:extLst>
              <a:ext uri="{FF2B5EF4-FFF2-40B4-BE49-F238E27FC236}">
                <a16:creationId xmlns:a16="http://schemas.microsoft.com/office/drawing/2014/main" id="{3FF450B9-031E-3344-86F1-14F6C1A54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515" y="4866159"/>
            <a:ext cx="836318" cy="83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Docker, logo, logos">
            <a:extLst>
              <a:ext uri="{FF2B5EF4-FFF2-40B4-BE49-F238E27FC236}">
                <a16:creationId xmlns:a16="http://schemas.microsoft.com/office/drawing/2014/main" id="{2E6E1678-8EE9-C441-B775-1FEA24BAA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0692" y="4616990"/>
            <a:ext cx="836318" cy="83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878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Amazon Web Services - Wikipedia, la enciclopedia libre">
            <a:extLst>
              <a:ext uri="{FF2B5EF4-FFF2-40B4-BE49-F238E27FC236}">
                <a16:creationId xmlns:a16="http://schemas.microsoft.com/office/drawing/2014/main" id="{CD23E06B-8F41-BF48-845C-572C26F2B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148" y="3600463"/>
            <a:ext cx="18415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92DC46F2-D53A-1E41-B46C-0DDCFB63F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524" y="3600463"/>
            <a:ext cx="3085070" cy="89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6" name="Picture 8" descr="Cloud Computing, servicios de alojamiento y APIs | Google Cloud">
            <a:extLst>
              <a:ext uri="{FF2B5EF4-FFF2-40B4-BE49-F238E27FC236}">
                <a16:creationId xmlns:a16="http://schemas.microsoft.com/office/drawing/2014/main" id="{3F4800D7-8E9E-994A-880A-75C128EE1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589" y="3076179"/>
            <a:ext cx="3701371" cy="194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0" name="Picture 12" descr="Esri España on Twitter: &amp;quot;¿Has oído hablar de #ArcGISEnterprise +  #Kubernetes? @aitorcalero nos cuenta cómo vamos a abrir la puerta al uso de  la información geoespacial a través de microservicios donde Kubernetes">
            <a:extLst>
              <a:ext uri="{FF2B5EF4-FFF2-40B4-BE49-F238E27FC236}">
                <a16:creationId xmlns:a16="http://schemas.microsoft.com/office/drawing/2014/main" id="{3639664B-50E6-144E-A309-CE2F7215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559" y="1026629"/>
            <a:ext cx="4186538" cy="223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9FC322B-0448-A842-BB88-2EE0C88C781E}"/>
              </a:ext>
            </a:extLst>
          </p:cNvPr>
          <p:cNvSpPr/>
          <p:nvPr/>
        </p:nvSpPr>
        <p:spPr>
          <a:xfrm>
            <a:off x="3095367" y="5600538"/>
            <a:ext cx="6818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E" sz="2400" dirty="0"/>
              <a:t>https://github.com/mzegarras/microservices-graphql</a:t>
            </a:r>
          </a:p>
        </p:txBody>
      </p:sp>
    </p:spTree>
    <p:extLst>
      <p:ext uri="{BB962C8B-B14F-4D97-AF65-F5344CB8AC3E}">
        <p14:creationId xmlns:p14="http://schemas.microsoft.com/office/powerpoint/2010/main" val="2068473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ED77F75-8641-6B45-9CFD-8B801A9C4BA3}"/>
              </a:ext>
            </a:extLst>
          </p:cNvPr>
          <p:cNvGrpSpPr/>
          <p:nvPr/>
        </p:nvGrpSpPr>
        <p:grpSpPr>
          <a:xfrm>
            <a:off x="9379843" y="1116497"/>
            <a:ext cx="2159688" cy="1748141"/>
            <a:chOff x="7498492" y="916801"/>
            <a:chExt cx="2159688" cy="1748141"/>
          </a:xfrm>
        </p:grpSpPr>
        <p:pic>
          <p:nvPicPr>
            <p:cNvPr id="1026" name="Picture 2" descr="REST with Spring WebFlux and Reactor – The Blog of Ivan Krizsan">
              <a:extLst>
                <a:ext uri="{FF2B5EF4-FFF2-40B4-BE49-F238E27FC236}">
                  <a16:creationId xmlns:a16="http://schemas.microsoft.com/office/drawing/2014/main" id="{08DFD5B5-C866-8444-BF1E-28F456512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8492" y="916801"/>
              <a:ext cx="1379150" cy="1379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lip art,Line,Logo,Graphics #125924 - Free Icon Library">
              <a:extLst>
                <a:ext uri="{FF2B5EF4-FFF2-40B4-BE49-F238E27FC236}">
                  <a16:creationId xmlns:a16="http://schemas.microsoft.com/office/drawing/2014/main" id="{F27A0230-CF0C-EC43-814D-2807E3D603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2659" y="1550089"/>
              <a:ext cx="745521" cy="745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707AD6A-7FE2-DB41-8297-3B836A0BC720}"/>
                </a:ext>
              </a:extLst>
            </p:cNvPr>
            <p:cNvSpPr txBox="1"/>
            <p:nvPr/>
          </p:nvSpPr>
          <p:spPr>
            <a:xfrm>
              <a:off x="7721602" y="2295610"/>
              <a:ext cx="1340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Accounts</a:t>
              </a:r>
              <a:endParaRPr lang="en-PE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3C07C87-775C-AE4F-805D-D9F7DD633145}"/>
              </a:ext>
            </a:extLst>
          </p:cNvPr>
          <p:cNvGrpSpPr/>
          <p:nvPr/>
        </p:nvGrpSpPr>
        <p:grpSpPr>
          <a:xfrm>
            <a:off x="9379843" y="3628696"/>
            <a:ext cx="2159688" cy="1748141"/>
            <a:chOff x="7498492" y="916801"/>
            <a:chExt cx="2159688" cy="1748141"/>
          </a:xfrm>
        </p:grpSpPr>
        <p:pic>
          <p:nvPicPr>
            <p:cNvPr id="9" name="Picture 2" descr="REST with Spring WebFlux and Reactor – The Blog of Ivan Krizsan">
              <a:extLst>
                <a:ext uri="{FF2B5EF4-FFF2-40B4-BE49-F238E27FC236}">
                  <a16:creationId xmlns:a16="http://schemas.microsoft.com/office/drawing/2014/main" id="{00280613-D5B5-CB47-8CA7-64A618C76C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8492" y="916801"/>
              <a:ext cx="1379150" cy="1379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Clip art,Line,Logo,Graphics #125924 - Free Icon Library">
              <a:extLst>
                <a:ext uri="{FF2B5EF4-FFF2-40B4-BE49-F238E27FC236}">
                  <a16:creationId xmlns:a16="http://schemas.microsoft.com/office/drawing/2014/main" id="{5C56C071-9F3A-E94E-9206-2544A4D97A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2659" y="1550089"/>
              <a:ext cx="745521" cy="745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D49AB9-4FD3-6E44-B8A0-F2420D84E9B7}"/>
                </a:ext>
              </a:extLst>
            </p:cNvPr>
            <p:cNvSpPr txBox="1"/>
            <p:nvPr/>
          </p:nvSpPr>
          <p:spPr>
            <a:xfrm>
              <a:off x="7721602" y="2295610"/>
              <a:ext cx="1340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Customers</a:t>
              </a:r>
              <a:endParaRPr lang="en-PE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2764D50-9FFD-334E-A2B8-3F9F8A203CF1}"/>
              </a:ext>
            </a:extLst>
          </p:cNvPr>
          <p:cNvSpPr txBox="1"/>
          <p:nvPr/>
        </p:nvSpPr>
        <p:spPr>
          <a:xfrm>
            <a:off x="7977351" y="334010"/>
            <a:ext cx="3833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GET /</a:t>
            </a:r>
            <a:r>
              <a:rPr lang="en-US" sz="1400" dirty="0" err="1"/>
              <a:t>accounts?type</a:t>
            </a:r>
            <a:r>
              <a:rPr lang="en-US" sz="1400" dirty="0"/>
              <a:t>=</a:t>
            </a:r>
            <a:r>
              <a:rPr lang="en-US" sz="1400" dirty="0" err="1"/>
              <a:t>DNI&amp;number</a:t>
            </a:r>
            <a:r>
              <a:rPr lang="en-US" sz="1400" dirty="0"/>
              <a:t>=11111111</a:t>
            </a:r>
          </a:p>
          <a:p>
            <a:endParaRPr lang="en-US" sz="1400" dirty="0"/>
          </a:p>
          <a:p>
            <a:r>
              <a:rPr lang="en-US" sz="1400" dirty="0"/>
              <a:t>GET /accounts/100000002/transactions</a:t>
            </a:r>
          </a:p>
          <a:p>
            <a:endParaRPr lang="en-PE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5D640E-A435-AF49-91F6-5AF578C8124E}"/>
              </a:ext>
            </a:extLst>
          </p:cNvPr>
          <p:cNvSpPr txBox="1"/>
          <p:nvPr/>
        </p:nvSpPr>
        <p:spPr>
          <a:xfrm>
            <a:off x="7977351" y="5507607"/>
            <a:ext cx="38336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GET /</a:t>
            </a:r>
            <a:r>
              <a:rPr lang="en-US" sz="1400" dirty="0" err="1"/>
              <a:t>customers?type</a:t>
            </a:r>
            <a:r>
              <a:rPr lang="en-US" sz="1400" dirty="0"/>
              <a:t>=</a:t>
            </a:r>
            <a:r>
              <a:rPr lang="en-US" sz="1400" dirty="0" err="1"/>
              <a:t>DNI&amp;number</a:t>
            </a:r>
            <a:r>
              <a:rPr lang="en-US" sz="1400" dirty="0"/>
              <a:t>=11111111</a:t>
            </a:r>
          </a:p>
          <a:p>
            <a:r>
              <a:rPr lang="en-US" sz="1400" dirty="0"/>
              <a:t>POST /customers</a:t>
            </a:r>
          </a:p>
          <a:p>
            <a:endParaRPr lang="en-PE" sz="1400" dirty="0"/>
          </a:p>
        </p:txBody>
      </p:sp>
      <p:pic>
        <p:nvPicPr>
          <p:cNvPr id="1032" name="Picture 8" descr="Apollo GraphQL Server From Scratch | by Taran | codeburst">
            <a:extLst>
              <a:ext uri="{FF2B5EF4-FFF2-40B4-BE49-F238E27FC236}">
                <a16:creationId xmlns:a16="http://schemas.microsoft.com/office/drawing/2014/main" id="{6AADB3A7-3AA5-7B4C-9023-51D1A9B79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04" y="2334223"/>
            <a:ext cx="2219196" cy="138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ight Arrow 16">
            <a:extLst>
              <a:ext uri="{FF2B5EF4-FFF2-40B4-BE49-F238E27FC236}">
                <a16:creationId xmlns:a16="http://schemas.microsoft.com/office/drawing/2014/main" id="{C42EABDE-8572-4546-A268-80F651A8C0C7}"/>
              </a:ext>
            </a:extLst>
          </p:cNvPr>
          <p:cNvSpPr/>
          <p:nvPr/>
        </p:nvSpPr>
        <p:spPr>
          <a:xfrm rot="1271801">
            <a:off x="7275820" y="3512776"/>
            <a:ext cx="1469160" cy="222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4235E48-D447-2249-8D88-621FE28EF337}"/>
              </a:ext>
            </a:extLst>
          </p:cNvPr>
          <p:cNvSpPr/>
          <p:nvPr/>
        </p:nvSpPr>
        <p:spPr>
          <a:xfrm>
            <a:off x="3590651" y="2850152"/>
            <a:ext cx="1030014" cy="161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pic>
        <p:nvPicPr>
          <p:cNvPr id="1034" name="Picture 10" descr="Advice from a GraphQL Expert">
            <a:extLst>
              <a:ext uri="{FF2B5EF4-FFF2-40B4-BE49-F238E27FC236}">
                <a16:creationId xmlns:a16="http://schemas.microsoft.com/office/drawing/2014/main" id="{9A56EF76-EB20-0E4B-BC30-6EEE7BC9E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7" r="71555" b="8786"/>
          <a:stretch/>
        </p:blipFill>
        <p:spPr bwMode="auto">
          <a:xfrm>
            <a:off x="1172431" y="111931"/>
            <a:ext cx="1999243" cy="518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ight Arrow 20">
            <a:extLst>
              <a:ext uri="{FF2B5EF4-FFF2-40B4-BE49-F238E27FC236}">
                <a16:creationId xmlns:a16="http://schemas.microsoft.com/office/drawing/2014/main" id="{584F9028-8A35-9044-9BE9-22D8792EE2A7}"/>
              </a:ext>
            </a:extLst>
          </p:cNvPr>
          <p:cNvSpPr/>
          <p:nvPr/>
        </p:nvSpPr>
        <p:spPr>
          <a:xfrm rot="19896784">
            <a:off x="7193186" y="2306267"/>
            <a:ext cx="1469160" cy="222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89BD89-DC8C-AE49-BB13-6411B9A53B02}"/>
              </a:ext>
            </a:extLst>
          </p:cNvPr>
          <p:cNvSpPr txBox="1"/>
          <p:nvPr/>
        </p:nvSpPr>
        <p:spPr>
          <a:xfrm>
            <a:off x="983702" y="5294485"/>
            <a:ext cx="474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“CLIENTES + CUENTAS + MOVIMIENTOS”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19B87D-8D02-3849-AAB9-3FAD8EAA3A71}"/>
              </a:ext>
            </a:extLst>
          </p:cNvPr>
          <p:cNvSpPr txBox="1"/>
          <p:nvPr/>
        </p:nvSpPr>
        <p:spPr>
          <a:xfrm>
            <a:off x="983702" y="5821290"/>
            <a:ext cx="474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“CLIENTES + CUENTAS” </a:t>
            </a:r>
          </a:p>
        </p:txBody>
      </p:sp>
    </p:spTree>
    <p:extLst>
      <p:ext uri="{BB962C8B-B14F-4D97-AF65-F5344CB8AC3E}">
        <p14:creationId xmlns:p14="http://schemas.microsoft.com/office/powerpoint/2010/main" val="300428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2A02D6B-FB58-4B4F-9B66-4FD06404EE0E}"/>
              </a:ext>
            </a:extLst>
          </p:cNvPr>
          <p:cNvSpPr/>
          <p:nvPr/>
        </p:nvSpPr>
        <p:spPr>
          <a:xfrm>
            <a:off x="4655682" y="1014183"/>
            <a:ext cx="2572938" cy="2979180"/>
          </a:xfrm>
          <a:prstGeom prst="rect">
            <a:avLst/>
          </a:prstGeom>
          <a:solidFill>
            <a:schemeClr val="accent4">
              <a:alpha val="21049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ED77F75-8641-6B45-9CFD-8B801A9C4BA3}"/>
              </a:ext>
            </a:extLst>
          </p:cNvPr>
          <p:cNvGrpSpPr/>
          <p:nvPr/>
        </p:nvGrpSpPr>
        <p:grpSpPr>
          <a:xfrm>
            <a:off x="9379843" y="1116497"/>
            <a:ext cx="2159688" cy="1748141"/>
            <a:chOff x="7498492" y="916801"/>
            <a:chExt cx="2159688" cy="1748141"/>
          </a:xfrm>
        </p:grpSpPr>
        <p:pic>
          <p:nvPicPr>
            <p:cNvPr id="1026" name="Picture 2" descr="REST with Spring WebFlux and Reactor – The Blog of Ivan Krizsan">
              <a:extLst>
                <a:ext uri="{FF2B5EF4-FFF2-40B4-BE49-F238E27FC236}">
                  <a16:creationId xmlns:a16="http://schemas.microsoft.com/office/drawing/2014/main" id="{08DFD5B5-C866-8444-BF1E-28F456512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8492" y="916801"/>
              <a:ext cx="1379150" cy="1379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lip art,Line,Logo,Graphics #125924 - Free Icon Library">
              <a:extLst>
                <a:ext uri="{FF2B5EF4-FFF2-40B4-BE49-F238E27FC236}">
                  <a16:creationId xmlns:a16="http://schemas.microsoft.com/office/drawing/2014/main" id="{F27A0230-CF0C-EC43-814D-2807E3D603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2659" y="1550089"/>
              <a:ext cx="745521" cy="745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707AD6A-7FE2-DB41-8297-3B836A0BC720}"/>
                </a:ext>
              </a:extLst>
            </p:cNvPr>
            <p:cNvSpPr txBox="1"/>
            <p:nvPr/>
          </p:nvSpPr>
          <p:spPr>
            <a:xfrm>
              <a:off x="7721602" y="2295610"/>
              <a:ext cx="1340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Accounts</a:t>
              </a:r>
              <a:endParaRPr lang="en-PE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3C07C87-775C-AE4F-805D-D9F7DD633145}"/>
              </a:ext>
            </a:extLst>
          </p:cNvPr>
          <p:cNvGrpSpPr/>
          <p:nvPr/>
        </p:nvGrpSpPr>
        <p:grpSpPr>
          <a:xfrm>
            <a:off x="9379843" y="3628696"/>
            <a:ext cx="2159688" cy="1748141"/>
            <a:chOff x="7498492" y="916801"/>
            <a:chExt cx="2159688" cy="1748141"/>
          </a:xfrm>
        </p:grpSpPr>
        <p:pic>
          <p:nvPicPr>
            <p:cNvPr id="9" name="Picture 2" descr="REST with Spring WebFlux and Reactor – The Blog of Ivan Krizsan">
              <a:extLst>
                <a:ext uri="{FF2B5EF4-FFF2-40B4-BE49-F238E27FC236}">
                  <a16:creationId xmlns:a16="http://schemas.microsoft.com/office/drawing/2014/main" id="{00280613-D5B5-CB47-8CA7-64A618C76C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8492" y="916801"/>
              <a:ext cx="1379150" cy="1379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Clip art,Line,Logo,Graphics #125924 - Free Icon Library">
              <a:extLst>
                <a:ext uri="{FF2B5EF4-FFF2-40B4-BE49-F238E27FC236}">
                  <a16:creationId xmlns:a16="http://schemas.microsoft.com/office/drawing/2014/main" id="{5C56C071-9F3A-E94E-9206-2544A4D97A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2659" y="1550089"/>
              <a:ext cx="745521" cy="745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D49AB9-4FD3-6E44-B8A0-F2420D84E9B7}"/>
                </a:ext>
              </a:extLst>
            </p:cNvPr>
            <p:cNvSpPr txBox="1"/>
            <p:nvPr/>
          </p:nvSpPr>
          <p:spPr>
            <a:xfrm>
              <a:off x="7721602" y="2295610"/>
              <a:ext cx="1340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Customers</a:t>
              </a:r>
              <a:endParaRPr lang="en-PE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2764D50-9FFD-334E-A2B8-3F9F8A203CF1}"/>
              </a:ext>
            </a:extLst>
          </p:cNvPr>
          <p:cNvSpPr txBox="1"/>
          <p:nvPr/>
        </p:nvSpPr>
        <p:spPr>
          <a:xfrm>
            <a:off x="7977351" y="334010"/>
            <a:ext cx="3833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GET /</a:t>
            </a:r>
            <a:r>
              <a:rPr lang="en-US" sz="1400" dirty="0" err="1"/>
              <a:t>accounts?type</a:t>
            </a:r>
            <a:r>
              <a:rPr lang="en-US" sz="1400" dirty="0"/>
              <a:t>=</a:t>
            </a:r>
            <a:r>
              <a:rPr lang="en-US" sz="1400" dirty="0" err="1"/>
              <a:t>DNI&amp;number</a:t>
            </a:r>
            <a:r>
              <a:rPr lang="en-US" sz="1400" dirty="0"/>
              <a:t>=11111111</a:t>
            </a:r>
          </a:p>
          <a:p>
            <a:endParaRPr lang="en-US" sz="1400" dirty="0"/>
          </a:p>
          <a:p>
            <a:r>
              <a:rPr lang="en-US" sz="1400" dirty="0"/>
              <a:t>GET /accounts/100000002/transactions</a:t>
            </a:r>
          </a:p>
          <a:p>
            <a:endParaRPr lang="en-PE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5D640E-A435-AF49-91F6-5AF578C8124E}"/>
              </a:ext>
            </a:extLst>
          </p:cNvPr>
          <p:cNvSpPr txBox="1"/>
          <p:nvPr/>
        </p:nvSpPr>
        <p:spPr>
          <a:xfrm>
            <a:off x="7977351" y="5507607"/>
            <a:ext cx="38336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GET /</a:t>
            </a:r>
            <a:r>
              <a:rPr lang="en-US" sz="1400" dirty="0" err="1"/>
              <a:t>customers?type</a:t>
            </a:r>
            <a:r>
              <a:rPr lang="en-US" sz="1400" dirty="0"/>
              <a:t>=</a:t>
            </a:r>
            <a:r>
              <a:rPr lang="en-US" sz="1400" dirty="0" err="1"/>
              <a:t>DNI&amp;number</a:t>
            </a:r>
            <a:r>
              <a:rPr lang="en-US" sz="1400" dirty="0"/>
              <a:t>=11111111</a:t>
            </a:r>
          </a:p>
          <a:p>
            <a:r>
              <a:rPr lang="en-US" sz="1400" dirty="0"/>
              <a:t>POST /customers</a:t>
            </a:r>
          </a:p>
          <a:p>
            <a:endParaRPr lang="en-PE" sz="1400" dirty="0"/>
          </a:p>
        </p:txBody>
      </p:sp>
      <p:pic>
        <p:nvPicPr>
          <p:cNvPr id="1032" name="Picture 8" descr="Apollo GraphQL Server From Scratch | by Taran | codeburst">
            <a:extLst>
              <a:ext uri="{FF2B5EF4-FFF2-40B4-BE49-F238E27FC236}">
                <a16:creationId xmlns:a16="http://schemas.microsoft.com/office/drawing/2014/main" id="{6AADB3A7-3AA5-7B4C-9023-51D1A9B79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04" y="2334223"/>
            <a:ext cx="2219196" cy="138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ight Arrow 16">
            <a:extLst>
              <a:ext uri="{FF2B5EF4-FFF2-40B4-BE49-F238E27FC236}">
                <a16:creationId xmlns:a16="http://schemas.microsoft.com/office/drawing/2014/main" id="{C42EABDE-8572-4546-A268-80F651A8C0C7}"/>
              </a:ext>
            </a:extLst>
          </p:cNvPr>
          <p:cNvSpPr/>
          <p:nvPr/>
        </p:nvSpPr>
        <p:spPr>
          <a:xfrm rot="1271801">
            <a:off x="7275820" y="3512776"/>
            <a:ext cx="1469160" cy="222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4235E48-D447-2249-8D88-621FE28EF337}"/>
              </a:ext>
            </a:extLst>
          </p:cNvPr>
          <p:cNvSpPr/>
          <p:nvPr/>
        </p:nvSpPr>
        <p:spPr>
          <a:xfrm>
            <a:off x="3590651" y="2850152"/>
            <a:ext cx="1030014" cy="161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pic>
        <p:nvPicPr>
          <p:cNvPr id="1034" name="Picture 10" descr="Advice from a GraphQL Expert">
            <a:extLst>
              <a:ext uri="{FF2B5EF4-FFF2-40B4-BE49-F238E27FC236}">
                <a16:creationId xmlns:a16="http://schemas.microsoft.com/office/drawing/2014/main" id="{9A56EF76-EB20-0E4B-BC30-6EEE7BC9E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7" r="71555" b="8786"/>
          <a:stretch/>
        </p:blipFill>
        <p:spPr bwMode="auto">
          <a:xfrm>
            <a:off x="1172431" y="111931"/>
            <a:ext cx="1999243" cy="518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ight Arrow 20">
            <a:extLst>
              <a:ext uri="{FF2B5EF4-FFF2-40B4-BE49-F238E27FC236}">
                <a16:creationId xmlns:a16="http://schemas.microsoft.com/office/drawing/2014/main" id="{584F9028-8A35-9044-9BE9-22D8792EE2A7}"/>
              </a:ext>
            </a:extLst>
          </p:cNvPr>
          <p:cNvSpPr/>
          <p:nvPr/>
        </p:nvSpPr>
        <p:spPr>
          <a:xfrm rot="19896784">
            <a:off x="7193186" y="2306267"/>
            <a:ext cx="1469160" cy="222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89BD89-DC8C-AE49-BB13-6411B9A53B02}"/>
              </a:ext>
            </a:extLst>
          </p:cNvPr>
          <p:cNvSpPr txBox="1"/>
          <p:nvPr/>
        </p:nvSpPr>
        <p:spPr>
          <a:xfrm>
            <a:off x="983702" y="5294485"/>
            <a:ext cx="474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“CLIENTES + CUENTAS + MOVIMIENTOS”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19B87D-8D02-3849-AAB9-3FAD8EAA3A71}"/>
              </a:ext>
            </a:extLst>
          </p:cNvPr>
          <p:cNvSpPr txBox="1"/>
          <p:nvPr/>
        </p:nvSpPr>
        <p:spPr>
          <a:xfrm>
            <a:off x="983702" y="5821290"/>
            <a:ext cx="474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“CLIENTES + CUENTAS”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E1500F-0F53-7A44-A5A9-98C06749A024}"/>
              </a:ext>
            </a:extLst>
          </p:cNvPr>
          <p:cNvSpPr/>
          <p:nvPr/>
        </p:nvSpPr>
        <p:spPr>
          <a:xfrm>
            <a:off x="10758993" y="1116497"/>
            <a:ext cx="1206645" cy="4177988"/>
          </a:xfrm>
          <a:prstGeom prst="rect">
            <a:avLst/>
          </a:prstGeom>
          <a:solidFill>
            <a:schemeClr val="accent6">
              <a:lumMod val="20000"/>
              <a:lumOff val="80000"/>
              <a:alpha val="21049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6D8684-CAB7-2644-93F4-7A1BFB6A254D}"/>
              </a:ext>
            </a:extLst>
          </p:cNvPr>
          <p:cNvSpPr/>
          <p:nvPr/>
        </p:nvSpPr>
        <p:spPr>
          <a:xfrm>
            <a:off x="9219013" y="1116497"/>
            <a:ext cx="1504963" cy="4177988"/>
          </a:xfrm>
          <a:prstGeom prst="rect">
            <a:avLst/>
          </a:prstGeom>
          <a:solidFill>
            <a:schemeClr val="accent2">
              <a:alpha val="21049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411326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4578FD-D373-6A48-9465-5D40CE8C4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066918"/>
              </p:ext>
            </p:extLst>
          </p:nvPr>
        </p:nvGraphicFramePr>
        <p:xfrm>
          <a:off x="956960" y="1003870"/>
          <a:ext cx="9879915" cy="4507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983">
                  <a:extLst>
                    <a:ext uri="{9D8B030D-6E8A-4147-A177-3AD203B41FA5}">
                      <a16:colId xmlns:a16="http://schemas.microsoft.com/office/drawing/2014/main" val="1635148883"/>
                    </a:ext>
                  </a:extLst>
                </a:gridCol>
                <a:gridCol w="1975983">
                  <a:extLst>
                    <a:ext uri="{9D8B030D-6E8A-4147-A177-3AD203B41FA5}">
                      <a16:colId xmlns:a16="http://schemas.microsoft.com/office/drawing/2014/main" val="3781139573"/>
                    </a:ext>
                  </a:extLst>
                </a:gridCol>
                <a:gridCol w="1975983">
                  <a:extLst>
                    <a:ext uri="{9D8B030D-6E8A-4147-A177-3AD203B41FA5}">
                      <a16:colId xmlns:a16="http://schemas.microsoft.com/office/drawing/2014/main" val="4075607561"/>
                    </a:ext>
                  </a:extLst>
                </a:gridCol>
                <a:gridCol w="1975983">
                  <a:extLst>
                    <a:ext uri="{9D8B030D-6E8A-4147-A177-3AD203B41FA5}">
                      <a16:colId xmlns:a16="http://schemas.microsoft.com/office/drawing/2014/main" val="621045397"/>
                    </a:ext>
                  </a:extLst>
                </a:gridCol>
                <a:gridCol w="1975983">
                  <a:extLst>
                    <a:ext uri="{9D8B030D-6E8A-4147-A177-3AD203B41FA5}">
                      <a16:colId xmlns:a16="http://schemas.microsoft.com/office/drawing/2014/main" val="3950304490"/>
                    </a:ext>
                  </a:extLst>
                </a:gridCol>
              </a:tblGrid>
              <a:tr h="1126811">
                <a:tc>
                  <a:txBody>
                    <a:bodyPr/>
                    <a:lstStyle/>
                    <a:p>
                      <a:endParaRPr lang="en-PE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E" dirty="0"/>
                        <a:t>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E" dirty="0"/>
                        <a:t>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E" dirty="0"/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E" dirty="0"/>
                        <a:t>PROD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603175"/>
                  </a:ext>
                </a:extLst>
              </a:tr>
              <a:tr h="1126811">
                <a:tc>
                  <a:txBody>
                    <a:bodyPr/>
                    <a:lstStyle/>
                    <a:p>
                      <a:pPr algn="ctr"/>
                      <a:r>
                        <a:rPr lang="en-PE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Mongo Server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63668"/>
                  </a:ext>
                </a:extLst>
              </a:tr>
              <a:tr h="11268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E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Java Server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3410"/>
                  </a:ext>
                </a:extLst>
              </a:tr>
              <a:tr h="11268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E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NodeJS Server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743823"/>
                  </a:ext>
                </a:extLst>
              </a:tr>
            </a:tbl>
          </a:graphicData>
        </a:graphic>
      </p:graphicFrame>
      <p:pic>
        <p:nvPicPr>
          <p:cNvPr id="8" name="Picture 10" descr="desktop, pc, server ">
            <a:extLst>
              <a:ext uri="{FF2B5EF4-FFF2-40B4-BE49-F238E27FC236}">
                <a16:creationId xmlns:a16="http://schemas.microsoft.com/office/drawing/2014/main" id="{619D6BEF-A842-F442-A27E-B5B2382B0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014" y="4448834"/>
            <a:ext cx="893806" cy="89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desktop, pc, server ">
            <a:extLst>
              <a:ext uri="{FF2B5EF4-FFF2-40B4-BE49-F238E27FC236}">
                <a16:creationId xmlns:a16="http://schemas.microsoft.com/office/drawing/2014/main" id="{355B8711-4241-7141-B061-56C27FC3E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014" y="2201878"/>
            <a:ext cx="893806" cy="89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desktop, pc, server ">
            <a:extLst>
              <a:ext uri="{FF2B5EF4-FFF2-40B4-BE49-F238E27FC236}">
                <a16:creationId xmlns:a16="http://schemas.microsoft.com/office/drawing/2014/main" id="{19C1482C-10FD-864C-AED9-E4C32930D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014" y="3353487"/>
            <a:ext cx="893806" cy="89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Computer, design, digital, logo">
            <a:extLst>
              <a:ext uri="{FF2B5EF4-FFF2-40B4-BE49-F238E27FC236}">
                <a16:creationId xmlns:a16="http://schemas.microsoft.com/office/drawing/2014/main" id="{CC447C9F-9256-8549-931C-DF6ACF628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959" y="2239634"/>
            <a:ext cx="818293" cy="81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Computer, design, digital, logo">
            <a:extLst>
              <a:ext uri="{FF2B5EF4-FFF2-40B4-BE49-F238E27FC236}">
                <a16:creationId xmlns:a16="http://schemas.microsoft.com/office/drawing/2014/main" id="{17E14EB7-A034-0949-8B75-C325C97F0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958" y="3361038"/>
            <a:ext cx="818293" cy="81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Computer, design, digital, logo">
            <a:extLst>
              <a:ext uri="{FF2B5EF4-FFF2-40B4-BE49-F238E27FC236}">
                <a16:creationId xmlns:a16="http://schemas.microsoft.com/office/drawing/2014/main" id="{695904C0-6238-7644-A687-A68810E46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960" y="4527720"/>
            <a:ext cx="818293" cy="81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connected, racks, server, servers, center, data ">
            <a:extLst>
              <a:ext uri="{FF2B5EF4-FFF2-40B4-BE49-F238E27FC236}">
                <a16:creationId xmlns:a16="http://schemas.microsoft.com/office/drawing/2014/main" id="{A82823AB-7224-0B47-B897-D9E76804E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036" y="2201878"/>
            <a:ext cx="1003272" cy="100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connected, racks, server, servers, center, data ">
            <a:extLst>
              <a:ext uri="{FF2B5EF4-FFF2-40B4-BE49-F238E27FC236}">
                <a16:creationId xmlns:a16="http://schemas.microsoft.com/office/drawing/2014/main" id="{3BD790E7-F5F8-BE4E-B218-575E64268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036" y="3353487"/>
            <a:ext cx="1003272" cy="100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connected, racks, server, servers, center, data ">
            <a:extLst>
              <a:ext uri="{FF2B5EF4-FFF2-40B4-BE49-F238E27FC236}">
                <a16:creationId xmlns:a16="http://schemas.microsoft.com/office/drawing/2014/main" id="{62D2F1CE-E1A7-A849-BDD1-0049D78C8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036" y="4448834"/>
            <a:ext cx="1003272" cy="100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ack, server, center, data ">
            <a:extLst>
              <a:ext uri="{FF2B5EF4-FFF2-40B4-BE49-F238E27FC236}">
                <a16:creationId xmlns:a16="http://schemas.microsoft.com/office/drawing/2014/main" id="{E2101C70-93CF-9A43-9D7D-EA76453D2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528" y="2201878"/>
            <a:ext cx="1003272" cy="100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4" descr="rack, server, center, data ">
            <a:extLst>
              <a:ext uri="{FF2B5EF4-FFF2-40B4-BE49-F238E27FC236}">
                <a16:creationId xmlns:a16="http://schemas.microsoft.com/office/drawing/2014/main" id="{3069B1C2-F459-B848-9F0D-50024F4EF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528" y="3298754"/>
            <a:ext cx="1003272" cy="100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4" descr="rack, server, center, data ">
            <a:extLst>
              <a:ext uri="{FF2B5EF4-FFF2-40B4-BE49-F238E27FC236}">
                <a16:creationId xmlns:a16="http://schemas.microsoft.com/office/drawing/2014/main" id="{B7AD9073-F28B-7748-9229-A94563F85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528" y="4448834"/>
            <a:ext cx="1003272" cy="100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445CF2-C438-184A-8FC6-6198587A7337}"/>
              </a:ext>
            </a:extLst>
          </p:cNvPr>
          <p:cNvSpPr txBox="1"/>
          <p:nvPr/>
        </p:nvSpPr>
        <p:spPr>
          <a:xfrm>
            <a:off x="920573" y="400509"/>
            <a:ext cx="507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E" sz="2800" dirty="0"/>
              <a:t>Matriz requerimientos</a:t>
            </a:r>
          </a:p>
        </p:txBody>
      </p:sp>
      <p:pic>
        <p:nvPicPr>
          <p:cNvPr id="1042" name="Picture 18" descr="Vmware">
            <a:extLst>
              <a:ext uri="{FF2B5EF4-FFF2-40B4-BE49-F238E27FC236}">
                <a16:creationId xmlns:a16="http://schemas.microsoft.com/office/drawing/2014/main" id="{C7384C25-D165-004C-9142-8D6395CD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574" y="5626876"/>
            <a:ext cx="1082246" cy="108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8" descr="Vmware">
            <a:extLst>
              <a:ext uri="{FF2B5EF4-FFF2-40B4-BE49-F238E27FC236}">
                <a16:creationId xmlns:a16="http://schemas.microsoft.com/office/drawing/2014/main" id="{7EBB949E-0ED3-D74D-ACB6-AFD0AC2FC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704" y="5626876"/>
            <a:ext cx="1082246" cy="108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8" descr="Vmware">
            <a:extLst>
              <a:ext uri="{FF2B5EF4-FFF2-40B4-BE49-F238E27FC236}">
                <a16:creationId xmlns:a16="http://schemas.microsoft.com/office/drawing/2014/main" id="{2C72105D-FA3D-A54F-8B13-84C7553F2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834" y="5659451"/>
            <a:ext cx="1082246" cy="108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07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4578FD-D373-6A48-9465-5D40CE8C4FD8}"/>
              </a:ext>
            </a:extLst>
          </p:cNvPr>
          <p:cNvGraphicFramePr>
            <a:graphicFrameLocks noGrp="1"/>
          </p:cNvGraphicFramePr>
          <p:nvPr/>
        </p:nvGraphicFramePr>
        <p:xfrm>
          <a:off x="956960" y="1003870"/>
          <a:ext cx="9879915" cy="4507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983">
                  <a:extLst>
                    <a:ext uri="{9D8B030D-6E8A-4147-A177-3AD203B41FA5}">
                      <a16:colId xmlns:a16="http://schemas.microsoft.com/office/drawing/2014/main" val="1635148883"/>
                    </a:ext>
                  </a:extLst>
                </a:gridCol>
                <a:gridCol w="1975983">
                  <a:extLst>
                    <a:ext uri="{9D8B030D-6E8A-4147-A177-3AD203B41FA5}">
                      <a16:colId xmlns:a16="http://schemas.microsoft.com/office/drawing/2014/main" val="3781139573"/>
                    </a:ext>
                  </a:extLst>
                </a:gridCol>
                <a:gridCol w="1975983">
                  <a:extLst>
                    <a:ext uri="{9D8B030D-6E8A-4147-A177-3AD203B41FA5}">
                      <a16:colId xmlns:a16="http://schemas.microsoft.com/office/drawing/2014/main" val="4075607561"/>
                    </a:ext>
                  </a:extLst>
                </a:gridCol>
                <a:gridCol w="1975983">
                  <a:extLst>
                    <a:ext uri="{9D8B030D-6E8A-4147-A177-3AD203B41FA5}">
                      <a16:colId xmlns:a16="http://schemas.microsoft.com/office/drawing/2014/main" val="621045397"/>
                    </a:ext>
                  </a:extLst>
                </a:gridCol>
                <a:gridCol w="1975983">
                  <a:extLst>
                    <a:ext uri="{9D8B030D-6E8A-4147-A177-3AD203B41FA5}">
                      <a16:colId xmlns:a16="http://schemas.microsoft.com/office/drawing/2014/main" val="3950304490"/>
                    </a:ext>
                  </a:extLst>
                </a:gridCol>
              </a:tblGrid>
              <a:tr h="1126811">
                <a:tc>
                  <a:txBody>
                    <a:bodyPr/>
                    <a:lstStyle/>
                    <a:p>
                      <a:endParaRPr lang="en-PE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E" dirty="0"/>
                        <a:t>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E" dirty="0"/>
                        <a:t>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E" dirty="0"/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E" dirty="0"/>
                        <a:t>PROD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603175"/>
                  </a:ext>
                </a:extLst>
              </a:tr>
              <a:tr h="1126811">
                <a:tc>
                  <a:txBody>
                    <a:bodyPr/>
                    <a:lstStyle/>
                    <a:p>
                      <a:pPr algn="ctr"/>
                      <a:r>
                        <a:rPr lang="en-PE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Mongo Server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63668"/>
                  </a:ext>
                </a:extLst>
              </a:tr>
              <a:tr h="11268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E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Java Server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3410"/>
                  </a:ext>
                </a:extLst>
              </a:tr>
              <a:tr h="11268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E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NodeJS Server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743823"/>
                  </a:ext>
                </a:extLst>
              </a:tr>
            </a:tbl>
          </a:graphicData>
        </a:graphic>
      </p:graphicFrame>
      <p:pic>
        <p:nvPicPr>
          <p:cNvPr id="8" name="Picture 10" descr="desktop, pc, server ">
            <a:extLst>
              <a:ext uri="{FF2B5EF4-FFF2-40B4-BE49-F238E27FC236}">
                <a16:creationId xmlns:a16="http://schemas.microsoft.com/office/drawing/2014/main" id="{619D6BEF-A842-F442-A27E-B5B2382B0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014" y="4448834"/>
            <a:ext cx="893806" cy="89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desktop, pc, server ">
            <a:extLst>
              <a:ext uri="{FF2B5EF4-FFF2-40B4-BE49-F238E27FC236}">
                <a16:creationId xmlns:a16="http://schemas.microsoft.com/office/drawing/2014/main" id="{355B8711-4241-7141-B061-56C27FC3E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014" y="2201878"/>
            <a:ext cx="893806" cy="89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desktop, pc, server ">
            <a:extLst>
              <a:ext uri="{FF2B5EF4-FFF2-40B4-BE49-F238E27FC236}">
                <a16:creationId xmlns:a16="http://schemas.microsoft.com/office/drawing/2014/main" id="{19C1482C-10FD-864C-AED9-E4C32930D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389" y="3353487"/>
            <a:ext cx="893806" cy="89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Computer, design, digital, logo">
            <a:extLst>
              <a:ext uri="{FF2B5EF4-FFF2-40B4-BE49-F238E27FC236}">
                <a16:creationId xmlns:a16="http://schemas.microsoft.com/office/drawing/2014/main" id="{CC447C9F-9256-8549-931C-DF6ACF628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959" y="2239634"/>
            <a:ext cx="818293" cy="81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Computer, design, digital, logo">
            <a:extLst>
              <a:ext uri="{FF2B5EF4-FFF2-40B4-BE49-F238E27FC236}">
                <a16:creationId xmlns:a16="http://schemas.microsoft.com/office/drawing/2014/main" id="{17E14EB7-A034-0949-8B75-C325C97F0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958" y="3361038"/>
            <a:ext cx="818293" cy="81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Computer, design, digital, logo">
            <a:extLst>
              <a:ext uri="{FF2B5EF4-FFF2-40B4-BE49-F238E27FC236}">
                <a16:creationId xmlns:a16="http://schemas.microsoft.com/office/drawing/2014/main" id="{695904C0-6238-7644-A687-A68810E46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960" y="4527720"/>
            <a:ext cx="818293" cy="81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connected, racks, server, servers, center, data ">
            <a:extLst>
              <a:ext uri="{FF2B5EF4-FFF2-40B4-BE49-F238E27FC236}">
                <a16:creationId xmlns:a16="http://schemas.microsoft.com/office/drawing/2014/main" id="{A82823AB-7224-0B47-B897-D9E76804E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036" y="2201878"/>
            <a:ext cx="1003272" cy="100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connected, racks, server, servers, center, data ">
            <a:extLst>
              <a:ext uri="{FF2B5EF4-FFF2-40B4-BE49-F238E27FC236}">
                <a16:creationId xmlns:a16="http://schemas.microsoft.com/office/drawing/2014/main" id="{3BD790E7-F5F8-BE4E-B218-575E64268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036" y="3353487"/>
            <a:ext cx="1003272" cy="100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connected, racks, server, servers, center, data ">
            <a:extLst>
              <a:ext uri="{FF2B5EF4-FFF2-40B4-BE49-F238E27FC236}">
                <a16:creationId xmlns:a16="http://schemas.microsoft.com/office/drawing/2014/main" id="{62D2F1CE-E1A7-A849-BDD1-0049D78C8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036" y="4448834"/>
            <a:ext cx="1003272" cy="100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ack, server, center, data ">
            <a:extLst>
              <a:ext uri="{FF2B5EF4-FFF2-40B4-BE49-F238E27FC236}">
                <a16:creationId xmlns:a16="http://schemas.microsoft.com/office/drawing/2014/main" id="{E2101C70-93CF-9A43-9D7D-EA76453D2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528" y="2201878"/>
            <a:ext cx="1003272" cy="100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4" descr="rack, server, center, data ">
            <a:extLst>
              <a:ext uri="{FF2B5EF4-FFF2-40B4-BE49-F238E27FC236}">
                <a16:creationId xmlns:a16="http://schemas.microsoft.com/office/drawing/2014/main" id="{3069B1C2-F459-B848-9F0D-50024F4EF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528" y="3298754"/>
            <a:ext cx="1003272" cy="100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4" descr="rack, server, center, data ">
            <a:extLst>
              <a:ext uri="{FF2B5EF4-FFF2-40B4-BE49-F238E27FC236}">
                <a16:creationId xmlns:a16="http://schemas.microsoft.com/office/drawing/2014/main" id="{B7AD9073-F28B-7748-9229-A94563F85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528" y="4448834"/>
            <a:ext cx="1003272" cy="100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445CF2-C438-184A-8FC6-6198587A7337}"/>
              </a:ext>
            </a:extLst>
          </p:cNvPr>
          <p:cNvSpPr txBox="1"/>
          <p:nvPr/>
        </p:nvSpPr>
        <p:spPr>
          <a:xfrm>
            <a:off x="920573" y="400509"/>
            <a:ext cx="507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E" sz="2800" dirty="0"/>
              <a:t>Matriz requerimientos</a:t>
            </a:r>
          </a:p>
        </p:txBody>
      </p:sp>
      <p:pic>
        <p:nvPicPr>
          <p:cNvPr id="1042" name="Picture 18" descr="Vmware">
            <a:extLst>
              <a:ext uri="{FF2B5EF4-FFF2-40B4-BE49-F238E27FC236}">
                <a16:creationId xmlns:a16="http://schemas.microsoft.com/office/drawing/2014/main" id="{C7384C25-D165-004C-9142-8D6395CD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574" y="5626876"/>
            <a:ext cx="1082246" cy="108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8" descr="Vmware">
            <a:extLst>
              <a:ext uri="{FF2B5EF4-FFF2-40B4-BE49-F238E27FC236}">
                <a16:creationId xmlns:a16="http://schemas.microsoft.com/office/drawing/2014/main" id="{7EBB949E-0ED3-D74D-ACB6-AFD0AC2FC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704" y="5626876"/>
            <a:ext cx="1082246" cy="108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8" descr="Vmware">
            <a:extLst>
              <a:ext uri="{FF2B5EF4-FFF2-40B4-BE49-F238E27FC236}">
                <a16:creationId xmlns:a16="http://schemas.microsoft.com/office/drawing/2014/main" id="{2C72105D-FA3D-A54F-8B13-84C7553F2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834" y="5659451"/>
            <a:ext cx="1082246" cy="108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desktop, pc, server ">
            <a:extLst>
              <a:ext uri="{FF2B5EF4-FFF2-40B4-BE49-F238E27FC236}">
                <a16:creationId xmlns:a16="http://schemas.microsoft.com/office/drawing/2014/main" id="{4C67BF5E-606F-9F48-B393-ED4DF3E36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671" y="3408220"/>
            <a:ext cx="893806" cy="89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OCA 8, Java 11 o ambos ? – Jav@dicto">
            <a:extLst>
              <a:ext uri="{FF2B5EF4-FFF2-40B4-BE49-F238E27FC236}">
                <a16:creationId xmlns:a16="http://schemas.microsoft.com/office/drawing/2014/main" id="{94DF211E-4761-C54E-AF63-7A4122E88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808" y="3703997"/>
            <a:ext cx="602089" cy="47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185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4578FD-D373-6A48-9465-5D40CE8C4FD8}"/>
              </a:ext>
            </a:extLst>
          </p:cNvPr>
          <p:cNvGraphicFramePr>
            <a:graphicFrameLocks noGrp="1"/>
          </p:cNvGraphicFramePr>
          <p:nvPr/>
        </p:nvGraphicFramePr>
        <p:xfrm>
          <a:off x="956960" y="1003870"/>
          <a:ext cx="9879915" cy="4507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983">
                  <a:extLst>
                    <a:ext uri="{9D8B030D-6E8A-4147-A177-3AD203B41FA5}">
                      <a16:colId xmlns:a16="http://schemas.microsoft.com/office/drawing/2014/main" val="1635148883"/>
                    </a:ext>
                  </a:extLst>
                </a:gridCol>
                <a:gridCol w="1975983">
                  <a:extLst>
                    <a:ext uri="{9D8B030D-6E8A-4147-A177-3AD203B41FA5}">
                      <a16:colId xmlns:a16="http://schemas.microsoft.com/office/drawing/2014/main" val="3781139573"/>
                    </a:ext>
                  </a:extLst>
                </a:gridCol>
                <a:gridCol w="1975983">
                  <a:extLst>
                    <a:ext uri="{9D8B030D-6E8A-4147-A177-3AD203B41FA5}">
                      <a16:colId xmlns:a16="http://schemas.microsoft.com/office/drawing/2014/main" val="4075607561"/>
                    </a:ext>
                  </a:extLst>
                </a:gridCol>
                <a:gridCol w="1975983">
                  <a:extLst>
                    <a:ext uri="{9D8B030D-6E8A-4147-A177-3AD203B41FA5}">
                      <a16:colId xmlns:a16="http://schemas.microsoft.com/office/drawing/2014/main" val="621045397"/>
                    </a:ext>
                  </a:extLst>
                </a:gridCol>
                <a:gridCol w="1975983">
                  <a:extLst>
                    <a:ext uri="{9D8B030D-6E8A-4147-A177-3AD203B41FA5}">
                      <a16:colId xmlns:a16="http://schemas.microsoft.com/office/drawing/2014/main" val="3950304490"/>
                    </a:ext>
                  </a:extLst>
                </a:gridCol>
              </a:tblGrid>
              <a:tr h="1126811">
                <a:tc>
                  <a:txBody>
                    <a:bodyPr/>
                    <a:lstStyle/>
                    <a:p>
                      <a:endParaRPr lang="en-PE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E" dirty="0"/>
                        <a:t>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E" dirty="0"/>
                        <a:t>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E" dirty="0"/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E" dirty="0"/>
                        <a:t>PROD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603175"/>
                  </a:ext>
                </a:extLst>
              </a:tr>
              <a:tr h="1126811">
                <a:tc>
                  <a:txBody>
                    <a:bodyPr/>
                    <a:lstStyle/>
                    <a:p>
                      <a:pPr algn="ctr"/>
                      <a:r>
                        <a:rPr lang="en-PE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Mongo Server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63668"/>
                  </a:ext>
                </a:extLst>
              </a:tr>
              <a:tr h="11268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E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Java Server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3410"/>
                  </a:ext>
                </a:extLst>
              </a:tr>
              <a:tr h="11268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E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NodeJS Server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743823"/>
                  </a:ext>
                </a:extLst>
              </a:tr>
            </a:tbl>
          </a:graphicData>
        </a:graphic>
      </p:graphicFrame>
      <p:pic>
        <p:nvPicPr>
          <p:cNvPr id="8" name="Picture 10" descr="desktop, pc, server ">
            <a:extLst>
              <a:ext uri="{FF2B5EF4-FFF2-40B4-BE49-F238E27FC236}">
                <a16:creationId xmlns:a16="http://schemas.microsoft.com/office/drawing/2014/main" id="{619D6BEF-A842-F442-A27E-B5B2382B0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014" y="4448834"/>
            <a:ext cx="893806" cy="89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desktop, pc, server ">
            <a:extLst>
              <a:ext uri="{FF2B5EF4-FFF2-40B4-BE49-F238E27FC236}">
                <a16:creationId xmlns:a16="http://schemas.microsoft.com/office/drawing/2014/main" id="{355B8711-4241-7141-B061-56C27FC3E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014" y="2201878"/>
            <a:ext cx="893806" cy="89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desktop, pc, server ">
            <a:extLst>
              <a:ext uri="{FF2B5EF4-FFF2-40B4-BE49-F238E27FC236}">
                <a16:creationId xmlns:a16="http://schemas.microsoft.com/office/drawing/2014/main" id="{19C1482C-10FD-864C-AED9-E4C32930D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389" y="3353487"/>
            <a:ext cx="893806" cy="89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Computer, design, digital, logo">
            <a:extLst>
              <a:ext uri="{FF2B5EF4-FFF2-40B4-BE49-F238E27FC236}">
                <a16:creationId xmlns:a16="http://schemas.microsoft.com/office/drawing/2014/main" id="{CC447C9F-9256-8549-931C-DF6ACF628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959" y="2239634"/>
            <a:ext cx="818293" cy="81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Computer, design, digital, logo">
            <a:extLst>
              <a:ext uri="{FF2B5EF4-FFF2-40B4-BE49-F238E27FC236}">
                <a16:creationId xmlns:a16="http://schemas.microsoft.com/office/drawing/2014/main" id="{17E14EB7-A034-0949-8B75-C325C97F0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958" y="3361038"/>
            <a:ext cx="818293" cy="81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Computer, design, digital, logo">
            <a:extLst>
              <a:ext uri="{FF2B5EF4-FFF2-40B4-BE49-F238E27FC236}">
                <a16:creationId xmlns:a16="http://schemas.microsoft.com/office/drawing/2014/main" id="{695904C0-6238-7644-A687-A68810E46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960" y="4527720"/>
            <a:ext cx="818293" cy="81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connected, racks, server, servers, center, data ">
            <a:extLst>
              <a:ext uri="{FF2B5EF4-FFF2-40B4-BE49-F238E27FC236}">
                <a16:creationId xmlns:a16="http://schemas.microsoft.com/office/drawing/2014/main" id="{A82823AB-7224-0B47-B897-D9E76804E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036" y="2201878"/>
            <a:ext cx="1003272" cy="100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connected, racks, server, servers, center, data ">
            <a:extLst>
              <a:ext uri="{FF2B5EF4-FFF2-40B4-BE49-F238E27FC236}">
                <a16:creationId xmlns:a16="http://schemas.microsoft.com/office/drawing/2014/main" id="{3BD790E7-F5F8-BE4E-B218-575E64268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036" y="3353487"/>
            <a:ext cx="1003272" cy="100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connected, racks, server, servers, center, data ">
            <a:extLst>
              <a:ext uri="{FF2B5EF4-FFF2-40B4-BE49-F238E27FC236}">
                <a16:creationId xmlns:a16="http://schemas.microsoft.com/office/drawing/2014/main" id="{62D2F1CE-E1A7-A849-BDD1-0049D78C8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036" y="4448834"/>
            <a:ext cx="1003272" cy="100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ack, server, center, data ">
            <a:extLst>
              <a:ext uri="{FF2B5EF4-FFF2-40B4-BE49-F238E27FC236}">
                <a16:creationId xmlns:a16="http://schemas.microsoft.com/office/drawing/2014/main" id="{E2101C70-93CF-9A43-9D7D-EA76453D2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528" y="2201878"/>
            <a:ext cx="1003272" cy="100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4" descr="rack, server, center, data ">
            <a:extLst>
              <a:ext uri="{FF2B5EF4-FFF2-40B4-BE49-F238E27FC236}">
                <a16:creationId xmlns:a16="http://schemas.microsoft.com/office/drawing/2014/main" id="{3069B1C2-F459-B848-9F0D-50024F4EF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528" y="3298754"/>
            <a:ext cx="1003272" cy="100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4" descr="rack, server, center, data ">
            <a:extLst>
              <a:ext uri="{FF2B5EF4-FFF2-40B4-BE49-F238E27FC236}">
                <a16:creationId xmlns:a16="http://schemas.microsoft.com/office/drawing/2014/main" id="{B7AD9073-F28B-7748-9229-A94563F85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528" y="4448834"/>
            <a:ext cx="1003272" cy="100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445CF2-C438-184A-8FC6-6198587A7337}"/>
              </a:ext>
            </a:extLst>
          </p:cNvPr>
          <p:cNvSpPr txBox="1"/>
          <p:nvPr/>
        </p:nvSpPr>
        <p:spPr>
          <a:xfrm>
            <a:off x="920573" y="400509"/>
            <a:ext cx="507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E" sz="2800" dirty="0"/>
              <a:t>Matriz requerimientos</a:t>
            </a:r>
          </a:p>
        </p:txBody>
      </p:sp>
      <p:pic>
        <p:nvPicPr>
          <p:cNvPr id="1042" name="Picture 18" descr="Vmware">
            <a:extLst>
              <a:ext uri="{FF2B5EF4-FFF2-40B4-BE49-F238E27FC236}">
                <a16:creationId xmlns:a16="http://schemas.microsoft.com/office/drawing/2014/main" id="{C7384C25-D165-004C-9142-8D6395CD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574" y="5626876"/>
            <a:ext cx="1082246" cy="108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8" descr="Vmware">
            <a:extLst>
              <a:ext uri="{FF2B5EF4-FFF2-40B4-BE49-F238E27FC236}">
                <a16:creationId xmlns:a16="http://schemas.microsoft.com/office/drawing/2014/main" id="{7EBB949E-0ED3-D74D-ACB6-AFD0AC2FC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704" y="5626876"/>
            <a:ext cx="1082246" cy="108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8" descr="Vmware">
            <a:extLst>
              <a:ext uri="{FF2B5EF4-FFF2-40B4-BE49-F238E27FC236}">
                <a16:creationId xmlns:a16="http://schemas.microsoft.com/office/drawing/2014/main" id="{2C72105D-FA3D-A54F-8B13-84C7553F2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834" y="5659451"/>
            <a:ext cx="1082246" cy="108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desktop, pc, server ">
            <a:extLst>
              <a:ext uri="{FF2B5EF4-FFF2-40B4-BE49-F238E27FC236}">
                <a16:creationId xmlns:a16="http://schemas.microsoft.com/office/drawing/2014/main" id="{4C67BF5E-606F-9F48-B393-ED4DF3E36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671" y="3408220"/>
            <a:ext cx="893806" cy="89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OCA 8, Java 11 o ambos ? – Jav@dicto">
            <a:extLst>
              <a:ext uri="{FF2B5EF4-FFF2-40B4-BE49-F238E27FC236}">
                <a16:creationId xmlns:a16="http://schemas.microsoft.com/office/drawing/2014/main" id="{94DF211E-4761-C54E-AF63-7A4122E88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808" y="3703997"/>
            <a:ext cx="602089" cy="47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002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4578FD-D373-6A48-9465-5D40CE8C4FD8}"/>
              </a:ext>
            </a:extLst>
          </p:cNvPr>
          <p:cNvGraphicFramePr>
            <a:graphicFrameLocks noGrp="1"/>
          </p:cNvGraphicFramePr>
          <p:nvPr/>
        </p:nvGraphicFramePr>
        <p:xfrm>
          <a:off x="956960" y="1003870"/>
          <a:ext cx="9879915" cy="4507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983">
                  <a:extLst>
                    <a:ext uri="{9D8B030D-6E8A-4147-A177-3AD203B41FA5}">
                      <a16:colId xmlns:a16="http://schemas.microsoft.com/office/drawing/2014/main" val="1635148883"/>
                    </a:ext>
                  </a:extLst>
                </a:gridCol>
                <a:gridCol w="1975983">
                  <a:extLst>
                    <a:ext uri="{9D8B030D-6E8A-4147-A177-3AD203B41FA5}">
                      <a16:colId xmlns:a16="http://schemas.microsoft.com/office/drawing/2014/main" val="3781139573"/>
                    </a:ext>
                  </a:extLst>
                </a:gridCol>
                <a:gridCol w="1975983">
                  <a:extLst>
                    <a:ext uri="{9D8B030D-6E8A-4147-A177-3AD203B41FA5}">
                      <a16:colId xmlns:a16="http://schemas.microsoft.com/office/drawing/2014/main" val="4075607561"/>
                    </a:ext>
                  </a:extLst>
                </a:gridCol>
                <a:gridCol w="1975983">
                  <a:extLst>
                    <a:ext uri="{9D8B030D-6E8A-4147-A177-3AD203B41FA5}">
                      <a16:colId xmlns:a16="http://schemas.microsoft.com/office/drawing/2014/main" val="621045397"/>
                    </a:ext>
                  </a:extLst>
                </a:gridCol>
                <a:gridCol w="1975983">
                  <a:extLst>
                    <a:ext uri="{9D8B030D-6E8A-4147-A177-3AD203B41FA5}">
                      <a16:colId xmlns:a16="http://schemas.microsoft.com/office/drawing/2014/main" val="3950304490"/>
                    </a:ext>
                  </a:extLst>
                </a:gridCol>
              </a:tblGrid>
              <a:tr h="1126811">
                <a:tc>
                  <a:txBody>
                    <a:bodyPr/>
                    <a:lstStyle/>
                    <a:p>
                      <a:endParaRPr lang="en-PE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E" dirty="0"/>
                        <a:t>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E" dirty="0"/>
                        <a:t>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E" dirty="0"/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E" dirty="0"/>
                        <a:t>PROD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603175"/>
                  </a:ext>
                </a:extLst>
              </a:tr>
              <a:tr h="1126811">
                <a:tc>
                  <a:txBody>
                    <a:bodyPr/>
                    <a:lstStyle/>
                    <a:p>
                      <a:pPr algn="ctr"/>
                      <a:r>
                        <a:rPr lang="en-PE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Mongo Server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63668"/>
                  </a:ext>
                </a:extLst>
              </a:tr>
              <a:tr h="11268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E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Java Server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3410"/>
                  </a:ext>
                </a:extLst>
              </a:tr>
              <a:tr h="11268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E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NodeJS Server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743823"/>
                  </a:ext>
                </a:extLst>
              </a:tr>
            </a:tbl>
          </a:graphicData>
        </a:graphic>
      </p:graphicFrame>
      <p:pic>
        <p:nvPicPr>
          <p:cNvPr id="8" name="Picture 10" descr="desktop, pc, server ">
            <a:extLst>
              <a:ext uri="{FF2B5EF4-FFF2-40B4-BE49-F238E27FC236}">
                <a16:creationId xmlns:a16="http://schemas.microsoft.com/office/drawing/2014/main" id="{619D6BEF-A842-F442-A27E-B5B2382B0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014" y="4448834"/>
            <a:ext cx="893806" cy="89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desktop, pc, server ">
            <a:extLst>
              <a:ext uri="{FF2B5EF4-FFF2-40B4-BE49-F238E27FC236}">
                <a16:creationId xmlns:a16="http://schemas.microsoft.com/office/drawing/2014/main" id="{355B8711-4241-7141-B061-56C27FC3E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014" y="2201878"/>
            <a:ext cx="893806" cy="89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desktop, pc, server ">
            <a:extLst>
              <a:ext uri="{FF2B5EF4-FFF2-40B4-BE49-F238E27FC236}">
                <a16:creationId xmlns:a16="http://schemas.microsoft.com/office/drawing/2014/main" id="{19C1482C-10FD-864C-AED9-E4C32930D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389" y="3353487"/>
            <a:ext cx="893806" cy="89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Computer, design, digital, logo">
            <a:extLst>
              <a:ext uri="{FF2B5EF4-FFF2-40B4-BE49-F238E27FC236}">
                <a16:creationId xmlns:a16="http://schemas.microsoft.com/office/drawing/2014/main" id="{CC447C9F-9256-8549-931C-DF6ACF628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959" y="2239634"/>
            <a:ext cx="818293" cy="81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Computer, design, digital, logo">
            <a:extLst>
              <a:ext uri="{FF2B5EF4-FFF2-40B4-BE49-F238E27FC236}">
                <a16:creationId xmlns:a16="http://schemas.microsoft.com/office/drawing/2014/main" id="{17E14EB7-A034-0949-8B75-C325C97F0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958" y="3361038"/>
            <a:ext cx="818293" cy="81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Computer, design, digital, logo">
            <a:extLst>
              <a:ext uri="{FF2B5EF4-FFF2-40B4-BE49-F238E27FC236}">
                <a16:creationId xmlns:a16="http://schemas.microsoft.com/office/drawing/2014/main" id="{695904C0-6238-7644-A687-A68810E46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960" y="4527720"/>
            <a:ext cx="818293" cy="81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connected, racks, server, servers, center, data ">
            <a:extLst>
              <a:ext uri="{FF2B5EF4-FFF2-40B4-BE49-F238E27FC236}">
                <a16:creationId xmlns:a16="http://schemas.microsoft.com/office/drawing/2014/main" id="{A82823AB-7224-0B47-B897-D9E76804E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036" y="2201878"/>
            <a:ext cx="1003272" cy="100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connected, racks, server, servers, center, data ">
            <a:extLst>
              <a:ext uri="{FF2B5EF4-FFF2-40B4-BE49-F238E27FC236}">
                <a16:creationId xmlns:a16="http://schemas.microsoft.com/office/drawing/2014/main" id="{3BD790E7-F5F8-BE4E-B218-575E64268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036" y="3353487"/>
            <a:ext cx="1003272" cy="100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connected, racks, server, servers, center, data ">
            <a:extLst>
              <a:ext uri="{FF2B5EF4-FFF2-40B4-BE49-F238E27FC236}">
                <a16:creationId xmlns:a16="http://schemas.microsoft.com/office/drawing/2014/main" id="{62D2F1CE-E1A7-A849-BDD1-0049D78C8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459" y="4448834"/>
            <a:ext cx="1003272" cy="100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ack, server, center, data ">
            <a:extLst>
              <a:ext uri="{FF2B5EF4-FFF2-40B4-BE49-F238E27FC236}">
                <a16:creationId xmlns:a16="http://schemas.microsoft.com/office/drawing/2014/main" id="{E2101C70-93CF-9A43-9D7D-EA76453D2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528" y="2201878"/>
            <a:ext cx="1003272" cy="100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4" descr="rack, server, center, data ">
            <a:extLst>
              <a:ext uri="{FF2B5EF4-FFF2-40B4-BE49-F238E27FC236}">
                <a16:creationId xmlns:a16="http://schemas.microsoft.com/office/drawing/2014/main" id="{3069B1C2-F459-B848-9F0D-50024F4EF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528" y="3298754"/>
            <a:ext cx="1003272" cy="100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4" descr="rack, server, center, data ">
            <a:extLst>
              <a:ext uri="{FF2B5EF4-FFF2-40B4-BE49-F238E27FC236}">
                <a16:creationId xmlns:a16="http://schemas.microsoft.com/office/drawing/2014/main" id="{B7AD9073-F28B-7748-9229-A94563F85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528" y="4448834"/>
            <a:ext cx="1003272" cy="100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445CF2-C438-184A-8FC6-6198587A7337}"/>
              </a:ext>
            </a:extLst>
          </p:cNvPr>
          <p:cNvSpPr txBox="1"/>
          <p:nvPr/>
        </p:nvSpPr>
        <p:spPr>
          <a:xfrm>
            <a:off x="920573" y="400509"/>
            <a:ext cx="507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E" sz="2800" dirty="0"/>
              <a:t>Matriz requerimientos</a:t>
            </a:r>
          </a:p>
        </p:txBody>
      </p:sp>
      <p:pic>
        <p:nvPicPr>
          <p:cNvPr id="1042" name="Picture 18" descr="Vmware">
            <a:extLst>
              <a:ext uri="{FF2B5EF4-FFF2-40B4-BE49-F238E27FC236}">
                <a16:creationId xmlns:a16="http://schemas.microsoft.com/office/drawing/2014/main" id="{C7384C25-D165-004C-9142-8D6395CD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574" y="5626876"/>
            <a:ext cx="1082246" cy="108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8" descr="Vmware">
            <a:extLst>
              <a:ext uri="{FF2B5EF4-FFF2-40B4-BE49-F238E27FC236}">
                <a16:creationId xmlns:a16="http://schemas.microsoft.com/office/drawing/2014/main" id="{7EBB949E-0ED3-D74D-ACB6-AFD0AC2FC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704" y="5626876"/>
            <a:ext cx="1082246" cy="108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8" descr="Vmware">
            <a:extLst>
              <a:ext uri="{FF2B5EF4-FFF2-40B4-BE49-F238E27FC236}">
                <a16:creationId xmlns:a16="http://schemas.microsoft.com/office/drawing/2014/main" id="{2C72105D-FA3D-A54F-8B13-84C7553F2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834" y="5659451"/>
            <a:ext cx="1082246" cy="108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desktop, pc, server ">
            <a:extLst>
              <a:ext uri="{FF2B5EF4-FFF2-40B4-BE49-F238E27FC236}">
                <a16:creationId xmlns:a16="http://schemas.microsoft.com/office/drawing/2014/main" id="{4C67BF5E-606F-9F48-B393-ED4DF3E36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671" y="3408220"/>
            <a:ext cx="893806" cy="89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OCA 8, Java 11 o ambos ? – Jav@dicto">
            <a:extLst>
              <a:ext uri="{FF2B5EF4-FFF2-40B4-BE49-F238E27FC236}">
                <a16:creationId xmlns:a16="http://schemas.microsoft.com/office/drawing/2014/main" id="{94DF211E-4761-C54E-AF63-7A4122E88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808" y="3703997"/>
            <a:ext cx="602089" cy="47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connected, racks, server, servers, center, data ">
            <a:extLst>
              <a:ext uri="{FF2B5EF4-FFF2-40B4-BE49-F238E27FC236}">
                <a16:creationId xmlns:a16="http://schemas.microsoft.com/office/drawing/2014/main" id="{DCBB0AE0-BB31-CF44-9B7C-6E3A6256F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549" y="4435230"/>
            <a:ext cx="1003272" cy="100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55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4578FD-D373-6A48-9465-5D40CE8C4FD8}"/>
              </a:ext>
            </a:extLst>
          </p:cNvPr>
          <p:cNvGraphicFramePr>
            <a:graphicFrameLocks noGrp="1"/>
          </p:cNvGraphicFramePr>
          <p:nvPr/>
        </p:nvGraphicFramePr>
        <p:xfrm>
          <a:off x="956960" y="1003870"/>
          <a:ext cx="9879915" cy="4507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983">
                  <a:extLst>
                    <a:ext uri="{9D8B030D-6E8A-4147-A177-3AD203B41FA5}">
                      <a16:colId xmlns:a16="http://schemas.microsoft.com/office/drawing/2014/main" val="1635148883"/>
                    </a:ext>
                  </a:extLst>
                </a:gridCol>
                <a:gridCol w="1975983">
                  <a:extLst>
                    <a:ext uri="{9D8B030D-6E8A-4147-A177-3AD203B41FA5}">
                      <a16:colId xmlns:a16="http://schemas.microsoft.com/office/drawing/2014/main" val="3781139573"/>
                    </a:ext>
                  </a:extLst>
                </a:gridCol>
                <a:gridCol w="1975983">
                  <a:extLst>
                    <a:ext uri="{9D8B030D-6E8A-4147-A177-3AD203B41FA5}">
                      <a16:colId xmlns:a16="http://schemas.microsoft.com/office/drawing/2014/main" val="4075607561"/>
                    </a:ext>
                  </a:extLst>
                </a:gridCol>
                <a:gridCol w="1975983">
                  <a:extLst>
                    <a:ext uri="{9D8B030D-6E8A-4147-A177-3AD203B41FA5}">
                      <a16:colId xmlns:a16="http://schemas.microsoft.com/office/drawing/2014/main" val="621045397"/>
                    </a:ext>
                  </a:extLst>
                </a:gridCol>
                <a:gridCol w="1975983">
                  <a:extLst>
                    <a:ext uri="{9D8B030D-6E8A-4147-A177-3AD203B41FA5}">
                      <a16:colId xmlns:a16="http://schemas.microsoft.com/office/drawing/2014/main" val="3950304490"/>
                    </a:ext>
                  </a:extLst>
                </a:gridCol>
              </a:tblGrid>
              <a:tr h="1126811">
                <a:tc>
                  <a:txBody>
                    <a:bodyPr/>
                    <a:lstStyle/>
                    <a:p>
                      <a:endParaRPr lang="en-PE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E" dirty="0"/>
                        <a:t>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E" dirty="0"/>
                        <a:t>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E" dirty="0"/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E" dirty="0"/>
                        <a:t>PROD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603175"/>
                  </a:ext>
                </a:extLst>
              </a:tr>
              <a:tr h="1126811">
                <a:tc>
                  <a:txBody>
                    <a:bodyPr/>
                    <a:lstStyle/>
                    <a:p>
                      <a:pPr algn="ctr"/>
                      <a:r>
                        <a:rPr lang="en-PE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Mongo Server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63668"/>
                  </a:ext>
                </a:extLst>
              </a:tr>
              <a:tr h="11268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E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Java Server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3410"/>
                  </a:ext>
                </a:extLst>
              </a:tr>
              <a:tr h="11268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E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NodeJS Server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743823"/>
                  </a:ext>
                </a:extLst>
              </a:tr>
            </a:tbl>
          </a:graphicData>
        </a:graphic>
      </p:graphicFrame>
      <p:pic>
        <p:nvPicPr>
          <p:cNvPr id="8" name="Picture 10" descr="desktop, pc, server ">
            <a:extLst>
              <a:ext uri="{FF2B5EF4-FFF2-40B4-BE49-F238E27FC236}">
                <a16:creationId xmlns:a16="http://schemas.microsoft.com/office/drawing/2014/main" id="{619D6BEF-A842-F442-A27E-B5B2382B0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014" y="4448834"/>
            <a:ext cx="893806" cy="89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desktop, pc, server ">
            <a:extLst>
              <a:ext uri="{FF2B5EF4-FFF2-40B4-BE49-F238E27FC236}">
                <a16:creationId xmlns:a16="http://schemas.microsoft.com/office/drawing/2014/main" id="{355B8711-4241-7141-B061-56C27FC3E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014" y="2201878"/>
            <a:ext cx="893806" cy="89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desktop, pc, server ">
            <a:extLst>
              <a:ext uri="{FF2B5EF4-FFF2-40B4-BE49-F238E27FC236}">
                <a16:creationId xmlns:a16="http://schemas.microsoft.com/office/drawing/2014/main" id="{19C1482C-10FD-864C-AED9-E4C32930D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014" y="3353487"/>
            <a:ext cx="893806" cy="89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Computer, design, digital, logo">
            <a:extLst>
              <a:ext uri="{FF2B5EF4-FFF2-40B4-BE49-F238E27FC236}">
                <a16:creationId xmlns:a16="http://schemas.microsoft.com/office/drawing/2014/main" id="{CC447C9F-9256-8549-931C-DF6ACF628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959" y="2239634"/>
            <a:ext cx="818293" cy="81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Computer, design, digital, logo">
            <a:extLst>
              <a:ext uri="{FF2B5EF4-FFF2-40B4-BE49-F238E27FC236}">
                <a16:creationId xmlns:a16="http://schemas.microsoft.com/office/drawing/2014/main" id="{17E14EB7-A034-0949-8B75-C325C97F0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958" y="3361038"/>
            <a:ext cx="818293" cy="81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Computer, design, digital, logo">
            <a:extLst>
              <a:ext uri="{FF2B5EF4-FFF2-40B4-BE49-F238E27FC236}">
                <a16:creationId xmlns:a16="http://schemas.microsoft.com/office/drawing/2014/main" id="{695904C0-6238-7644-A687-A68810E46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960" y="4527720"/>
            <a:ext cx="818293" cy="81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connected, racks, server, servers, center, data ">
            <a:extLst>
              <a:ext uri="{FF2B5EF4-FFF2-40B4-BE49-F238E27FC236}">
                <a16:creationId xmlns:a16="http://schemas.microsoft.com/office/drawing/2014/main" id="{A82823AB-7224-0B47-B897-D9E76804E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036" y="2201878"/>
            <a:ext cx="1003272" cy="100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connected, racks, server, servers, center, data ">
            <a:extLst>
              <a:ext uri="{FF2B5EF4-FFF2-40B4-BE49-F238E27FC236}">
                <a16:creationId xmlns:a16="http://schemas.microsoft.com/office/drawing/2014/main" id="{3BD790E7-F5F8-BE4E-B218-575E64268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036" y="3353487"/>
            <a:ext cx="1003272" cy="100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connected, racks, server, servers, center, data ">
            <a:extLst>
              <a:ext uri="{FF2B5EF4-FFF2-40B4-BE49-F238E27FC236}">
                <a16:creationId xmlns:a16="http://schemas.microsoft.com/office/drawing/2014/main" id="{62D2F1CE-E1A7-A849-BDD1-0049D78C8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036" y="4448834"/>
            <a:ext cx="1003272" cy="100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ack, server, center, data ">
            <a:extLst>
              <a:ext uri="{FF2B5EF4-FFF2-40B4-BE49-F238E27FC236}">
                <a16:creationId xmlns:a16="http://schemas.microsoft.com/office/drawing/2014/main" id="{E2101C70-93CF-9A43-9D7D-EA76453D2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528" y="2201878"/>
            <a:ext cx="1003272" cy="100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4" descr="rack, server, center, data ">
            <a:extLst>
              <a:ext uri="{FF2B5EF4-FFF2-40B4-BE49-F238E27FC236}">
                <a16:creationId xmlns:a16="http://schemas.microsoft.com/office/drawing/2014/main" id="{3069B1C2-F459-B848-9F0D-50024F4EF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528" y="3298754"/>
            <a:ext cx="1003272" cy="100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4" descr="rack, server, center, data ">
            <a:extLst>
              <a:ext uri="{FF2B5EF4-FFF2-40B4-BE49-F238E27FC236}">
                <a16:creationId xmlns:a16="http://schemas.microsoft.com/office/drawing/2014/main" id="{B7AD9073-F28B-7748-9229-A94563F85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528" y="4448834"/>
            <a:ext cx="1003272" cy="100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445CF2-C438-184A-8FC6-6198587A7337}"/>
              </a:ext>
            </a:extLst>
          </p:cNvPr>
          <p:cNvSpPr txBox="1"/>
          <p:nvPr/>
        </p:nvSpPr>
        <p:spPr>
          <a:xfrm>
            <a:off x="920573" y="400509"/>
            <a:ext cx="507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E" sz="2800" dirty="0"/>
              <a:t>Matriz requerimientos</a:t>
            </a:r>
          </a:p>
        </p:txBody>
      </p:sp>
      <p:pic>
        <p:nvPicPr>
          <p:cNvPr id="6146" name="Picture 2" descr="How Much Do the Differences Between Cloud Providers Actually Matter? -  ParkMyCloud">
            <a:extLst>
              <a:ext uri="{FF2B5EF4-FFF2-40B4-BE49-F238E27FC236}">
                <a16:creationId xmlns:a16="http://schemas.microsoft.com/office/drawing/2014/main" id="{4DF9417F-C67C-264F-98A7-185233F5A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152" y="5649349"/>
            <a:ext cx="1700426" cy="105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ow Much Do the Differences Between Cloud Providers Actually Matter? -  ParkMyCloud">
            <a:extLst>
              <a:ext uri="{FF2B5EF4-FFF2-40B4-BE49-F238E27FC236}">
                <a16:creationId xmlns:a16="http://schemas.microsoft.com/office/drawing/2014/main" id="{9437E4E2-8F9A-9942-BE7A-5B59388C8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951" y="5649349"/>
            <a:ext cx="1700426" cy="105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ow Much Do the Differences Between Cloud Providers Actually Matter? -  ParkMyCloud">
            <a:extLst>
              <a:ext uri="{FF2B5EF4-FFF2-40B4-BE49-F238E27FC236}">
                <a16:creationId xmlns:a16="http://schemas.microsoft.com/office/drawing/2014/main" id="{7472B202-303E-1141-85C2-1210B2C4D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459" y="5649349"/>
            <a:ext cx="1700426" cy="105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148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4578FD-D373-6A48-9465-5D40CE8C4FD8}"/>
              </a:ext>
            </a:extLst>
          </p:cNvPr>
          <p:cNvGraphicFramePr>
            <a:graphicFrameLocks noGrp="1"/>
          </p:cNvGraphicFramePr>
          <p:nvPr/>
        </p:nvGraphicFramePr>
        <p:xfrm>
          <a:off x="956960" y="1003870"/>
          <a:ext cx="9879915" cy="4507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983">
                  <a:extLst>
                    <a:ext uri="{9D8B030D-6E8A-4147-A177-3AD203B41FA5}">
                      <a16:colId xmlns:a16="http://schemas.microsoft.com/office/drawing/2014/main" val="1635148883"/>
                    </a:ext>
                  </a:extLst>
                </a:gridCol>
                <a:gridCol w="1975983">
                  <a:extLst>
                    <a:ext uri="{9D8B030D-6E8A-4147-A177-3AD203B41FA5}">
                      <a16:colId xmlns:a16="http://schemas.microsoft.com/office/drawing/2014/main" val="3781139573"/>
                    </a:ext>
                  </a:extLst>
                </a:gridCol>
                <a:gridCol w="1975983">
                  <a:extLst>
                    <a:ext uri="{9D8B030D-6E8A-4147-A177-3AD203B41FA5}">
                      <a16:colId xmlns:a16="http://schemas.microsoft.com/office/drawing/2014/main" val="4075607561"/>
                    </a:ext>
                  </a:extLst>
                </a:gridCol>
                <a:gridCol w="1975983">
                  <a:extLst>
                    <a:ext uri="{9D8B030D-6E8A-4147-A177-3AD203B41FA5}">
                      <a16:colId xmlns:a16="http://schemas.microsoft.com/office/drawing/2014/main" val="621045397"/>
                    </a:ext>
                  </a:extLst>
                </a:gridCol>
                <a:gridCol w="1975983">
                  <a:extLst>
                    <a:ext uri="{9D8B030D-6E8A-4147-A177-3AD203B41FA5}">
                      <a16:colId xmlns:a16="http://schemas.microsoft.com/office/drawing/2014/main" val="3950304490"/>
                    </a:ext>
                  </a:extLst>
                </a:gridCol>
              </a:tblGrid>
              <a:tr h="1126811">
                <a:tc>
                  <a:txBody>
                    <a:bodyPr/>
                    <a:lstStyle/>
                    <a:p>
                      <a:endParaRPr lang="en-PE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E" dirty="0"/>
                        <a:t>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E" dirty="0"/>
                        <a:t>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E" dirty="0"/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E" dirty="0"/>
                        <a:t>PROD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603175"/>
                  </a:ext>
                </a:extLst>
              </a:tr>
              <a:tr h="1126811">
                <a:tc>
                  <a:txBody>
                    <a:bodyPr/>
                    <a:lstStyle/>
                    <a:p>
                      <a:pPr algn="ctr"/>
                      <a:r>
                        <a:rPr lang="en-PE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Mongo Server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63668"/>
                  </a:ext>
                </a:extLst>
              </a:tr>
              <a:tr h="11268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E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Java Server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3410"/>
                  </a:ext>
                </a:extLst>
              </a:tr>
              <a:tr h="11268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E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NodeJS Server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7438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E445CF2-C438-184A-8FC6-6198587A7337}"/>
              </a:ext>
            </a:extLst>
          </p:cNvPr>
          <p:cNvSpPr txBox="1"/>
          <p:nvPr/>
        </p:nvSpPr>
        <p:spPr>
          <a:xfrm>
            <a:off x="920573" y="400509"/>
            <a:ext cx="507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E" sz="2800" dirty="0"/>
              <a:t>Matriz simplificada</a:t>
            </a:r>
          </a:p>
        </p:txBody>
      </p:sp>
      <p:pic>
        <p:nvPicPr>
          <p:cNvPr id="6146" name="Picture 2" descr="How Much Do the Differences Between Cloud Providers Actually Matter? -  ParkMyCloud">
            <a:extLst>
              <a:ext uri="{FF2B5EF4-FFF2-40B4-BE49-F238E27FC236}">
                <a16:creationId xmlns:a16="http://schemas.microsoft.com/office/drawing/2014/main" id="{4DF9417F-C67C-264F-98A7-185233F5A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152" y="5649349"/>
            <a:ext cx="1700426" cy="105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ow Much Do the Differences Between Cloud Providers Actually Matter? -  ParkMyCloud">
            <a:extLst>
              <a:ext uri="{FF2B5EF4-FFF2-40B4-BE49-F238E27FC236}">
                <a16:creationId xmlns:a16="http://schemas.microsoft.com/office/drawing/2014/main" id="{9437E4E2-8F9A-9942-BE7A-5B59388C8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951" y="5649349"/>
            <a:ext cx="1700426" cy="105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ow Much Do the Differences Between Cloud Providers Actually Matter? -  ParkMyCloud">
            <a:extLst>
              <a:ext uri="{FF2B5EF4-FFF2-40B4-BE49-F238E27FC236}">
                <a16:creationId xmlns:a16="http://schemas.microsoft.com/office/drawing/2014/main" id="{7472B202-303E-1141-85C2-1210B2C4D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459" y="5649349"/>
            <a:ext cx="1700426" cy="105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ocker, logo, logos">
            <a:extLst>
              <a:ext uri="{FF2B5EF4-FFF2-40B4-BE49-F238E27FC236}">
                <a16:creationId xmlns:a16="http://schemas.microsoft.com/office/drawing/2014/main" id="{F24D09B0-490B-5642-9E44-B5E54FDDC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885" y="4397585"/>
            <a:ext cx="1180438" cy="118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Docker, logo, logos">
            <a:extLst>
              <a:ext uri="{FF2B5EF4-FFF2-40B4-BE49-F238E27FC236}">
                <a16:creationId xmlns:a16="http://schemas.microsoft.com/office/drawing/2014/main" id="{F207D782-6BA4-BB46-9192-B41371B13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574" y="4397585"/>
            <a:ext cx="1180438" cy="118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Docker, logo, logos">
            <a:extLst>
              <a:ext uri="{FF2B5EF4-FFF2-40B4-BE49-F238E27FC236}">
                <a16:creationId xmlns:a16="http://schemas.microsoft.com/office/drawing/2014/main" id="{8E5246C5-AA38-574C-97DC-69F9E1DDA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805" y="4397585"/>
            <a:ext cx="1180438" cy="118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Docker, logo, logos">
            <a:extLst>
              <a:ext uri="{FF2B5EF4-FFF2-40B4-BE49-F238E27FC236}">
                <a16:creationId xmlns:a16="http://schemas.microsoft.com/office/drawing/2014/main" id="{BE854F0C-9EA8-2C4E-8E8A-A4BF17803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828" y="4397585"/>
            <a:ext cx="1180438" cy="118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Docker, logo, logos">
            <a:extLst>
              <a:ext uri="{FF2B5EF4-FFF2-40B4-BE49-F238E27FC236}">
                <a16:creationId xmlns:a16="http://schemas.microsoft.com/office/drawing/2014/main" id="{42A57E33-50A5-5A4B-9A30-1BFEA621C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927" y="3233919"/>
            <a:ext cx="1180438" cy="118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Docker, logo, logos">
            <a:extLst>
              <a:ext uri="{FF2B5EF4-FFF2-40B4-BE49-F238E27FC236}">
                <a16:creationId xmlns:a16="http://schemas.microsoft.com/office/drawing/2014/main" id="{5BE0310D-FED7-AF4B-8C27-927F72DCD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16" y="3233919"/>
            <a:ext cx="1180438" cy="118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ocker, logo, logos">
            <a:extLst>
              <a:ext uri="{FF2B5EF4-FFF2-40B4-BE49-F238E27FC236}">
                <a16:creationId xmlns:a16="http://schemas.microsoft.com/office/drawing/2014/main" id="{8F9B911F-3EF4-9E44-ACD5-D55C497BC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847" y="3233919"/>
            <a:ext cx="1180438" cy="118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ocker, logo, logos">
            <a:extLst>
              <a:ext uri="{FF2B5EF4-FFF2-40B4-BE49-F238E27FC236}">
                <a16:creationId xmlns:a16="http://schemas.microsoft.com/office/drawing/2014/main" id="{BC36A36B-ADBE-9549-94B8-D884CFF28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870" y="3233919"/>
            <a:ext cx="1180438" cy="118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ocker, logo, logos">
            <a:extLst>
              <a:ext uri="{FF2B5EF4-FFF2-40B4-BE49-F238E27FC236}">
                <a16:creationId xmlns:a16="http://schemas.microsoft.com/office/drawing/2014/main" id="{4685F822-A1D3-EF4F-8223-C6A9648A5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927" y="2045095"/>
            <a:ext cx="1180438" cy="118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ocker, logo, logos">
            <a:extLst>
              <a:ext uri="{FF2B5EF4-FFF2-40B4-BE49-F238E27FC236}">
                <a16:creationId xmlns:a16="http://schemas.microsoft.com/office/drawing/2014/main" id="{E967F27E-96A4-BF40-86A2-D5D2BC872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16" y="2045095"/>
            <a:ext cx="1180438" cy="118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Docker, logo, logos">
            <a:extLst>
              <a:ext uri="{FF2B5EF4-FFF2-40B4-BE49-F238E27FC236}">
                <a16:creationId xmlns:a16="http://schemas.microsoft.com/office/drawing/2014/main" id="{A54B106A-5A55-694A-9C1A-00CFAC481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847" y="2045095"/>
            <a:ext cx="1180438" cy="118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ocker, logo, logos">
            <a:extLst>
              <a:ext uri="{FF2B5EF4-FFF2-40B4-BE49-F238E27FC236}">
                <a16:creationId xmlns:a16="http://schemas.microsoft.com/office/drawing/2014/main" id="{DF4A589A-F9C1-5C48-BB24-7A5083B6B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870" y="2045095"/>
            <a:ext cx="1180438" cy="118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Computer, design, digital, logo">
            <a:extLst>
              <a:ext uri="{FF2B5EF4-FFF2-40B4-BE49-F238E27FC236}">
                <a16:creationId xmlns:a16="http://schemas.microsoft.com/office/drawing/2014/main" id="{0968C730-635A-E34E-B5C3-E05BD83A8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957" y="5800955"/>
            <a:ext cx="818293" cy="81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704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313</Words>
  <Application>Microsoft Macintosh PowerPoint</Application>
  <PresentationFormat>Widescreen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Alberto Zegarra Sanchez</dc:creator>
  <cp:lastModifiedBy>Manuel Alberto Zegarra Sanchez</cp:lastModifiedBy>
  <cp:revision>213</cp:revision>
  <dcterms:created xsi:type="dcterms:W3CDTF">2021-06-30T20:54:14Z</dcterms:created>
  <dcterms:modified xsi:type="dcterms:W3CDTF">2021-07-08T22:48:13Z</dcterms:modified>
</cp:coreProperties>
</file>