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4" r:id="rId5"/>
    <p:sldId id="279" r:id="rId6"/>
    <p:sldId id="260" r:id="rId7"/>
    <p:sldId id="287" r:id="rId8"/>
    <p:sldId id="282" r:id="rId9"/>
    <p:sldId id="266" r:id="rId10"/>
    <p:sldId id="281" r:id="rId11"/>
    <p:sldId id="285" r:id="rId12"/>
    <p:sldId id="268" r:id="rId13"/>
    <p:sldId id="286" r:id="rId14"/>
    <p:sldId id="271" r:id="rId15"/>
    <p:sldId id="280" r:id="rId16"/>
    <p:sldId id="288" r:id="rId17"/>
    <p:sldId id="290" r:id="rId18"/>
    <p:sldId id="292" r:id="rId19"/>
    <p:sldId id="277" r:id="rId20"/>
    <p:sldId id="283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67EA3-CEFA-454F-81C2-622242029C7A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C6F4D-08B1-4FFA-A36A-65CA290C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8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6F4D-08B1-4FFA-A36A-65CA290CED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0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6F4D-08B1-4FFA-A36A-65CA290CED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4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6F4D-08B1-4FFA-A36A-65CA290CED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6F4D-08B1-4FFA-A36A-65CA290CED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5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32BC-5CA2-4539-A051-01865C136D5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0FBB-82C8-476F-8675-9637D23B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1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32BC-5CA2-4539-A051-01865C136D5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0FBB-82C8-476F-8675-9637D23B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8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32BC-5CA2-4539-A051-01865C136D5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0FBB-82C8-476F-8675-9637D23B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9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32BC-5CA2-4539-A051-01865C136D5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0FBB-82C8-476F-8675-9637D23B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32BC-5CA2-4539-A051-01865C136D5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0FBB-82C8-476F-8675-9637D23B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5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32BC-5CA2-4539-A051-01865C136D5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0FBB-82C8-476F-8675-9637D23B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8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32BC-5CA2-4539-A051-01865C136D5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0FBB-82C8-476F-8675-9637D23B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8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32BC-5CA2-4539-A051-01865C136D5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0FBB-82C8-476F-8675-9637D23B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32BC-5CA2-4539-A051-01865C136D5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0FBB-82C8-476F-8675-9637D23B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32BC-5CA2-4539-A051-01865C136D5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0FBB-82C8-476F-8675-9637D23B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32BC-5CA2-4539-A051-01865C136D5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0FBB-82C8-476F-8675-9637D23B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9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32BC-5CA2-4539-A051-01865C136D52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0FBB-82C8-476F-8675-9637D23B5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hinyapps.org/apps/p-check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rpsychologist.com/d3/pdis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hinyapps.org/apps/p-check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0956797611417632" TargetMode="External"/><Relationship Id="rId2" Type="http://schemas.openxmlformats.org/officeDocument/2006/relationships/hyperlink" Target="https://doi.org/10.1371/journal.pmed.002012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37/a0033242" TargetMode="External"/><Relationship Id="rId4" Type="http://schemas.openxmlformats.org/officeDocument/2006/relationships/hyperlink" Target="https://doi.org/10.1037/a0029487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wdkx.com/wdkxwp/wp/wp-content/uploads/2017/11/o-BODY-CHALK-OUTLINE-facebook-1038x57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6"/>
          <a:stretch/>
        </p:blipFill>
        <p:spPr bwMode="auto">
          <a:xfrm>
            <a:off x="0" y="-2"/>
            <a:ext cx="9756499" cy="6858001"/>
          </a:xfrm>
          <a:prstGeom prst="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9284969">
            <a:off x="3942723" y="1782716"/>
            <a:ext cx="260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Study 1</a:t>
            </a:r>
            <a:endParaRPr lang="en-US" sz="3600" b="1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27002" y="-1"/>
            <a:ext cx="246499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9568" y="4353844"/>
            <a:ext cx="933330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How to evaluate </a:t>
            </a:r>
          </a:p>
          <a:p>
            <a:pPr algn="r"/>
            <a:r>
              <a:rPr lang="en-US" sz="4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t</a:t>
            </a:r>
            <a:r>
              <a:rPr lang="en-US" sz="4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he credibility of  </a:t>
            </a:r>
          </a:p>
          <a:p>
            <a:pPr algn="r"/>
            <a:r>
              <a:rPr lang="en-US" sz="4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published research findings</a:t>
            </a:r>
          </a:p>
          <a:p>
            <a:pPr algn="r"/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65" y="2526455"/>
            <a:ext cx="171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.042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7938" y="3980930"/>
            <a:ext cx="171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.039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15720" y="245097"/>
            <a:ext cx="2817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Bastian Jaeger</a:t>
            </a:r>
          </a:p>
          <a:p>
            <a:pPr algn="r"/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Tilburg 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University</a:t>
            </a:r>
          </a:p>
          <a:p>
            <a:pPr algn="r"/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Social Psychology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2486"/>
          </a:xfrm>
        </p:spPr>
        <p:txBody>
          <a:bodyPr/>
          <a:lstStyle/>
          <a:p>
            <a:r>
              <a:rPr lang="en-US" dirty="0" smtClean="0"/>
              <a:t>Example 1: only significant results</a:t>
            </a:r>
          </a:p>
          <a:p>
            <a:pPr lvl="1"/>
            <a:r>
              <a:rPr lang="en-US" sz="2800" dirty="0" smtClean="0"/>
              <a:t>7 statistical tests, all significant</a:t>
            </a:r>
          </a:p>
          <a:p>
            <a:pPr lvl="1"/>
            <a:r>
              <a:rPr lang="en-US" sz="2800" dirty="0" smtClean="0"/>
              <a:t>100 participants, d = 0.5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3483048"/>
            <a:ext cx="458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1) Calculate power: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995224" y="3483048"/>
            <a:ext cx="173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70%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4141205"/>
            <a:ext cx="1064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) Calculate likelihood of finding 7 significant findings: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4824846"/>
            <a:ext cx="6603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0.7 x 0.7 x 0.7 x </a:t>
            </a:r>
            <a:r>
              <a:rPr lang="en-US" sz="2800" dirty="0"/>
              <a:t>0.7 x 0.7 x 0.7 </a:t>
            </a:r>
            <a:r>
              <a:rPr lang="en-US" sz="2800" dirty="0" smtClean="0"/>
              <a:t>x 0.7 = </a:t>
            </a:r>
            <a:r>
              <a:rPr lang="en-US" sz="2800" b="1" dirty="0" smtClean="0"/>
              <a:t>0.082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7569" y="5798628"/>
            <a:ext cx="11816862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8.2% chance of finding only significant effects across 7 studies with 70% power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717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2: some non-significant results (</a:t>
            </a:r>
            <a:r>
              <a:rPr lang="en-US" dirty="0" err="1" smtClean="0"/>
              <a:t>Bem</a:t>
            </a:r>
            <a:r>
              <a:rPr lang="en-US" dirty="0" smtClean="0"/>
              <a:t>, 2011)</a:t>
            </a:r>
            <a:endParaRPr lang="en-US" i="1" dirty="0" smtClean="0"/>
          </a:p>
          <a:p>
            <a:pPr lvl="1"/>
            <a:r>
              <a:rPr lang="en-US" sz="2800" dirty="0" smtClean="0"/>
              <a:t>10 statistical tests, 9 significant</a:t>
            </a:r>
          </a:p>
          <a:p>
            <a:pPr lvl="1"/>
            <a:r>
              <a:rPr lang="en-US" sz="2800" dirty="0" smtClean="0"/>
              <a:t>n = 120, d = 0.22</a:t>
            </a:r>
            <a:endParaRPr lang="en-US" sz="2800" dirty="0"/>
          </a:p>
          <a:p>
            <a:r>
              <a:rPr lang="en-US" i="1" dirty="0" smtClean="0"/>
              <a:t>Incredibility index</a:t>
            </a:r>
            <a:r>
              <a:rPr lang="en-US" dirty="0" smtClean="0"/>
              <a:t>: probability of obtaining more non-significant results than were reported given the tests’ power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Schimmack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 2012</a:t>
            </a:r>
          </a:p>
          <a:p>
            <a:pPr marL="0" indent="0">
              <a:buNone/>
            </a:pPr>
            <a:r>
              <a:rPr lang="en-US" sz="3200" dirty="0" smtClean="0">
                <a:hlinkClick r:id="rId2"/>
              </a:rPr>
              <a:t>http</a:t>
            </a:r>
            <a:r>
              <a:rPr lang="en-US" sz="3200" dirty="0">
                <a:hlinkClick r:id="rId2"/>
              </a:rPr>
              <a:t>://shinyapps.org/apps/p-checker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pPr lvl="1"/>
            <a:r>
              <a:rPr lang="en-US" sz="2800" dirty="0" smtClean="0"/>
              <a:t>9/10 </a:t>
            </a:r>
            <a:r>
              <a:rPr lang="en-US" sz="2800" dirty="0"/>
              <a:t>significant tests</a:t>
            </a:r>
          </a:p>
          <a:p>
            <a:pPr lvl="1"/>
            <a:r>
              <a:rPr lang="en-US" sz="2800" dirty="0"/>
              <a:t>75% power</a:t>
            </a:r>
          </a:p>
          <a:p>
            <a:endParaRPr lang="en-US" dirty="0" smtClean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569" y="5798628"/>
            <a:ext cx="11816862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76% chance of finding more than 1 non-significant results for 10 tests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2065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p-values</a:t>
            </a:r>
            <a:endParaRPr lang="en-US" dirty="0"/>
          </a:p>
        </p:txBody>
      </p:sp>
      <p:pic>
        <p:nvPicPr>
          <p:cNvPr id="1026" name="Picture 2" descr="https://researchutopia.files.wordpress.com/2013/11/rpl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" t="9196" r="3177" b="6453"/>
          <a:stretch/>
        </p:blipFill>
        <p:spPr bwMode="auto">
          <a:xfrm>
            <a:off x="98471" y="2141396"/>
            <a:ext cx="6091306" cy="393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esearchutopia.files.wordpress.com/2013/11/rplot0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9947" r="4221" b="7830"/>
          <a:stretch/>
        </p:blipFill>
        <p:spPr bwMode="auto">
          <a:xfrm>
            <a:off x="5997524" y="2141396"/>
            <a:ext cx="6082023" cy="387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78961" y="1756132"/>
            <a:ext cx="1730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 = 0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173372" y="1756132"/>
            <a:ext cx="1730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 = 0.15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138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p-values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199" y="1969477"/>
            <a:ext cx="1089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How often should we observe large, but significant p values (.01 - .05)?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70802" y="2644278"/>
            <a:ext cx="82290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hlinkClick r:id="rId2"/>
              </a:rPr>
              <a:t>http://rpsychologist.com/d3/pdist</a:t>
            </a:r>
            <a:r>
              <a:rPr lang="en-US" sz="4400" dirty="0" smtClean="0">
                <a:hlinkClick r:id="rId2"/>
              </a:rPr>
              <a:t>/</a:t>
            </a:r>
            <a:endParaRPr lang="en-US" sz="4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838199" y="356530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 = 0.5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 = </a:t>
            </a:r>
            <a:r>
              <a:rPr lang="en-US" sz="2800" dirty="0" smtClean="0"/>
              <a:t>100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barely significant results: </a:t>
            </a:r>
            <a:r>
              <a:rPr lang="en-US" sz="2800" dirty="0" smtClean="0"/>
              <a:t>8.5%</a:t>
            </a:r>
          </a:p>
        </p:txBody>
      </p:sp>
    </p:spTree>
    <p:extLst>
      <p:ext uri="{BB962C8B-B14F-4D97-AF65-F5344CB8AC3E}">
        <p14:creationId xmlns:p14="http://schemas.microsoft.com/office/powerpoint/2010/main" val="167572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6902"/>
          <a:stretch/>
        </p:blipFill>
        <p:spPr>
          <a:xfrm>
            <a:off x="1076178" y="1791726"/>
            <a:ext cx="10515600" cy="29224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80492" y="2869809"/>
            <a:ext cx="1955410" cy="492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Distribution of p-values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957189" y="1552740"/>
            <a:ext cx="10753578" cy="529375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600" dirty="0" smtClean="0"/>
              <a:t>Higher </a:t>
            </a:r>
            <a:r>
              <a:rPr lang="en-US" sz="2600" dirty="0" err="1" smtClean="0"/>
              <a:t>fWHR</a:t>
            </a:r>
            <a:r>
              <a:rPr lang="en-US" sz="2600" dirty="0" smtClean="0"/>
              <a:t> for: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 smtClean="0"/>
              <a:t>DOWJones</a:t>
            </a:r>
            <a:r>
              <a:rPr lang="en-US" sz="2600" dirty="0" smtClean="0"/>
              <a:t> CEOS 	vs. controls 				</a:t>
            </a:r>
            <a:r>
              <a:rPr lang="en-US" sz="2600" dirty="0" smtClean="0">
                <a:solidFill>
                  <a:srgbClr val="7030A0"/>
                </a:solidFill>
              </a:rPr>
              <a:t>p = .014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/>
              <a:t>DAX CEOs 		vs. controls				</a:t>
            </a:r>
            <a:r>
              <a:rPr lang="en-US" sz="2600" dirty="0" smtClean="0">
                <a:solidFill>
                  <a:srgbClr val="7030A0"/>
                </a:solidFill>
              </a:rPr>
              <a:t>p = .094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/>
              <a:t>NGO CEOS:	vs. controls</a:t>
            </a:r>
            <a:r>
              <a:rPr lang="en-US" sz="2600" dirty="0" smtClean="0">
                <a:solidFill>
                  <a:srgbClr val="7030A0"/>
                </a:solidFill>
              </a:rPr>
              <a:t>				p = .006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/>
              <a:t>Popes		vs. controls</a:t>
            </a:r>
            <a:r>
              <a:rPr lang="en-US" sz="2600" dirty="0" smtClean="0">
                <a:solidFill>
                  <a:srgbClr val="7030A0"/>
                </a:solidFill>
              </a:rPr>
              <a:t>				p = .023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srgbClr val="7030A0"/>
              </a:solidFill>
            </a:endParaRPr>
          </a:p>
          <a:p>
            <a:r>
              <a:rPr lang="en-US" sz="2600" dirty="0" smtClean="0"/>
              <a:t>Correlations:</a:t>
            </a: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/>
              <a:t>DOWJones</a:t>
            </a:r>
            <a:r>
              <a:rPr lang="en-US" sz="2600" dirty="0"/>
              <a:t> </a:t>
            </a:r>
            <a:r>
              <a:rPr lang="en-US" sz="2600" dirty="0" smtClean="0"/>
              <a:t>CEO </a:t>
            </a:r>
            <a:r>
              <a:rPr lang="en-US" sz="2600" dirty="0" err="1" smtClean="0"/>
              <a:t>fWHR</a:t>
            </a:r>
            <a:r>
              <a:rPr lang="en-US" sz="2600" dirty="0"/>
              <a:t>	</a:t>
            </a:r>
            <a:r>
              <a:rPr lang="en-US" sz="2600" dirty="0" smtClean="0"/>
              <a:t>employee satisfaction	</a:t>
            </a:r>
            <a:r>
              <a:rPr lang="en-US" sz="2600" dirty="0" smtClean="0">
                <a:solidFill>
                  <a:srgbClr val="7030A0"/>
                </a:solidFill>
              </a:rPr>
              <a:t>p </a:t>
            </a:r>
            <a:r>
              <a:rPr lang="en-US" sz="2600" dirty="0">
                <a:solidFill>
                  <a:srgbClr val="7030A0"/>
                </a:solidFill>
              </a:rPr>
              <a:t>= .</a:t>
            </a:r>
            <a:r>
              <a:rPr lang="en-US" sz="2600" dirty="0" smtClean="0">
                <a:solidFill>
                  <a:srgbClr val="7030A0"/>
                </a:solidFill>
              </a:rPr>
              <a:t>015</a:t>
            </a:r>
            <a:endParaRPr lang="en-US" sz="2600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/>
              <a:t>DOWJones</a:t>
            </a:r>
            <a:r>
              <a:rPr lang="en-US" sz="2600" dirty="0"/>
              <a:t> </a:t>
            </a:r>
            <a:r>
              <a:rPr lang="en-US" sz="2600" dirty="0" smtClean="0"/>
              <a:t>CEO </a:t>
            </a:r>
            <a:r>
              <a:rPr lang="en-US" sz="2600" dirty="0" err="1"/>
              <a:t>fWHR</a:t>
            </a:r>
            <a:r>
              <a:rPr lang="en-US" sz="2600" dirty="0"/>
              <a:t> </a:t>
            </a:r>
            <a:r>
              <a:rPr lang="en-US" sz="2600" dirty="0" smtClean="0"/>
              <a:t>	CEO approval			</a:t>
            </a:r>
            <a:r>
              <a:rPr lang="en-US" sz="2600" dirty="0" smtClean="0">
                <a:solidFill>
                  <a:srgbClr val="7030A0"/>
                </a:solidFill>
              </a:rPr>
              <a:t>p </a:t>
            </a:r>
            <a:r>
              <a:rPr lang="en-US" sz="2600" dirty="0">
                <a:solidFill>
                  <a:srgbClr val="7030A0"/>
                </a:solidFill>
              </a:rPr>
              <a:t>= .</a:t>
            </a:r>
            <a:r>
              <a:rPr lang="en-US" sz="2600" dirty="0" smtClean="0">
                <a:solidFill>
                  <a:srgbClr val="7030A0"/>
                </a:solidFill>
              </a:rPr>
              <a:t>042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/>
              <a:t>DOWJones</a:t>
            </a:r>
            <a:r>
              <a:rPr lang="en-US" sz="2600" dirty="0"/>
              <a:t> CEO </a:t>
            </a:r>
            <a:r>
              <a:rPr lang="en-US" sz="2600" dirty="0" err="1"/>
              <a:t>fWHR</a:t>
            </a:r>
            <a:r>
              <a:rPr lang="en-US" sz="2600" dirty="0"/>
              <a:t> 	</a:t>
            </a:r>
            <a:r>
              <a:rPr lang="en-US" sz="2600" dirty="0" smtClean="0"/>
              <a:t>charitable donations</a:t>
            </a:r>
            <a:r>
              <a:rPr lang="en-US" sz="2600" dirty="0"/>
              <a:t>	</a:t>
            </a:r>
            <a:r>
              <a:rPr lang="en-US" sz="2600" dirty="0" smtClean="0">
                <a:solidFill>
                  <a:srgbClr val="7030A0"/>
                </a:solidFill>
              </a:rPr>
              <a:t>p </a:t>
            </a:r>
            <a:r>
              <a:rPr lang="en-US" sz="2600" dirty="0">
                <a:solidFill>
                  <a:srgbClr val="7030A0"/>
                </a:solidFill>
              </a:rPr>
              <a:t>= </a:t>
            </a:r>
            <a:r>
              <a:rPr lang="en-US" sz="2600" dirty="0" smtClean="0">
                <a:solidFill>
                  <a:srgbClr val="7030A0"/>
                </a:solidFill>
              </a:rPr>
              <a:t>.033</a:t>
            </a:r>
            <a:endParaRPr lang="en-US" sz="2600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/>
              <a:t>DOWJones</a:t>
            </a:r>
            <a:r>
              <a:rPr lang="en-US" sz="2600" dirty="0"/>
              <a:t> CEO </a:t>
            </a:r>
            <a:r>
              <a:rPr lang="en-US" sz="2600" dirty="0" err="1"/>
              <a:t>fWHR</a:t>
            </a:r>
            <a:r>
              <a:rPr lang="en-US" sz="2600" dirty="0"/>
              <a:t> 	</a:t>
            </a:r>
            <a:r>
              <a:rPr lang="en-US" sz="2600" dirty="0" smtClean="0"/>
              <a:t>sustainability index</a:t>
            </a:r>
            <a:r>
              <a:rPr lang="en-US" sz="2600" dirty="0"/>
              <a:t>		</a:t>
            </a:r>
            <a:r>
              <a:rPr lang="en-US" sz="2600" dirty="0">
                <a:solidFill>
                  <a:srgbClr val="7030A0"/>
                </a:solidFill>
              </a:rPr>
              <a:t>p = .</a:t>
            </a:r>
            <a:r>
              <a:rPr lang="en-US" sz="2600" dirty="0" smtClean="0">
                <a:solidFill>
                  <a:srgbClr val="7030A0"/>
                </a:solidFill>
              </a:rPr>
              <a:t>064</a:t>
            </a:r>
          </a:p>
          <a:p>
            <a:endParaRPr lang="en-US" sz="2600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2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Distribution of p-values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1969477"/>
            <a:ext cx="108942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8 findings with p values between .006 and .094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~d </a:t>
            </a:r>
            <a:r>
              <a:rPr lang="en-US" sz="2800" dirty="0"/>
              <a:t>= </a:t>
            </a:r>
            <a:r>
              <a:rPr lang="en-US" sz="2800" dirty="0" smtClean="0"/>
              <a:t>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~n =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Likelihood of </a:t>
            </a:r>
            <a:r>
              <a:rPr lang="en-US" sz="3200" b="1" dirty="0" smtClean="0"/>
              <a:t>1</a:t>
            </a:r>
            <a:r>
              <a:rPr lang="en-US" sz="2800" dirty="0" smtClean="0"/>
              <a:t> p value in observed range: 28.57%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Likelihood of </a:t>
            </a:r>
            <a:r>
              <a:rPr lang="en-US" sz="3200" b="1" dirty="0" smtClean="0"/>
              <a:t>8</a:t>
            </a:r>
            <a:r>
              <a:rPr lang="en-US" sz="2800" dirty="0" smtClean="0"/>
              <a:t> p values in observed range: 0.054%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569" y="5798628"/>
            <a:ext cx="11816862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0.054% chance of observing this set of p values given the effect is true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8961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Distribution of p-values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1562178"/>
            <a:ext cx="10894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p-curve</a:t>
            </a:r>
            <a:r>
              <a:rPr lang="en-US" sz="2800" dirty="0" smtClean="0"/>
              <a:t>: analyzes the shape of the distribution of significant p values to determine if a set of findings contains evidential value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Simonsohn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et al., 2012</a:t>
            </a:r>
          </a:p>
          <a:p>
            <a:endParaRPr lang="en-US" sz="1600" dirty="0" smtClean="0">
              <a:hlinkClick r:id="rId2"/>
            </a:endParaRPr>
          </a:p>
          <a:p>
            <a:r>
              <a:rPr lang="en-US" sz="3200" dirty="0" smtClean="0">
                <a:hlinkClick r:id="rId2"/>
              </a:rPr>
              <a:t>http</a:t>
            </a:r>
            <a:r>
              <a:rPr lang="en-US" sz="3200" dirty="0">
                <a:hlinkClick r:id="rId2"/>
              </a:rPr>
              <a:t>://shinyapps.org/apps/p-checker/</a:t>
            </a:r>
            <a:endParaRPr lang="en-US" sz="3200" dirty="0"/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2" descr="https://researchutopia.files.wordpress.com/2013/11/rpl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" t="9196" r="3177" b="6453"/>
          <a:stretch/>
        </p:blipFill>
        <p:spPr bwMode="auto">
          <a:xfrm>
            <a:off x="838199" y="3464992"/>
            <a:ext cx="5127163" cy="331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researchutopia.files.wordpress.com/2013/11/rplot0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9947" r="4221" b="7830"/>
          <a:stretch/>
        </p:blipFill>
        <p:spPr bwMode="auto">
          <a:xfrm>
            <a:off x="6234450" y="3464992"/>
            <a:ext cx="5119350" cy="326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93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3"/>
          <a:stretch/>
        </p:blipFill>
        <p:spPr>
          <a:xfrm>
            <a:off x="1280769" y="0"/>
            <a:ext cx="9333303" cy="51644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0294" y="5139145"/>
            <a:ext cx="10894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Studies contain evidential value: 					p &lt; .001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Studies’ evidential value is inadequate: 				p = .90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Studies lack evidential value and were intensely </a:t>
            </a:r>
            <a:r>
              <a:rPr lang="en-US" sz="2800" dirty="0" smtClean="0"/>
              <a:t>p-hacked:	p = .83</a:t>
            </a:r>
          </a:p>
        </p:txBody>
      </p:sp>
      <p:sp>
        <p:nvSpPr>
          <p:cNvPr id="11" name="Rectangle 10"/>
          <p:cNvSpPr/>
          <p:nvPr/>
        </p:nvSpPr>
        <p:spPr>
          <a:xfrm rot="895492">
            <a:off x="9956268" y="372231"/>
            <a:ext cx="2096086" cy="773723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Hypothetical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0992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0294" y="5139145"/>
            <a:ext cx="10894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Studies contain evidential value: 					p = .41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Studies’ evidential value is inadequate: 				p = .024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Studies lack evidential value and were intensely </a:t>
            </a:r>
            <a:r>
              <a:rPr lang="en-US" sz="2800" dirty="0" smtClean="0"/>
              <a:t>p-hacked:	p = .59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8"/>
          <a:stretch/>
        </p:blipFill>
        <p:spPr>
          <a:xfrm>
            <a:off x="1280021" y="-56272"/>
            <a:ext cx="9334800" cy="5236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895492">
            <a:off x="9956268" y="372231"/>
            <a:ext cx="2096086" cy="773723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fWHR</a:t>
            </a:r>
            <a:r>
              <a:rPr lang="en-US" sz="2800" b="1" dirty="0" smtClean="0"/>
              <a:t> paper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5404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observed statistics against expected statistics given the properties of the statistical test</a:t>
            </a:r>
          </a:p>
          <a:p>
            <a:endParaRPr lang="en-US" dirty="0" smtClean="0"/>
          </a:p>
          <a:p>
            <a:r>
              <a:rPr lang="en-US" dirty="0" smtClean="0"/>
              <a:t>Limitations</a:t>
            </a:r>
            <a:endParaRPr lang="en-US" sz="2800" dirty="0" smtClean="0"/>
          </a:p>
          <a:p>
            <a:pPr lvl="1"/>
            <a:r>
              <a:rPr lang="en-US" sz="2800" dirty="0" smtClean="0"/>
              <a:t>Multiple statistics needed</a:t>
            </a:r>
          </a:p>
          <a:p>
            <a:pPr lvl="1"/>
            <a:r>
              <a:rPr lang="en-US" sz="2800" dirty="0" smtClean="0"/>
              <a:t>Probabilistic estimates</a:t>
            </a:r>
          </a:p>
          <a:p>
            <a:pPr lvl="1"/>
            <a:r>
              <a:rPr lang="en-US" sz="2800" dirty="0" smtClean="0"/>
              <a:t>Actual power of a test unknown</a:t>
            </a:r>
          </a:p>
          <a:p>
            <a:pPr lvl="1"/>
            <a:r>
              <a:rPr lang="en-US" sz="2800" dirty="0" smtClean="0"/>
              <a:t>Flexibilities in selection of p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46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sciences in crisis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3917" cy="4351338"/>
          </a:xfrm>
        </p:spPr>
        <p:txBody>
          <a:bodyPr/>
          <a:lstStyle/>
          <a:p>
            <a:r>
              <a:rPr lang="en-US" sz="3200" dirty="0" smtClean="0"/>
              <a:t>Large, collaborative projects show that effects do not replicate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6218" y="4812145"/>
            <a:ext cx="9467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Many findings in the literature do not seem to describe true phenomena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838199" y="2447149"/>
            <a:ext cx="108239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36% (35/97) effects replicated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Open Science Collaboration,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2015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62% (13/21) effects in </a:t>
            </a:r>
            <a:r>
              <a:rPr lang="en-US" sz="2800" i="1" dirty="0" smtClean="0">
                <a:solidFill>
                  <a:prstClr val="black"/>
                </a:solidFill>
              </a:rPr>
              <a:t>Nature</a:t>
            </a:r>
            <a:r>
              <a:rPr lang="en-US" sz="2800" dirty="0" smtClean="0">
                <a:solidFill>
                  <a:prstClr val="black"/>
                </a:solidFill>
              </a:rPr>
              <a:t> &amp; </a:t>
            </a:r>
            <a:r>
              <a:rPr lang="en-US" sz="2800" i="1" dirty="0" smtClean="0">
                <a:solidFill>
                  <a:prstClr val="black"/>
                </a:solidFill>
              </a:rPr>
              <a:t>Science </a:t>
            </a:r>
            <a:r>
              <a:rPr lang="en-US" sz="2800" dirty="0" smtClean="0">
                <a:solidFill>
                  <a:prstClr val="black"/>
                </a:solidFill>
              </a:rPr>
              <a:t>replicated </a:t>
            </a:r>
            <a:r>
              <a:rPr lang="en-US" sz="2000" dirty="0" err="1" smtClean="0">
                <a:solidFill>
                  <a:prstClr val="white">
                    <a:lumMod val="65000"/>
                  </a:prstClr>
                </a:solidFill>
              </a:rPr>
              <a:t>Camerer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</a:rPr>
              <a:t> et al., 2018a</a:t>
            </a:r>
            <a:endParaRPr lang="en-US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Experimental </a:t>
            </a:r>
            <a:r>
              <a:rPr lang="en-US" sz="2800" dirty="0"/>
              <a:t>economics: 61% (11/18) replicated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Camerer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et al.,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2018b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05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Ioannidis, J. P. A. (2005). Why most published research findings are false. </a:t>
            </a:r>
            <a:r>
              <a:rPr lang="en-US" i="1" dirty="0" err="1"/>
              <a:t>PLoS</a:t>
            </a:r>
            <a:r>
              <a:rPr lang="en-US" i="1" dirty="0"/>
              <a:t> Medicine</a:t>
            </a:r>
            <a:r>
              <a:rPr lang="en-US" dirty="0"/>
              <a:t>, </a:t>
            </a:r>
            <a:r>
              <a:rPr lang="en-US" i="1" dirty="0"/>
              <a:t>2</a:t>
            </a:r>
            <a:r>
              <a:rPr lang="en-US" dirty="0"/>
              <a:t>(8), 0696–0701.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doi.org/10.1371/journal.pmed.0020124</a:t>
            </a:r>
            <a:endParaRPr lang="en-US" dirty="0" smtClean="0"/>
          </a:p>
          <a:p>
            <a:r>
              <a:rPr lang="en-US" dirty="0" smtClean="0"/>
              <a:t>Simmons</a:t>
            </a:r>
            <a:r>
              <a:rPr lang="en-US" dirty="0"/>
              <a:t>, J. P., Nelson, L. D., &amp; </a:t>
            </a:r>
            <a:r>
              <a:rPr lang="en-US" dirty="0" err="1"/>
              <a:t>Simonsohn</a:t>
            </a:r>
            <a:r>
              <a:rPr lang="en-US" dirty="0"/>
              <a:t>, U. (2011). False-positive psychology: Undisclosed flexibility in data collection and analysis allows presenting anything as significant. </a:t>
            </a:r>
            <a:r>
              <a:rPr lang="en-US" i="1" dirty="0"/>
              <a:t>Psychological Science</a:t>
            </a:r>
            <a:r>
              <a:rPr lang="en-US" dirty="0"/>
              <a:t>, </a:t>
            </a:r>
            <a:r>
              <a:rPr lang="en-US" i="1" dirty="0"/>
              <a:t>22</a:t>
            </a:r>
            <a:r>
              <a:rPr lang="en-US" dirty="0"/>
              <a:t>(11), 1359–1366.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doi.org/10.1177/0956797611417632</a:t>
            </a:r>
            <a:endParaRPr lang="en-US" dirty="0" smtClean="0"/>
          </a:p>
          <a:p>
            <a:r>
              <a:rPr lang="en-US" dirty="0" err="1"/>
              <a:t>Schimmack</a:t>
            </a:r>
            <a:r>
              <a:rPr lang="en-US" dirty="0"/>
              <a:t>, U. (2012). The ironic effect of significant results on the credibility of multiple-study articles. </a:t>
            </a:r>
            <a:r>
              <a:rPr lang="en-US" i="1" dirty="0"/>
              <a:t>Psychological Methods</a:t>
            </a:r>
            <a:r>
              <a:rPr lang="en-US" dirty="0"/>
              <a:t>, </a:t>
            </a:r>
            <a:r>
              <a:rPr lang="en-US" i="1" dirty="0"/>
              <a:t>17</a:t>
            </a:r>
            <a:r>
              <a:rPr lang="en-US" dirty="0"/>
              <a:t>(4), 551–566.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doi.org/10.1037/a0029487</a:t>
            </a:r>
            <a:endParaRPr lang="en-US" dirty="0" smtClean="0"/>
          </a:p>
          <a:p>
            <a:r>
              <a:rPr lang="en-US" dirty="0" err="1" smtClean="0"/>
              <a:t>Simonsohn</a:t>
            </a:r>
            <a:r>
              <a:rPr lang="en-US" dirty="0"/>
              <a:t>, U., Nelson, L. D., &amp; Simmons, J. P. (2014). P-curve: A key to the file-drawer. </a:t>
            </a:r>
            <a:r>
              <a:rPr lang="en-US" i="1" dirty="0"/>
              <a:t>Journal of Experimental Psychology: General</a:t>
            </a:r>
            <a:r>
              <a:rPr lang="en-US" dirty="0"/>
              <a:t>, </a:t>
            </a:r>
            <a:r>
              <a:rPr lang="en-US" i="1" dirty="0"/>
              <a:t>143</a:t>
            </a:r>
            <a:r>
              <a:rPr lang="en-US" dirty="0"/>
              <a:t>(2), 534–547.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doi.org/10.1037/a0033242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413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65" y="74495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Thanks for listening!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51" y="6237775"/>
            <a:ext cx="2777197" cy="6202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b.jaeger@uvt.nl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990" y="2223573"/>
            <a:ext cx="25717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p</a:t>
            </a:r>
            <a:r>
              <a:rPr lang="en-US" dirty="0" smtClean="0"/>
              <a:t> &lt; .05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33271" cy="17616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i="1" u="sng" dirty="0" smtClean="0"/>
              <a:t>p</a:t>
            </a:r>
            <a:r>
              <a:rPr lang="en-US" sz="3200" b="1" u="sng" dirty="0" smtClean="0"/>
              <a:t> value</a:t>
            </a:r>
            <a:r>
              <a:rPr lang="en-US" sz="3200" dirty="0" smtClean="0"/>
              <a:t>: the probability of obtaining the observed difference (or a more extreme one) if the null hypothesis is true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0" t="1070" r="25811" b="-1070"/>
          <a:stretch/>
        </p:blipFill>
        <p:spPr bwMode="auto">
          <a:xfrm>
            <a:off x="7986401" y="599119"/>
            <a:ext cx="3653343" cy="52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813072" y="4223027"/>
            <a:ext cx="89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 &lt; .05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198" y="4124422"/>
            <a:ext cx="65332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u="sng" dirty="0" smtClean="0"/>
              <a:t>p</a:t>
            </a:r>
            <a:r>
              <a:rPr lang="en-US" sz="3200" b="1" u="sng" dirty="0" smtClean="0"/>
              <a:t>-hacking</a:t>
            </a:r>
            <a:r>
              <a:rPr lang="en-US" sz="3200" dirty="0" smtClean="0"/>
              <a:t>: exploiting flexibilities in the research cycle to achieve significant results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Simmons et al., 2011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643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30" y="1537335"/>
            <a:ext cx="4867275" cy="451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</a:t>
            </a:r>
            <a:r>
              <a:rPr lang="en-US" dirty="0"/>
              <a:t>-hacking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043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Flexibility in reporting</a:t>
            </a:r>
          </a:p>
          <a:p>
            <a:r>
              <a:rPr lang="en-US" sz="3200" dirty="0" smtClean="0"/>
              <a:t>Flexibility in sample size</a:t>
            </a:r>
          </a:p>
          <a:p>
            <a:r>
              <a:rPr lang="en-US" sz="3200" dirty="0" smtClean="0"/>
              <a:t>Flexibility in inclusion of covariates</a:t>
            </a:r>
          </a:p>
          <a:p>
            <a:r>
              <a:rPr lang="en-US" sz="3200" dirty="0" smtClean="0"/>
              <a:t>Flexibility in analyses</a:t>
            </a:r>
          </a:p>
          <a:p>
            <a:r>
              <a:rPr lang="en-US" sz="3200" dirty="0" smtClean="0"/>
              <a:t>….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051494" y="6446465"/>
            <a:ext cx="8140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Simmons, Nelson, &amp;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Simonsohn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(2011)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74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</a:t>
            </a:r>
            <a:r>
              <a:rPr lang="en-US" dirty="0" smtClean="0"/>
              <a:t>-hacking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63040"/>
            <a:ext cx="6054969" cy="5352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Chronological rejuvenation study</a:t>
            </a:r>
          </a:p>
          <a:p>
            <a:r>
              <a:rPr lang="en-US" dirty="0" smtClean="0"/>
              <a:t>20 university students</a:t>
            </a:r>
          </a:p>
          <a:p>
            <a:r>
              <a:rPr lang="en-US" dirty="0" smtClean="0"/>
              <a:t>Listen to ‘When I’m Sixty-Four’ or ‘</a:t>
            </a:r>
            <a:r>
              <a:rPr lang="en-US" dirty="0" err="1" smtClean="0"/>
              <a:t>Kalimba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Indicated their birthday and their father’s age (which was included to control for baseline age differences)</a:t>
            </a:r>
          </a:p>
          <a:p>
            <a:r>
              <a:rPr lang="en-US" dirty="0"/>
              <a:t>‘people were nearly a year-and-a-half younger after listening to “When I’m Sixty-Four” (adjusted M = 20.1 years) rather than to “</a:t>
            </a:r>
            <a:r>
              <a:rPr lang="en-US" dirty="0" err="1"/>
              <a:t>Kalimba</a:t>
            </a:r>
            <a:r>
              <a:rPr lang="en-US" dirty="0"/>
              <a:t>” (adjusted M = 21.5 years), F(1, 17) = 4.92, </a:t>
            </a:r>
            <a:r>
              <a:rPr lang="en-US" b="1" u="sng" dirty="0"/>
              <a:t>p = .040</a:t>
            </a:r>
            <a:r>
              <a:rPr lang="en-US" dirty="0" smtClean="0"/>
              <a:t>.’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51494" y="6446465"/>
            <a:ext cx="8140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Simmons, Nelson, &amp;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Simonsohn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(2011)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7076049" y="1070592"/>
            <a:ext cx="4951828" cy="885147"/>
          </a:xfrm>
          <a:prstGeom prst="borderCallout1">
            <a:avLst>
              <a:gd name="adj1" fmla="val 71423"/>
              <a:gd name="adj2" fmla="val -2651"/>
              <a:gd name="adj3" fmla="val 117238"/>
              <a:gd name="adj4" fmla="val -53106"/>
            </a:avLst>
          </a:prstGeom>
          <a:solidFill>
            <a:schemeClr val="bg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Recruited 34 participants, but some were excluded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7076049" y="2220791"/>
            <a:ext cx="4951828" cy="885147"/>
          </a:xfrm>
          <a:prstGeom prst="borderCallout1">
            <a:avLst>
              <a:gd name="adj1" fmla="val 52352"/>
              <a:gd name="adj2" fmla="val -4356"/>
              <a:gd name="adj3" fmla="val 48897"/>
              <a:gd name="adj4" fmla="val -20719"/>
            </a:avLst>
          </a:prstGeom>
          <a:solidFill>
            <a:schemeClr val="bg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 third condition was dropped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7076049" y="3368095"/>
            <a:ext cx="4951828" cy="885147"/>
          </a:xfrm>
          <a:prstGeom prst="borderCallout1">
            <a:avLst>
              <a:gd name="adj1" fmla="val 49173"/>
              <a:gd name="adj2" fmla="val -2367"/>
              <a:gd name="adj3" fmla="val 63202"/>
              <a:gd name="adj4" fmla="val -11060"/>
            </a:avLst>
          </a:prstGeom>
          <a:solidFill>
            <a:schemeClr val="bg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11 more variables (such as mother’s age) were also measured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7076049" y="4515399"/>
            <a:ext cx="4951828" cy="885147"/>
          </a:xfrm>
          <a:prstGeom prst="borderCallout1">
            <a:avLst>
              <a:gd name="adj1" fmla="val 49173"/>
              <a:gd name="adj2" fmla="val -2367"/>
              <a:gd name="adj3" fmla="val 42541"/>
              <a:gd name="adj4" fmla="val -9072"/>
            </a:avLst>
          </a:prstGeom>
          <a:solidFill>
            <a:schemeClr val="bg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Not significant without the covariate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37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 Pre-register!</a:t>
            </a:r>
            <a:endParaRPr lang="en-US" sz="28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sz="3200" b="1" u="sng" dirty="0" smtClean="0"/>
              <a:t>Quantify</a:t>
            </a:r>
            <a:r>
              <a:rPr lang="en-US" dirty="0" smtClean="0"/>
              <a:t> the credibility of </a:t>
            </a:r>
            <a:r>
              <a:rPr lang="en-US" sz="3200" b="1" u="sng" dirty="0" smtClean="0"/>
              <a:t>published</a:t>
            </a:r>
            <a:r>
              <a:rPr lang="en-US" sz="3200" dirty="0" smtClean="0"/>
              <a:t> </a:t>
            </a:r>
            <a:r>
              <a:rPr lang="en-US" dirty="0" smtClean="0"/>
              <a:t>results</a:t>
            </a:r>
          </a:p>
          <a:p>
            <a:pPr lvl="1"/>
            <a:r>
              <a:rPr lang="en-US" sz="2800" dirty="0" smtClean="0"/>
              <a:t>Excess significance</a:t>
            </a:r>
          </a:p>
          <a:p>
            <a:pPr lvl="1"/>
            <a:r>
              <a:rPr lang="en-US" sz="2800" dirty="0" smtClean="0"/>
              <a:t>p value distribution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707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  <p:pic>
        <p:nvPicPr>
          <p:cNvPr id="1026" name="Picture 2" descr="Image result for orange fl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95" y="1828795"/>
            <a:ext cx="3906129" cy="390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d fl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95" y="1828795"/>
            <a:ext cx="3906129" cy="390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thematics 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366" y="3781859"/>
            <a:ext cx="60198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georgiapoliticalreview.com/wp-content/uploads/2017/02/p-values-660x44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436" y="129130"/>
            <a:ext cx="5041702" cy="339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35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Power: </a:t>
            </a:r>
            <a:r>
              <a:rPr lang="en-US" i="1" dirty="0" smtClean="0"/>
              <a:t>the probability of finding a significant result given that the alternative hypothesis is true</a:t>
            </a:r>
          </a:p>
          <a:p>
            <a:endParaRPr lang="en-US" dirty="0" smtClean="0"/>
          </a:p>
          <a:p>
            <a:r>
              <a:rPr lang="en-US" dirty="0" smtClean="0"/>
              <a:t>Independent-samples t-test, d = 0.3, alpha = 5%, power = 80%</a:t>
            </a:r>
          </a:p>
          <a:p>
            <a:r>
              <a:rPr lang="en-US" dirty="0" smtClean="0"/>
              <a:t>Required sample = 352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Independent-samples t-test, d = </a:t>
            </a:r>
            <a:r>
              <a:rPr lang="en-US" dirty="0" smtClean="0"/>
              <a:t>0.5, </a:t>
            </a:r>
            <a:r>
              <a:rPr lang="en-US" dirty="0"/>
              <a:t>alpha = </a:t>
            </a:r>
            <a:r>
              <a:rPr lang="en-US" dirty="0" smtClean="0"/>
              <a:t>5%, sample size = 60</a:t>
            </a:r>
            <a:endParaRPr lang="en-US" dirty="0"/>
          </a:p>
          <a:p>
            <a:r>
              <a:rPr lang="en-US" dirty="0" smtClean="0"/>
              <a:t>Power = 48%</a:t>
            </a:r>
            <a:endParaRPr lang="en-US" dirty="0"/>
          </a:p>
        </p:txBody>
      </p:sp>
      <p:pic>
        <p:nvPicPr>
          <p:cNvPr id="1026" name="Picture 2" descr="http://www.gpower.hhu.de/fileadmin/redaktion/Fakultaeten/Mathematisch-Naturwissenschaftliche_Fakultaet/Psychologie/AAP/gpower/GPow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018" y="5361793"/>
            <a:ext cx="950107" cy="95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298744" y="6488668"/>
            <a:ext cx="2893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http://www.gpower.hhu.de/</a:t>
            </a:r>
          </a:p>
        </p:txBody>
      </p:sp>
    </p:spTree>
    <p:extLst>
      <p:ext uri="{BB962C8B-B14F-4D97-AF65-F5344CB8AC3E}">
        <p14:creationId xmlns:p14="http://schemas.microsoft.com/office/powerpoint/2010/main" val="165256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Excess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1514"/>
            <a:ext cx="10515600" cy="17331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% of significant results:</a:t>
            </a:r>
          </a:p>
          <a:p>
            <a:pPr lvl="1"/>
            <a:r>
              <a:rPr lang="en-US" sz="2800" dirty="0" smtClean="0"/>
              <a:t>When testing true hypothesis 100% of the time</a:t>
            </a:r>
          </a:p>
          <a:p>
            <a:pPr lvl="1"/>
            <a:r>
              <a:rPr lang="en-US" sz="2800" dirty="0" smtClean="0"/>
              <a:t>With </a:t>
            </a:r>
            <a:r>
              <a:rPr lang="nl-NL" sz="2800" dirty="0" err="1" smtClean="0"/>
              <a:t>alpha</a:t>
            </a:r>
            <a:r>
              <a:rPr lang="nl-NL" sz="2800" dirty="0" smtClean="0"/>
              <a:t> = 5%</a:t>
            </a:r>
            <a:endParaRPr lang="en-US" sz="2800" dirty="0" smtClean="0"/>
          </a:p>
          <a:p>
            <a:pPr lvl="1"/>
            <a:r>
              <a:rPr lang="en-US" sz="2800" dirty="0" smtClean="0"/>
              <a:t>And power </a:t>
            </a:r>
            <a:r>
              <a:rPr lang="en-US" sz="2800" dirty="0"/>
              <a:t>=</a:t>
            </a:r>
            <a:r>
              <a:rPr lang="en-US" sz="2800" dirty="0" smtClean="0"/>
              <a:t> 80%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86067" y="1376890"/>
            <a:ext cx="113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80%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5006012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Typical power in psychology: </a:t>
            </a:r>
            <a:r>
              <a:rPr lang="en-US" sz="3600" b="1" dirty="0"/>
              <a:t>~50%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Fraley &amp;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Vazire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2014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Percentage of tests that are significant</a:t>
            </a:r>
            <a:r>
              <a:rPr lang="en-US" sz="2800" dirty="0" smtClean="0"/>
              <a:t>: </a:t>
            </a:r>
            <a:r>
              <a:rPr lang="en-US" sz="3200" b="1" dirty="0" smtClean="0"/>
              <a:t>~</a:t>
            </a:r>
            <a:r>
              <a:rPr lang="en-US" sz="3600" b="1" dirty="0" smtClean="0"/>
              <a:t>93.5%</a:t>
            </a:r>
            <a:r>
              <a:rPr lang="en-US" sz="2800" dirty="0" smtClean="0"/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Sterling, 1995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3294650"/>
            <a:ext cx="98813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% of significant results: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When testing true hypotheses 50% of the </a:t>
            </a:r>
            <a:r>
              <a:rPr lang="en-US" sz="2800" dirty="0" smtClean="0"/>
              <a:t>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With alpha = 5%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And power =</a:t>
            </a:r>
            <a:r>
              <a:rPr lang="en-US" sz="2800" dirty="0" smtClean="0"/>
              <a:t> </a:t>
            </a:r>
            <a:r>
              <a:rPr lang="en-US" sz="2800" dirty="0"/>
              <a:t>80%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6067" y="3191451"/>
            <a:ext cx="486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42.5%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243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build="p"/>
      <p:bldP spid="6" grpId="0" uiExpand="1" build="p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936</Words>
  <Application>Microsoft Office PowerPoint</Application>
  <PresentationFormat>Widescreen</PresentationFormat>
  <Paragraphs>145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Consolas</vt:lpstr>
      <vt:lpstr>Office Theme</vt:lpstr>
      <vt:lpstr>PowerPoint Presentation</vt:lpstr>
      <vt:lpstr>Behavioral sciences in crisis</vt:lpstr>
      <vt:lpstr>The p &lt; .05 criterion</vt:lpstr>
      <vt:lpstr>p-hacking</vt:lpstr>
      <vt:lpstr>p-hacking</vt:lpstr>
      <vt:lpstr>Remedies</vt:lpstr>
      <vt:lpstr>Disclaimers</vt:lpstr>
      <vt:lpstr>Excess significance</vt:lpstr>
      <vt:lpstr>Excess significance</vt:lpstr>
      <vt:lpstr>Excess significance</vt:lpstr>
      <vt:lpstr>Excess significance</vt:lpstr>
      <vt:lpstr>Distribution of p-values</vt:lpstr>
      <vt:lpstr>Distribution of p-values</vt:lpstr>
      <vt:lpstr>Distribution of p-values</vt:lpstr>
      <vt:lpstr>Distribution of p-values</vt:lpstr>
      <vt:lpstr>Distribution of p-values</vt:lpstr>
      <vt:lpstr>PowerPoint Presentation</vt:lpstr>
      <vt:lpstr>PowerPoint Presentation</vt:lpstr>
      <vt:lpstr>Conclusion</vt:lpstr>
      <vt:lpstr>Suggested readings</vt:lpstr>
      <vt:lpstr>Thanks for listening!</vt:lpstr>
    </vt:vector>
  </TitlesOfParts>
  <Company>Tilburg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B. Jaeger</dc:creator>
  <cp:lastModifiedBy>B. Jaeger</cp:lastModifiedBy>
  <cp:revision>96</cp:revision>
  <dcterms:created xsi:type="dcterms:W3CDTF">2018-03-05T10:49:49Z</dcterms:created>
  <dcterms:modified xsi:type="dcterms:W3CDTF">2019-02-13T08:23:54Z</dcterms:modified>
</cp:coreProperties>
</file>