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29"/>
  </p:notesMasterIdLst>
  <p:sldIdLst>
    <p:sldId id="256" r:id="rId3"/>
    <p:sldId id="288" r:id="rId4"/>
    <p:sldId id="300" r:id="rId5"/>
    <p:sldId id="277" r:id="rId6"/>
    <p:sldId id="278" r:id="rId7"/>
    <p:sldId id="276" r:id="rId8"/>
    <p:sldId id="257" r:id="rId9"/>
    <p:sldId id="259" r:id="rId10"/>
    <p:sldId id="260" r:id="rId11"/>
    <p:sldId id="310" r:id="rId12"/>
    <p:sldId id="265" r:id="rId13"/>
    <p:sldId id="301" r:id="rId14"/>
    <p:sldId id="304" r:id="rId15"/>
    <p:sldId id="302" r:id="rId16"/>
    <p:sldId id="303" r:id="rId17"/>
    <p:sldId id="308" r:id="rId18"/>
    <p:sldId id="309" r:id="rId19"/>
    <p:sldId id="306" r:id="rId20"/>
    <p:sldId id="266" r:id="rId21"/>
    <p:sldId id="271" r:id="rId22"/>
    <p:sldId id="279" r:id="rId23"/>
    <p:sldId id="283" r:id="rId24"/>
    <p:sldId id="284" r:id="rId25"/>
    <p:sldId id="311" r:id="rId26"/>
    <p:sldId id="289" r:id="rId27"/>
    <p:sldId id="282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79771" autoAdjust="0"/>
  </p:normalViewPr>
  <p:slideViewPr>
    <p:cSldViewPr>
      <p:cViewPr varScale="1">
        <p:scale>
          <a:sx n="88" d="100"/>
          <a:sy n="88" d="100"/>
        </p:scale>
        <p:origin x="19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A622-0CAC-45C2-BC3E-D9A394EAFA88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F6558-BBE5-4F18-82D0-AB8786264F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75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6558-BBE5-4F18-82D0-AB8786264FE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54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2007.</a:t>
            </a:r>
            <a:r>
              <a:rPr lang="nl-NL" baseline="0" dirty="0" smtClean="0"/>
              <a:t> Management (3772), Business (3218), </a:t>
            </a:r>
            <a:r>
              <a:rPr lang="nl-NL" baseline="0" dirty="0" err="1" smtClean="0"/>
              <a:t>Applied</a:t>
            </a:r>
            <a:r>
              <a:rPr lang="nl-NL" baseline="0" dirty="0" smtClean="0"/>
              <a:t> Psych (2168).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2017. Management (9549), Business (7265), </a:t>
            </a:r>
            <a:r>
              <a:rPr lang="nl-NL" baseline="0" dirty="0" err="1" smtClean="0"/>
              <a:t>Applied</a:t>
            </a:r>
            <a:r>
              <a:rPr lang="nl-NL" baseline="0" dirty="0" smtClean="0"/>
              <a:t> Psych (3714).</a:t>
            </a:r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6558-BBE5-4F18-82D0-AB8786264FE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1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2007.</a:t>
            </a:r>
            <a:r>
              <a:rPr lang="nl-NL" baseline="0" dirty="0" smtClean="0"/>
              <a:t> Management (3772), Business (3218), </a:t>
            </a:r>
            <a:r>
              <a:rPr lang="nl-NL" baseline="0" dirty="0" err="1" smtClean="0"/>
              <a:t>Applied</a:t>
            </a:r>
            <a:r>
              <a:rPr lang="nl-NL" baseline="0" dirty="0" smtClean="0"/>
              <a:t> Psych (2168).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2017. Management (9549), Business (7265), </a:t>
            </a:r>
            <a:r>
              <a:rPr lang="nl-NL" baseline="0" dirty="0" err="1" smtClean="0"/>
              <a:t>Applied</a:t>
            </a:r>
            <a:r>
              <a:rPr lang="nl-NL" baseline="0" dirty="0" smtClean="0"/>
              <a:t> Psych (3714).</a:t>
            </a:r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6558-BBE5-4F18-82D0-AB8786264FE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87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2007.</a:t>
            </a:r>
            <a:r>
              <a:rPr lang="nl-NL" baseline="0" dirty="0" smtClean="0"/>
              <a:t> Management (3772), Business (3218), </a:t>
            </a:r>
            <a:r>
              <a:rPr lang="nl-NL" baseline="0" dirty="0" err="1" smtClean="0"/>
              <a:t>Applied</a:t>
            </a:r>
            <a:r>
              <a:rPr lang="nl-NL" baseline="0" dirty="0" smtClean="0"/>
              <a:t> Psych (2168).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2017. Management (9549), Business (7265), </a:t>
            </a:r>
            <a:r>
              <a:rPr lang="nl-NL" baseline="0" dirty="0" err="1" smtClean="0"/>
              <a:t>Applied</a:t>
            </a:r>
            <a:r>
              <a:rPr lang="nl-NL" baseline="0" dirty="0" smtClean="0"/>
              <a:t> Psych (3714).</a:t>
            </a:r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6558-BBE5-4F18-82D0-AB8786264FE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87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6558-BBE5-4F18-82D0-AB8786264FE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91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auw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tx2">
              <a:alpha val="70195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en afbeel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6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4038600" cy="467863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3"/>
          </p:nvPr>
        </p:nvSpPr>
        <p:spPr>
          <a:xfrm>
            <a:off x="4986868" y="950913"/>
            <a:ext cx="4157132" cy="4962525"/>
          </a:xfrm>
        </p:spPr>
        <p:txBody>
          <a:bodyPr rtlCol="0">
            <a:normAutofit/>
          </a:bodyPr>
          <a:lstStyle/>
          <a:p>
            <a:pPr lvl="0"/>
            <a:r>
              <a:rPr lang="nl-NL" noProof="0" smtClean="0"/>
              <a:t>Klik op het pictogram als u een afbeelding wilt toevoegen</a:t>
            </a:r>
            <a:endParaRPr lang="en-US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gro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en grafie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6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4038600" cy="467863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3"/>
          </p:nvPr>
        </p:nvSpPr>
        <p:spPr>
          <a:xfrm>
            <a:off x="4978400" y="950913"/>
            <a:ext cx="4165600" cy="4962525"/>
          </a:xfrm>
        </p:spPr>
        <p:txBody>
          <a:bodyPr rtlCol="0">
            <a:normAutofit/>
          </a:bodyPr>
          <a:lstStyle/>
          <a:p>
            <a:pPr lvl="0"/>
            <a:r>
              <a:rPr lang="nl-NL" noProof="0" smtClean="0"/>
              <a:t>Klik op het pictogram als u een grafiek wilt toevoegen</a:t>
            </a:r>
            <a:endParaRPr lang="en-US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kolom en ko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8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5520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5282"/>
            <a:ext cx="4040188" cy="403815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2pPr>
            <a:lvl3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ScalaSans"/>
                <a:cs typeface="ScalaSans"/>
              </a:defRPr>
            </a:lvl4pPr>
            <a:lvl5pPr>
              <a:defRPr sz="1600">
                <a:latin typeface="ScalaSans"/>
                <a:cs typeface="Scala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5520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75282"/>
            <a:ext cx="4041775" cy="403815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2pPr>
            <a:lvl3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ScalaSans"/>
                <a:cs typeface="ScalaSans"/>
              </a:defRPr>
            </a:lvl4pPr>
            <a:lvl5pPr>
              <a:defRPr sz="1600">
                <a:latin typeface="ScalaSans"/>
                <a:cs typeface="Scala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blauw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toslide bron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toslide 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otoslide grij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fotoslide lichtblauw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fotoslide lichtbron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5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email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5200" y="1476000"/>
            <a:ext cx="4280400" cy="146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00" y="2833200"/>
            <a:ext cx="4381200" cy="525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lvl="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" y="5924550"/>
            <a:ext cx="9144001" cy="933450"/>
          </a:xfrm>
          <a:prstGeom prst="rect">
            <a:avLst/>
          </a:prstGeom>
          <a:solidFill>
            <a:srgbClr val="FFFFFF">
              <a:alpha val="85098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pic>
        <p:nvPicPr>
          <p:cNvPr id="8" name="Picture 7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02-UTI_Basisvormen_powerpoint_05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fotoslide licht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br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blau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grij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lichtblau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lichtbron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lichtgro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auw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tx2">
              <a:alpha val="70195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email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5200" y="1476000"/>
            <a:ext cx="4280400" cy="146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00" y="2833200"/>
            <a:ext cx="4381200" cy="525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lvl="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" y="5924550"/>
            <a:ext cx="9144001" cy="933450"/>
          </a:xfrm>
          <a:prstGeom prst="rect">
            <a:avLst/>
          </a:prstGeom>
          <a:solidFill>
            <a:srgbClr val="FFFFFF">
              <a:alpha val="85098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pic>
        <p:nvPicPr>
          <p:cNvPr id="8" name="Picture 7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02-UTI_Basisvormen_powerpoint_05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bron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bron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grij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lichtblauw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lichtbron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5">
              <a:alpha val="8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licht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0" y="0"/>
            <a:ext cx="6097588" cy="635000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</a:path>
            </a:pathLst>
          </a:custGeom>
          <a:noFill/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6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520"/>
            <a:ext cx="8229600" cy="467791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buFont typeface="Arial"/>
              <a:buChar char="•"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>
              <a:spcAft>
                <a:spcPts val="600"/>
              </a:spcAft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764173-6E53-4DD6-AF41-685A025408F6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en afbeel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6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4038600" cy="467863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3"/>
          </p:nvPr>
        </p:nvSpPr>
        <p:spPr>
          <a:xfrm>
            <a:off x="4986868" y="950913"/>
            <a:ext cx="4157132" cy="49625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gro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en grafie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6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4038600" cy="467863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3"/>
          </p:nvPr>
        </p:nvSpPr>
        <p:spPr>
          <a:xfrm>
            <a:off x="4978400" y="950913"/>
            <a:ext cx="4165600" cy="49625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kolom en ko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8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5520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5282"/>
            <a:ext cx="4040188" cy="403815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2pPr>
            <a:lvl3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ScalaSans"/>
                <a:cs typeface="ScalaSans"/>
              </a:defRPr>
            </a:lvl4pPr>
            <a:lvl5pPr>
              <a:defRPr sz="1600">
                <a:latin typeface="ScalaSans"/>
                <a:cs typeface="Scala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5520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75282"/>
            <a:ext cx="4041775" cy="403815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2pPr>
            <a:lvl3pPr>
              <a:spcAft>
                <a:spcPts val="600"/>
              </a:spcAft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ScalaSans"/>
                <a:cs typeface="ScalaSans"/>
              </a:defRPr>
            </a:lvl4pPr>
            <a:lvl5pPr>
              <a:defRPr sz="1600">
                <a:latin typeface="ScalaSans"/>
                <a:cs typeface="Scala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blauw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toslide bron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toslide 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otoslide grij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fotoslide lichtblauw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fotoslide lichtbron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5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fotoslide licht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br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blau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grij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grij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lichtblau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lichtbron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lichtgro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lichtblauw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lichtbrons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5">
              <a:alpha val="8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licht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0" y="0"/>
            <a:ext cx="6097588" cy="635000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</a:path>
            </a:pathLst>
          </a:custGeom>
          <a:noFill/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6" name="Picture 5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520"/>
            <a:ext cx="8229600" cy="467791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buFont typeface="Arial"/>
              <a:buChar char="•"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>
              <a:spcAft>
                <a:spcPts val="600"/>
              </a:spcAft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1D2FECB-36C2-4EFC-8A9D-DABF71DA222E}" type="slidenum">
              <a:rPr lang="nl-NL" smtClean="0"/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ebi-real-data" TargetMode="External"/><Relationship Id="rId2" Type="http://schemas.openxmlformats.org/officeDocument/2006/relationships/hyperlink" Target="http://bit.ly/ebi-data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eta-ebi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23928" y="2276872"/>
            <a:ext cx="5288512" cy="1468800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/>
              <a:t>A </a:t>
            </a:r>
            <a:r>
              <a:rPr lang="nl-NL" dirty="0" smtClean="0"/>
              <a:t>practical guide </a:t>
            </a:r>
            <a:r>
              <a:rPr lang="nl-NL" dirty="0" err="1" smtClean="0"/>
              <a:t>to</a:t>
            </a:r>
            <a:r>
              <a:rPr lang="nl-NL" dirty="0" smtClean="0"/>
              <a:t> meta-analysis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335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958" y="1052736"/>
            <a:ext cx="8229600" cy="952242"/>
          </a:xfrm>
        </p:spPr>
        <p:txBody>
          <a:bodyPr>
            <a:normAutofit/>
          </a:bodyPr>
          <a:lstStyle/>
          <a:p>
            <a:pPr algn="ctr"/>
            <a:r>
              <a:rPr lang="nl-NL" sz="5400" b="1" dirty="0" err="1">
                <a:solidFill>
                  <a:schemeClr val="tx2"/>
                </a:solidFill>
              </a:rPr>
              <a:t>Let’s</a:t>
            </a:r>
            <a:r>
              <a:rPr lang="nl-NL" sz="5400" b="1" dirty="0">
                <a:solidFill>
                  <a:schemeClr val="tx2"/>
                </a:solidFill>
              </a:rPr>
              <a:t> get </a:t>
            </a:r>
            <a:r>
              <a:rPr lang="nl-NL" sz="5400" b="1" dirty="0" err="1">
                <a:solidFill>
                  <a:schemeClr val="tx2"/>
                </a:solidFill>
              </a:rPr>
              <a:t>statistical</a:t>
            </a:r>
            <a:r>
              <a:rPr lang="nl-NL" sz="5400" b="1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64173-6E53-4DD6-AF41-685A025408F6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06" y="2319578"/>
            <a:ext cx="4536504" cy="39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Analysis time: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formula’s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correlational</a:t>
            </a:r>
            <a:r>
              <a:rPr lang="nl-NL" dirty="0" smtClean="0"/>
              <a:t> meta-analysis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dirty="0" smtClean="0"/>
                  <a:t>Mean effect </a:t>
                </a:r>
                <a:r>
                  <a:rPr lang="nl-NL" dirty="0" err="1" smtClean="0"/>
                  <a:t>size</a:t>
                </a:r>
                <a:endParaRPr lang="nl-NL" dirty="0" smtClean="0"/>
              </a:p>
              <a:p>
                <a:pPr lvl="1"/>
                <a:r>
                  <a:rPr lang="nl-NL" i="1" dirty="0" smtClean="0"/>
                  <a:t>y = r, </a:t>
                </a:r>
                <a:r>
                  <a:rPr lang="el-GR" i="1" dirty="0" smtClean="0"/>
                  <a:t>θ</a:t>
                </a:r>
                <a:r>
                  <a:rPr lang="nl-NL" i="1" dirty="0" smtClean="0"/>
                  <a:t> = </a:t>
                </a:r>
                <a:r>
                  <a:rPr lang="el-GR" i="1" dirty="0" smtClean="0"/>
                  <a:t>ρ</a:t>
                </a:r>
                <a:endParaRPr lang="nl-NL" i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</a:rPr>
                      <m:t>Variance</m:t>
                    </m:r>
                    <m:r>
                      <a:rPr lang="nl-NL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</a:rPr>
                          <m:t>V</m:t>
                        </m:r>
                      </m:e>
                    </m:d>
                    <m:r>
                      <a:rPr lang="nl-NL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/>
                              </a:rPr>
                              <m:t>(1 −</m:t>
                            </m:r>
                            <m:sSup>
                              <m:sSup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nl-NL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𝑛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where</a:t>
                </a:r>
                <a:r>
                  <a:rPr lang="nl-NL" dirty="0" smtClean="0"/>
                  <a:t> </a:t>
                </a:r>
                <a:r>
                  <a:rPr lang="nl-NL" i="1" dirty="0" smtClean="0"/>
                  <a:t>y</a:t>
                </a:r>
                <a:r>
                  <a:rPr lang="nl-NL" dirty="0" smtClean="0"/>
                  <a:t> is effect </a:t>
                </a:r>
                <a:r>
                  <a:rPr lang="nl-NL" dirty="0" err="1" smtClean="0"/>
                  <a:t>size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i="1" dirty="0" smtClean="0"/>
                  <a:t>n</a:t>
                </a:r>
                <a:r>
                  <a:rPr lang="nl-NL" dirty="0" smtClean="0"/>
                  <a:t> is sample </a:t>
                </a:r>
                <a:r>
                  <a:rPr lang="nl-NL" dirty="0" err="1" smtClean="0"/>
                  <a:t>size</a:t>
                </a:r>
                <a:endParaRPr lang="nl-NL" dirty="0" smtClean="0"/>
              </a:p>
              <a:p>
                <a:r>
                  <a:rPr lang="nl-NL" dirty="0" err="1" smtClean="0"/>
                  <a:t>Weight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precision</a:t>
                </a:r>
                <a:r>
                  <a:rPr lang="nl-NL" dirty="0" smtClean="0"/>
                  <a:t>) of </a:t>
                </a:r>
                <a:r>
                  <a:rPr lang="nl-NL" dirty="0" err="1" smtClean="0"/>
                  <a:t>study</a:t>
                </a:r>
                <a:r>
                  <a:rPr lang="nl-NL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nl-NL" dirty="0" smtClean="0"/>
              </a:p>
              <a:p>
                <a:endParaRPr lang="nl-NL" dirty="0" smtClean="0"/>
              </a:p>
              <a:p>
                <a:r>
                  <a:rPr lang="nl-NL" dirty="0" smtClean="0"/>
                  <a:t>How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estimate</a:t>
                </a:r>
                <a:r>
                  <a:rPr lang="nl-NL" dirty="0" smtClean="0"/>
                  <a:t> a meta-</a:t>
                </a:r>
                <a:r>
                  <a:rPr lang="nl-NL" dirty="0" err="1" smtClean="0"/>
                  <a:t>analytic</a:t>
                </a:r>
                <a:r>
                  <a:rPr lang="nl-NL" dirty="0" smtClean="0"/>
                  <a:t> effect </a:t>
                </a:r>
                <a:r>
                  <a:rPr lang="nl-NL" dirty="0" err="1" smtClean="0"/>
                  <a:t>size</a:t>
                </a:r>
                <a:r>
                  <a:rPr lang="nl-NL" dirty="0" smtClean="0"/>
                  <a:t>?</a:t>
                </a:r>
              </a:p>
              <a:p>
                <a:r>
                  <a:rPr lang="en-US" b="0" dirty="0" smtClean="0"/>
                  <a:t>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nl-NL" dirty="0" smtClean="0"/>
              </a:p>
              <a:p>
                <a:r>
                  <a:rPr lang="nl-NL" dirty="0" smtClean="0"/>
                  <a:t>Parameter </a:t>
                </a:r>
                <a:r>
                  <a:rPr lang="nl-NL" dirty="0" err="1" smtClean="0"/>
                  <a:t>estimate</a:t>
                </a:r>
                <a:r>
                  <a:rPr lang="nl-NL" dirty="0" smtClean="0"/>
                  <a:t>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9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Sampling </a:t>
            </a:r>
            <a:r>
              <a:rPr lang="nl-NL" dirty="0" err="1" smtClean="0"/>
              <a:t>variability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12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05" y="1340768"/>
            <a:ext cx="3530700" cy="2177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5899074" y="3471633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74" y="3471633"/>
                <a:ext cx="38536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4315429" y="4653136"/>
                <a:ext cx="1377237" cy="37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−1.96</m:t>
                      </m:r>
                      <m:rad>
                        <m:radPr>
                          <m:degHide m:val="on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NL" b="0" i="1" smtClean="0">
                              <a:latin typeface="Cambria Math"/>
                            </a:rPr>
                            <m:t>𝑣</m:t>
                          </m:r>
                        </m:e>
                      </m:ra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29" y="4653136"/>
                <a:ext cx="1377237" cy="3726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6479868" y="4653136"/>
                <a:ext cx="1377237" cy="37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+1.96</m:t>
                      </m:r>
                      <m:rad>
                        <m:radPr>
                          <m:degHide m:val="on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NL" b="0" i="1" smtClean="0">
                              <a:latin typeface="Cambria Math"/>
                            </a:rPr>
                            <m:t>𝑣</m:t>
                          </m:r>
                        </m:e>
                      </m:ra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68" y="4653136"/>
                <a:ext cx="1377237" cy="3726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chte verbindingslijn 10"/>
          <p:cNvCxnSpPr>
            <a:stCxn id="5" idx="2"/>
            <a:endCxn id="5" idx="0"/>
          </p:cNvCxnSpPr>
          <p:nvPr/>
        </p:nvCxnSpPr>
        <p:spPr>
          <a:xfrm flipV="1">
            <a:off x="6091755" y="1340768"/>
            <a:ext cx="0" cy="2177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V="1">
            <a:off x="5148064" y="3298242"/>
            <a:ext cx="0" cy="1354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flipV="1">
            <a:off x="7124462" y="3286967"/>
            <a:ext cx="0" cy="716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inkeraccolade 15"/>
          <p:cNvSpPr/>
          <p:nvPr/>
        </p:nvSpPr>
        <p:spPr>
          <a:xfrm rot="16200000">
            <a:off x="5920240" y="3190181"/>
            <a:ext cx="432048" cy="19763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18"/>
          <p:cNvCxnSpPr/>
          <p:nvPr/>
        </p:nvCxnSpPr>
        <p:spPr>
          <a:xfrm flipV="1">
            <a:off x="7124462" y="3325634"/>
            <a:ext cx="0" cy="1354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5899074" y="4394403"/>
            <a:ext cx="58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95%</a:t>
            </a:r>
            <a:endParaRPr lang="nl-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hoek 20"/>
              <p:cNvSpPr/>
              <p:nvPr/>
            </p:nvSpPr>
            <p:spPr>
              <a:xfrm>
                <a:off x="409338" y="1199598"/>
                <a:ext cx="3987717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True </a:t>
                </a:r>
                <a:r>
                  <a:rPr lang="nl-NL" dirty="0"/>
                  <a:t>effect </a:t>
                </a:r>
                <a:r>
                  <a:rPr lang="nl-NL" dirty="0" err="1"/>
                  <a:t>size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nl-NL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Effect </a:t>
                </a:r>
                <a:r>
                  <a:rPr lang="nl-NL" dirty="0" err="1"/>
                  <a:t>size</a:t>
                </a:r>
                <a:r>
                  <a:rPr lang="nl-NL" dirty="0"/>
                  <a:t> </a:t>
                </a:r>
                <a:r>
                  <a:rPr lang="nl-NL" dirty="0" err="1"/>
                  <a:t>estimate</a:t>
                </a:r>
                <a:r>
                  <a:rPr lang="nl-NL" dirty="0"/>
                  <a:t>: y</a:t>
                </a:r>
                <a:endParaRPr lang="nl-NL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i="1">
                        <a:latin typeface="Cambria Math"/>
                      </a:rPr>
                      <m:t>𝑦</m:t>
                    </m:r>
                    <m:r>
                      <a:rPr lang="nl-NL" i="1">
                        <a:latin typeface="Cambria Math"/>
                      </a:rPr>
                      <m:t> ~ </m:t>
                    </m:r>
                    <m:r>
                      <a:rPr lang="nl-NL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nl-NL" dirty="0">
                  <a:ea typeface="Cambria Math"/>
                </a:endParaRPr>
              </a:p>
              <a:p>
                <a:endParaRPr lang="nl-NL" dirty="0"/>
              </a:p>
              <a:p>
                <a:endParaRPr lang="nl-NL" dirty="0"/>
              </a:p>
              <a:p>
                <a:r>
                  <a:rPr lang="nl-NL" dirty="0" smtClean="0"/>
                  <a:t>In </a:t>
                </a:r>
                <a:r>
                  <a:rPr lang="nl-NL" dirty="0" err="1" smtClean="0"/>
                  <a:t>precise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terms</a:t>
                </a:r>
                <a:r>
                  <a:rPr lang="nl-NL" dirty="0" smtClean="0"/>
                  <a:t>:</a:t>
                </a:r>
              </a:p>
              <a:p>
                <a:endParaRPr lang="nl-NL" dirty="0"/>
              </a:p>
              <a:p>
                <a:r>
                  <a:rPr lang="nl-NL" dirty="0" err="1" smtClean="0"/>
                  <a:t>Repeat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meta-analysis 100 </a:t>
                </a:r>
                <a:r>
                  <a:rPr lang="nl-NL" dirty="0" err="1" smtClean="0"/>
                  <a:t>times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then</a:t>
                </a:r>
                <a:r>
                  <a:rPr lang="nl-NL" dirty="0" smtClean="0"/>
                  <a:t> 95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estimates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within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confidence</a:t>
                </a:r>
                <a:r>
                  <a:rPr lang="nl-NL" dirty="0" smtClean="0"/>
                  <a:t> interval)</a:t>
                </a:r>
                <a:r>
                  <a:rPr lang="nl-NL" dirty="0"/>
                  <a:t/>
                </a:r>
                <a:br>
                  <a:rPr lang="nl-NL" dirty="0"/>
                </a:br>
                <a:endParaRPr lang="nl-NL" dirty="0" smtClean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21" name="Rechthoe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8" y="1199598"/>
                <a:ext cx="3987717" cy="3416320"/>
              </a:xfrm>
              <a:prstGeom prst="rect">
                <a:avLst/>
              </a:prstGeom>
              <a:blipFill>
                <a:blip r:embed="rId6"/>
                <a:stretch>
                  <a:fillRect l="-1223" t="-1071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81318" y="6257925"/>
            <a:ext cx="2909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Partially adapted from </a:t>
            </a:r>
            <a:r>
              <a:rPr lang="en-US" sz="1050" dirty="0" err="1" smtClean="0"/>
              <a:t>Viechtbauer</a:t>
            </a:r>
            <a:r>
              <a:rPr lang="en-US" sz="1050" dirty="0" smtClean="0"/>
              <a:t> (2016)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711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Fixed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 (</a:t>
            </a:r>
            <a:r>
              <a:rPr lang="nl-NL" i="1" dirty="0" err="1" smtClean="0"/>
              <a:t>it</a:t>
            </a:r>
            <a:r>
              <a:rPr lang="nl-NL" i="1" dirty="0" smtClean="0"/>
              <a:t> </a:t>
            </a:r>
            <a:r>
              <a:rPr lang="nl-NL" i="1" dirty="0" err="1" smtClean="0"/>
              <a:t>depends</a:t>
            </a:r>
            <a:r>
              <a:rPr lang="nl-NL" i="1" dirty="0" smtClean="0"/>
              <a:t> </a:t>
            </a:r>
            <a:r>
              <a:rPr lang="nl-NL" dirty="0" smtClean="0"/>
              <a:t>does </a:t>
            </a:r>
            <a:r>
              <a:rPr lang="nl-NL" b="1" u="sng" dirty="0" err="1" smtClean="0"/>
              <a:t>not</a:t>
            </a:r>
            <a:r>
              <a:rPr lang="nl-NL" u="sng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)</a:t>
            </a:r>
            <a:endParaRPr lang="nl-NL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13</a:t>
            </a:fld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478" r="373"/>
          <a:stretch/>
        </p:blipFill>
        <p:spPr bwMode="auto">
          <a:xfrm>
            <a:off x="1293293" y="1124744"/>
            <a:ext cx="7820020" cy="4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81318" y="6257925"/>
            <a:ext cx="2909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Partially adapted from </a:t>
            </a:r>
            <a:r>
              <a:rPr lang="en-US" sz="1050" dirty="0" err="1" smtClean="0"/>
              <a:t>Viechtbauer</a:t>
            </a:r>
            <a:r>
              <a:rPr lang="en-US" sz="1050" dirty="0" smtClean="0"/>
              <a:t> (2016)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559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Random-</a:t>
            </a:r>
            <a:r>
              <a:rPr lang="nl-NL" dirty="0" err="1" smtClean="0"/>
              <a:t>effects</a:t>
            </a:r>
            <a:r>
              <a:rPr lang="nl-NL" dirty="0" smtClean="0"/>
              <a:t> </a:t>
            </a:r>
            <a:r>
              <a:rPr lang="nl-NL" dirty="0"/>
              <a:t>(</a:t>
            </a:r>
            <a:r>
              <a:rPr lang="nl-NL" i="1" dirty="0" err="1"/>
              <a:t>it</a:t>
            </a:r>
            <a:r>
              <a:rPr lang="nl-NL" i="1" dirty="0"/>
              <a:t> </a:t>
            </a:r>
            <a:r>
              <a:rPr lang="nl-NL" i="1" dirty="0" err="1"/>
              <a:t>depends</a:t>
            </a:r>
            <a:r>
              <a:rPr lang="nl-NL" dirty="0"/>
              <a:t> </a:t>
            </a:r>
            <a:r>
              <a:rPr lang="nl-NL" dirty="0" err="1"/>
              <a:t>applies</a:t>
            </a:r>
            <a:r>
              <a:rPr lang="nl-NL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14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939" r="-1124"/>
          <a:stretch/>
        </p:blipFill>
        <p:spPr bwMode="auto">
          <a:xfrm>
            <a:off x="1408627" y="1237695"/>
            <a:ext cx="7648560" cy="458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met pijl 4"/>
          <p:cNvCxnSpPr/>
          <p:nvPr/>
        </p:nvCxnSpPr>
        <p:spPr>
          <a:xfrm flipH="1" flipV="1">
            <a:off x="4572000" y="3140968"/>
            <a:ext cx="1564263" cy="285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 flipH="1" flipV="1">
            <a:off x="5076056" y="3140968"/>
            <a:ext cx="1419008" cy="1022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hoek 14"/>
              <p:cNvSpPr/>
              <p:nvPr/>
            </p:nvSpPr>
            <p:spPr>
              <a:xfrm>
                <a:off x="6495064" y="3933056"/>
                <a:ext cx="2605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/>
                        </a:rPr>
                        <m:t>𝑦</m:t>
                      </m:r>
                      <m:r>
                        <a:rPr lang="nl-NL" sz="2400" i="1" smtClean="0">
                          <a:latin typeface="Cambria Math"/>
                        </a:rPr>
                        <m:t> (</m:t>
                      </m:r>
                      <m:r>
                        <a:rPr lang="nl-NL" sz="2400" b="0" i="1" smtClean="0">
                          <a:latin typeface="Cambria Math"/>
                        </a:rPr>
                        <m:t>𝑒𝑠𝑡𝑖𝑚𝑎𝑡𝑒𝑑</m:t>
                      </m:r>
                      <m:r>
                        <a:rPr lang="nl-NL" sz="2400" b="0" i="1" smtClean="0">
                          <a:latin typeface="Cambria Math"/>
                        </a:rPr>
                        <m:t> </m:t>
                      </m:r>
                      <m:r>
                        <a:rPr lang="nl-NL" sz="2400" b="0" i="1" smtClean="0">
                          <a:latin typeface="Cambria Math"/>
                        </a:rPr>
                        <m:t>𝐸𝑆</m:t>
                      </m:r>
                      <m:r>
                        <a:rPr lang="nl-NL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15" name="Rechthoe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064" y="3933056"/>
                <a:ext cx="2605393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hoek 15"/>
              <p:cNvSpPr/>
              <p:nvPr/>
            </p:nvSpPr>
            <p:spPr>
              <a:xfrm>
                <a:off x="5986896" y="5765000"/>
                <a:ext cx="2224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1" i="1" smtClean="0"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nl-NL" sz="2400" b="1" i="1" smtClean="0">
                          <a:latin typeface="Cambria Math"/>
                          <a:ea typeface="Cambria Math"/>
                        </a:rPr>
                        <m:t>=(</m:t>
                      </m:r>
                      <m:r>
                        <a:rPr lang="nl-NL" sz="2400" b="1" i="1" smtClean="0">
                          <a:latin typeface="Cambria Math"/>
                          <a:ea typeface="Cambria Math"/>
                        </a:rPr>
                        <m:t>𝒕𝒓𝒖𝒆</m:t>
                      </m:r>
                      <m:r>
                        <a:rPr lang="nl-NL" sz="24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nl-NL" sz="2400" b="1" i="1" smtClean="0">
                          <a:latin typeface="Cambria Math"/>
                          <a:ea typeface="Cambria Math"/>
                        </a:rPr>
                        <m:t>𝑬𝑺</m:t>
                      </m:r>
                      <m:r>
                        <a:rPr lang="nl-NL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nl-NL" sz="2400" b="1" dirty="0"/>
              </a:p>
            </p:txBody>
          </p:sp>
        </mc:Choice>
        <mc:Fallback xmlns="">
          <p:sp>
            <p:nvSpPr>
              <p:cNvPr id="16" name="Rechthoe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896" y="5765000"/>
                <a:ext cx="2224712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81318" y="6257925"/>
            <a:ext cx="2909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Partially adapted from </a:t>
            </a:r>
            <a:r>
              <a:rPr lang="en-US" sz="1050" dirty="0" err="1" smtClean="0"/>
              <a:t>Viechtbauer</a:t>
            </a:r>
            <a:r>
              <a:rPr lang="en-US" sz="1050" dirty="0" smtClean="0"/>
              <a:t> (2016)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660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Random-</a:t>
            </a:r>
            <a:r>
              <a:rPr lang="nl-NL" dirty="0" err="1" smtClean="0"/>
              <a:t>effects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15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0" r="-152"/>
          <a:stretch/>
        </p:blipFill>
        <p:spPr bwMode="auto">
          <a:xfrm>
            <a:off x="1331640" y="1268761"/>
            <a:ext cx="7597938" cy="460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81318" y="6257925"/>
            <a:ext cx="2909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Partially adapted from </a:t>
            </a:r>
            <a:r>
              <a:rPr lang="en-US" sz="1050" dirty="0" err="1" smtClean="0"/>
              <a:t>Viechtbauer</a:t>
            </a:r>
            <a:r>
              <a:rPr lang="en-US" sz="1050" dirty="0" smtClean="0"/>
              <a:t> (2016)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267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effects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16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8298592" cy="4970899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475656" y="5732572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-0.3             -0.2	-0.1	      0	         0.1	</a:t>
            </a:r>
            <a:endParaRPr lang="nl-NL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5004875" y="1412776"/>
                <a:ext cx="2144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 ~ 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(−0.07, 0.06)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75" y="1412776"/>
                <a:ext cx="214469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7"/>
              <p:cNvSpPr/>
              <p:nvPr/>
            </p:nvSpPr>
            <p:spPr>
              <a:xfrm>
                <a:off x="3131840" y="6009571"/>
                <a:ext cx="2142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nl-NL" sz="3200" b="0" i="1" smtClean="0">
                          <a:latin typeface="Cambria Math"/>
                          <a:ea typeface="Cambria Math"/>
                        </a:rPr>
                        <m:t>=−0.07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8" name="Rechthoe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6009571"/>
                <a:ext cx="2142125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5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35"/>
            <a:ext cx="9204035" cy="68704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Various</a:t>
            </a:r>
            <a:r>
              <a:rPr lang="nl-NL" dirty="0" smtClean="0"/>
              <a:t> </a:t>
            </a:r>
            <a:r>
              <a:rPr lang="nl-NL" dirty="0" err="1" smtClean="0"/>
              <a:t>variances</a:t>
            </a:r>
            <a:r>
              <a:rPr lang="nl-NL" dirty="0" smtClean="0"/>
              <a:t>..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18</a:t>
            </a:fld>
            <a:endParaRPr lang="nl-NL"/>
          </a:p>
        </p:txBody>
      </p:sp>
      <p:sp>
        <p:nvSpPr>
          <p:cNvPr id="6" name="Rechteraccolade 5"/>
          <p:cNvSpPr/>
          <p:nvPr/>
        </p:nvSpPr>
        <p:spPr>
          <a:xfrm rot="5400000">
            <a:off x="4198782" y="3343593"/>
            <a:ext cx="415940" cy="432048"/>
          </a:xfrm>
          <a:prstGeom prst="rightBrace">
            <a:avLst>
              <a:gd name="adj1" fmla="val 8333"/>
              <a:gd name="adj2" fmla="val 467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4644480" y="3236451"/>
                <a:ext cx="792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6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nl-NL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0" y="3236451"/>
                <a:ext cx="792088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3275856" y="1124744"/>
                <a:ext cx="82920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400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p>
                          <m:r>
                            <a:rPr lang="nl-NL" sz="4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NL" sz="4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124744"/>
                <a:ext cx="829201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61" y="1158156"/>
            <a:ext cx="5592630" cy="23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kstvak 9"/>
          <p:cNvSpPr txBox="1"/>
          <p:nvPr/>
        </p:nvSpPr>
        <p:spPr>
          <a:xfrm>
            <a:off x="395536" y="198884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Fixed</a:t>
            </a:r>
            <a:endParaRPr lang="nl-NL" dirty="0" smtClean="0"/>
          </a:p>
          <a:p>
            <a:r>
              <a:rPr lang="nl-NL" dirty="0" err="1" smtClean="0"/>
              <a:t>effects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550392" y="449421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Random </a:t>
            </a:r>
            <a:r>
              <a:rPr lang="nl-NL" dirty="0" err="1" smtClean="0"/>
              <a:t>effects</a:t>
            </a:r>
            <a:endParaRPr lang="nl-NL" dirty="0"/>
          </a:p>
        </p:txBody>
      </p:sp>
      <p:sp>
        <p:nvSpPr>
          <p:cNvPr id="15" name="Rechteraccolade 14"/>
          <p:cNvSpPr/>
          <p:nvPr/>
        </p:nvSpPr>
        <p:spPr>
          <a:xfrm rot="5400000">
            <a:off x="4213972" y="6099577"/>
            <a:ext cx="415940" cy="633771"/>
          </a:xfrm>
          <a:prstGeom prst="rightBrace">
            <a:avLst>
              <a:gd name="adj1" fmla="val 8333"/>
              <a:gd name="adj2" fmla="val 467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vak 15"/>
              <p:cNvSpPr txBox="1"/>
              <p:nvPr/>
            </p:nvSpPr>
            <p:spPr>
              <a:xfrm>
                <a:off x="4738828" y="6181124"/>
                <a:ext cx="1188761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360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p>
                          <m:r>
                            <a:rPr lang="nl-NL" sz="3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" name="Tekstvak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28" y="6181124"/>
                <a:ext cx="1188761" cy="6643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45" y="3915598"/>
            <a:ext cx="5592630" cy="234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2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Analysis time </a:t>
            </a:r>
            <a:r>
              <a:rPr lang="nl-NL" dirty="0" err="1" smtClean="0"/>
              <a:t>using</a:t>
            </a:r>
            <a:r>
              <a:rPr lang="nl-NL" dirty="0" smtClean="0"/>
              <a:t> Meta-Essentials: </a:t>
            </a:r>
            <a:r>
              <a:rPr lang="nl-NL" dirty="0" err="1" smtClean="0"/>
              <a:t>Correlational</a:t>
            </a:r>
            <a:r>
              <a:rPr lang="nl-NL" dirty="0" smtClean="0"/>
              <a:t> data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59168"/>
              </p:ext>
            </p:extLst>
          </p:nvPr>
        </p:nvGraphicFramePr>
        <p:xfrm>
          <a:off x="755576" y="1124742"/>
          <a:ext cx="7931225" cy="4824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8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study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subjects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Sufficient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Subgroup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bbbb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dddd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eeee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ffff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gggg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hhhh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jjjj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kkkk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Why meta-analysis?</a:t>
            </a:r>
          </a:p>
          <a:p>
            <a:pPr lvl="1"/>
            <a:r>
              <a:rPr lang="en-US" dirty="0"/>
              <a:t>What is </a:t>
            </a:r>
            <a:r>
              <a:rPr lang="en-US" dirty="0" smtClean="0"/>
              <a:t>meta-analysis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</a:t>
            </a:r>
            <a:r>
              <a:rPr lang="en-US" dirty="0" smtClean="0"/>
              <a:t>to do a meta-analysis?</a:t>
            </a:r>
          </a:p>
          <a:p>
            <a:pPr lvl="1"/>
            <a:r>
              <a:rPr lang="en-US" dirty="0" smtClean="0"/>
              <a:t>Analyzing meta-analytic data</a:t>
            </a:r>
            <a:endParaRPr lang="en-US" dirty="0"/>
          </a:p>
          <a:p>
            <a:pPr lvl="1"/>
            <a:r>
              <a:rPr lang="en-US" dirty="0" smtClean="0"/>
              <a:t>Synthesizing practical and scientific evidence: a practical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93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Analysis time: Output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35520"/>
            <a:ext cx="8363272" cy="4677918"/>
          </a:xfrm>
        </p:spPr>
        <p:txBody>
          <a:bodyPr>
            <a:normAutofit/>
          </a:bodyPr>
          <a:lstStyle/>
          <a:p>
            <a:r>
              <a:rPr lang="nl-NL" dirty="0" smtClean="0"/>
              <a:t>Tab: </a:t>
            </a:r>
            <a:r>
              <a:rPr lang="nl-NL" dirty="0" err="1" smtClean="0"/>
              <a:t>Forest</a:t>
            </a:r>
            <a:r>
              <a:rPr lang="nl-NL" dirty="0" smtClean="0"/>
              <a:t> Plot --&gt; </a:t>
            </a:r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findings</a:t>
            </a:r>
            <a:r>
              <a:rPr lang="nl-NL" dirty="0" smtClean="0"/>
              <a:t> + </a:t>
            </a:r>
            <a:r>
              <a:rPr lang="nl-NL" dirty="0" err="1" smtClean="0"/>
              <a:t>forest</a:t>
            </a:r>
            <a:r>
              <a:rPr lang="nl-NL" dirty="0" smtClean="0"/>
              <a:t> plot (</a:t>
            </a:r>
            <a:r>
              <a:rPr lang="nl-NL" dirty="0" err="1" smtClean="0"/>
              <a:t>graphical</a:t>
            </a:r>
            <a:r>
              <a:rPr lang="nl-NL" dirty="0" smtClean="0"/>
              <a:t> display of meta-</a:t>
            </a:r>
            <a:r>
              <a:rPr lang="nl-NL" dirty="0" err="1" smtClean="0"/>
              <a:t>analytic</a:t>
            </a:r>
            <a:r>
              <a:rPr lang="nl-NL" dirty="0" smtClean="0"/>
              <a:t> </a:t>
            </a:r>
            <a:r>
              <a:rPr lang="nl-NL" dirty="0" err="1" smtClean="0"/>
              <a:t>result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r>
              <a:rPr lang="nl-NL" dirty="0" err="1" smtClean="0"/>
              <a:t>Subgroup</a:t>
            </a:r>
            <a:r>
              <a:rPr lang="nl-NL" dirty="0" smtClean="0"/>
              <a:t> Analysis: Same, but per </a:t>
            </a:r>
            <a:r>
              <a:rPr lang="nl-NL" dirty="0" err="1" smtClean="0"/>
              <a:t>subgroup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was </a:t>
            </a:r>
            <a:r>
              <a:rPr lang="nl-NL" dirty="0" err="1" smtClean="0"/>
              <a:t>used</a:t>
            </a:r>
            <a:r>
              <a:rPr lang="nl-NL" dirty="0" smtClean="0"/>
              <a:t> (</a:t>
            </a:r>
            <a:r>
              <a:rPr lang="nl-NL" dirty="0" err="1" smtClean="0"/>
              <a:t>categorical</a:t>
            </a:r>
            <a:r>
              <a:rPr lang="nl-NL" dirty="0" smtClean="0"/>
              <a:t> moderator)</a:t>
            </a:r>
          </a:p>
          <a:p>
            <a:endParaRPr lang="nl-NL" dirty="0" smtClean="0"/>
          </a:p>
          <a:p>
            <a:r>
              <a:rPr lang="nl-NL" dirty="0" smtClean="0"/>
              <a:t>Moderator Analysis: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a </a:t>
            </a:r>
            <a:r>
              <a:rPr lang="nl-NL" dirty="0" err="1" smtClean="0"/>
              <a:t>continuous</a:t>
            </a:r>
            <a:r>
              <a:rPr lang="nl-NL" dirty="0" smtClean="0"/>
              <a:t> moderator</a:t>
            </a:r>
          </a:p>
          <a:p>
            <a:endParaRPr lang="nl-NL" dirty="0" smtClean="0"/>
          </a:p>
          <a:p>
            <a:r>
              <a:rPr lang="nl-NL" dirty="0" err="1" smtClean="0"/>
              <a:t>Calculations</a:t>
            </a:r>
            <a:r>
              <a:rPr lang="nl-NL" dirty="0" smtClean="0"/>
              <a:t>: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raw</a:t>
            </a:r>
            <a:r>
              <a:rPr lang="nl-NL" dirty="0" smtClean="0"/>
              <a:t> data </a:t>
            </a:r>
            <a:r>
              <a:rPr lang="nl-NL" dirty="0" err="1" smtClean="0"/>
              <a:t>calculations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data in ‘Input’ (</a:t>
            </a:r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‘</a:t>
            </a:r>
            <a:r>
              <a:rPr lang="nl-NL" dirty="0" err="1" smtClean="0"/>
              <a:t>odd</a:t>
            </a:r>
            <a:r>
              <a:rPr lang="nl-NL" dirty="0" smtClean="0"/>
              <a:t>’ data entries)</a:t>
            </a:r>
            <a:endParaRPr lang="nl-NL" dirty="0"/>
          </a:p>
          <a:p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3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/>
              <a:t> </a:t>
            </a:r>
            <a:r>
              <a:rPr lang="nl-NL" dirty="0" smtClean="0"/>
              <a:t>of a meta-analysis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235520"/>
            <a:ext cx="8640960" cy="4677918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700" dirty="0" smtClean="0"/>
              <a:t>Based on</a:t>
            </a:r>
            <a:r>
              <a:rPr lang="en-US" sz="1700" smtClean="0"/>
              <a:t>: </a:t>
            </a:r>
            <a:r>
              <a:rPr lang="en-US" sz="1700" smtClean="0"/>
              <a:t>‘Understanding Heterogeneity in the Performance Feedback - Organizational Responses Relationship: A Meta-Analysis’ </a:t>
            </a:r>
            <a:r>
              <a:rPr lang="en-US" sz="1700" dirty="0" smtClean="0"/>
              <a:t>(work in progress)</a:t>
            </a:r>
          </a:p>
          <a:p>
            <a:endParaRPr lang="en-US" sz="1700" dirty="0" smtClean="0"/>
          </a:p>
          <a:p>
            <a:r>
              <a:rPr lang="en-US" sz="1700" dirty="0" smtClean="0"/>
              <a:t>Central </a:t>
            </a:r>
            <a:r>
              <a:rPr lang="en-US" sz="1700" dirty="0"/>
              <a:t>claim: performance shortfalls invoke search for and implementation of alternatives</a:t>
            </a:r>
          </a:p>
          <a:p>
            <a:r>
              <a:rPr lang="en-US" sz="1700" dirty="0" smtClean="0"/>
              <a:t>Empirical </a:t>
            </a:r>
            <a:r>
              <a:rPr lang="en-US" sz="1700" dirty="0"/>
              <a:t>evidence highly mixed (Posen et al., 2018)</a:t>
            </a:r>
          </a:p>
          <a:p>
            <a:endParaRPr lang="en-US" sz="1700" dirty="0"/>
          </a:p>
          <a:p>
            <a:r>
              <a:rPr lang="en-US" sz="1700" dirty="0"/>
              <a:t>Consolidate and extend performance feedback theory through </a:t>
            </a:r>
            <a:r>
              <a:rPr lang="en-US" sz="1700" dirty="0" smtClean="0"/>
              <a:t>meta-analysis</a:t>
            </a:r>
          </a:p>
          <a:p>
            <a:endParaRPr lang="en-US" sz="1700" dirty="0"/>
          </a:p>
          <a:p>
            <a:r>
              <a:rPr lang="en-US" sz="1700" dirty="0" smtClean="0"/>
              <a:t>Practically important (!): </a:t>
            </a:r>
          </a:p>
          <a:p>
            <a:pPr lvl="1"/>
            <a:r>
              <a:rPr lang="en-US" sz="1700" dirty="0" smtClean="0"/>
              <a:t>reflection of why organizations respond to performance informs managers on intertemporal adaptation </a:t>
            </a:r>
            <a:r>
              <a:rPr lang="en-US" sz="1700" dirty="0" smtClean="0">
                <a:sym typeface="Wingdings" panose="05000000000000000000" pitchFamily="2" charset="2"/>
              </a:rPr>
              <a:t>--&gt; </a:t>
            </a:r>
            <a:r>
              <a:rPr lang="en-US" sz="1700" dirty="0">
                <a:sym typeface="Wingdings" panose="05000000000000000000" pitchFamily="2" charset="2"/>
              </a:rPr>
              <a:t>Intervention?</a:t>
            </a:r>
            <a:endParaRPr lang="en-US" sz="1700" dirty="0"/>
          </a:p>
          <a:p>
            <a:pPr lvl="1"/>
            <a:r>
              <a:rPr lang="en-US" sz="1700" dirty="0" smtClean="0"/>
              <a:t>predicting competitor’s moves </a:t>
            </a:r>
            <a:r>
              <a:rPr lang="en-US" sz="1700" dirty="0" smtClean="0">
                <a:sym typeface="Wingdings" panose="05000000000000000000" pitchFamily="2" charset="2"/>
              </a:rPr>
              <a:t>--&gt; </a:t>
            </a:r>
            <a:r>
              <a:rPr lang="en-US" sz="1700" dirty="0">
                <a:sym typeface="Wingdings" panose="05000000000000000000" pitchFamily="2" charset="2"/>
              </a:rPr>
              <a:t>Intervention?</a:t>
            </a:r>
            <a:endParaRPr lang="en-US" sz="1700" dirty="0"/>
          </a:p>
          <a:p>
            <a:pPr lvl="1"/>
            <a:r>
              <a:rPr lang="en-US" sz="1700" dirty="0" smtClean="0"/>
              <a:t>detect sources of inertia </a:t>
            </a:r>
            <a:r>
              <a:rPr lang="en-US" sz="1700" dirty="0" smtClean="0">
                <a:sym typeface="Wingdings" panose="05000000000000000000" pitchFamily="2" charset="2"/>
              </a:rPr>
              <a:t>--&gt; Intervention?</a:t>
            </a:r>
            <a:endParaRPr lang="en-US" sz="1700" dirty="0"/>
          </a:p>
          <a:p>
            <a:pPr lvl="1"/>
            <a:endParaRPr lang="nl-NL" sz="17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5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examples </a:t>
            </a:r>
            <a:r>
              <a:rPr lang="en-US" dirty="0" err="1" smtClean="0"/>
              <a:t>Iyer</a:t>
            </a:r>
            <a:r>
              <a:rPr lang="en-US" dirty="0" smtClean="0"/>
              <a:t> and Miller (2008)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0" y="4221088"/>
            <a:ext cx="4410075" cy="157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38610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PERFORMANCE METRIC (P. 812)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31" y="2030290"/>
            <a:ext cx="4486275" cy="1390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148093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SIZE (P. 812)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537" y="2048245"/>
            <a:ext cx="3693393" cy="14515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1013" y="148093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ASPIRATIONs (P. 812)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6074271" y="841570"/>
            <a:ext cx="1607420" cy="37579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2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table </a:t>
            </a:r>
            <a:r>
              <a:rPr lang="en-US" dirty="0" err="1" smtClean="0"/>
              <a:t>Iyer</a:t>
            </a:r>
            <a:r>
              <a:rPr lang="en-US" dirty="0" smtClean="0"/>
              <a:t> and Miller (2008)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41308"/>
            <a:ext cx="6768752" cy="5609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6296" y="2060848"/>
            <a:ext cx="720080" cy="15841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526187" y="5175275"/>
            <a:ext cx="539898" cy="20162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7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235520"/>
            <a:ext cx="8928992" cy="5145808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NL" dirty="0" smtClean="0"/>
              <a:t>Meta-Essentials: </a:t>
            </a:r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bit.ly/ebi-data</a:t>
            </a:r>
            <a:r>
              <a:rPr lang="nl-NL" dirty="0" smtClean="0"/>
              <a:t> </a:t>
            </a:r>
            <a:endParaRPr lang="nl-NL" dirty="0"/>
          </a:p>
          <a:p>
            <a:r>
              <a:rPr lang="nl-NL" dirty="0" err="1" smtClean="0"/>
              <a:t>Raw</a:t>
            </a:r>
            <a:r>
              <a:rPr lang="nl-NL" dirty="0"/>
              <a:t> data: </a:t>
            </a:r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bit.ly/ebi-real-data</a:t>
            </a:r>
            <a:r>
              <a:rPr lang="nl-NL" dirty="0" smtClean="0"/>
              <a:t> </a:t>
            </a:r>
          </a:p>
          <a:p>
            <a:r>
              <a:rPr lang="nl-NL" dirty="0" smtClean="0"/>
              <a:t>Response </a:t>
            </a:r>
            <a:r>
              <a:rPr lang="nl-NL" dirty="0" err="1" smtClean="0"/>
              <a:t>to</a:t>
            </a:r>
            <a:r>
              <a:rPr lang="nl-NL" dirty="0" smtClean="0"/>
              <a:t> performance feedback: R&amp;D </a:t>
            </a:r>
            <a:r>
              <a:rPr lang="nl-NL" dirty="0" err="1" smtClean="0"/>
              <a:t>intensity</a:t>
            </a:r>
            <a:endParaRPr lang="nl-NL" dirty="0"/>
          </a:p>
          <a:p>
            <a:r>
              <a:rPr lang="nl-NL" dirty="0" smtClean="0"/>
              <a:t>Effect </a:t>
            </a:r>
            <a:r>
              <a:rPr lang="nl-NL" dirty="0" err="1"/>
              <a:t>sizes</a:t>
            </a:r>
            <a:endParaRPr lang="nl-NL" dirty="0"/>
          </a:p>
          <a:p>
            <a:pPr lvl="2"/>
            <a:r>
              <a:rPr lang="nl-NL" dirty="0" err="1"/>
              <a:t>Correlations</a:t>
            </a:r>
            <a:r>
              <a:rPr lang="nl-NL" dirty="0"/>
              <a:t> of </a:t>
            </a:r>
            <a:r>
              <a:rPr lang="nl-NL" dirty="0" err="1"/>
              <a:t>historical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social</a:t>
            </a:r>
            <a:r>
              <a:rPr lang="nl-NL" dirty="0"/>
              <a:t> performance feedback (below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aspiration</a:t>
            </a:r>
            <a:r>
              <a:rPr lang="nl-NL" dirty="0"/>
              <a:t>)</a:t>
            </a:r>
          </a:p>
          <a:p>
            <a:r>
              <a:rPr lang="nl-NL" dirty="0" smtClean="0"/>
              <a:t>Moderator </a:t>
            </a:r>
            <a:r>
              <a:rPr lang="nl-NL" dirty="0" err="1" smtClean="0"/>
              <a:t>coding</a:t>
            </a:r>
            <a:endParaRPr lang="nl-NL" dirty="0" smtClean="0"/>
          </a:p>
          <a:p>
            <a:pPr lvl="1"/>
            <a:r>
              <a:rPr lang="nl-NL" dirty="0" err="1" smtClean="0"/>
              <a:t>Average</a:t>
            </a:r>
            <a:r>
              <a:rPr lang="nl-NL" dirty="0" smtClean="0"/>
              <a:t> </a:t>
            </a:r>
            <a:r>
              <a:rPr lang="nl-NL" dirty="0" err="1" smtClean="0"/>
              <a:t>firm</a:t>
            </a:r>
            <a:r>
              <a:rPr lang="nl-NL" dirty="0" smtClean="0"/>
              <a:t> </a:t>
            </a:r>
            <a:r>
              <a:rPr lang="nl-NL" dirty="0" err="1" smtClean="0"/>
              <a:t>age</a:t>
            </a:r>
            <a:r>
              <a:rPr lang="nl-NL" dirty="0" smtClean="0"/>
              <a:t> (</a:t>
            </a:r>
            <a:r>
              <a:rPr lang="nl-NL" dirty="0" err="1" smtClean="0"/>
              <a:t>continuous</a:t>
            </a:r>
            <a:r>
              <a:rPr lang="nl-NL" dirty="0" smtClean="0"/>
              <a:t>), </a:t>
            </a:r>
          </a:p>
          <a:p>
            <a:pPr lvl="1"/>
            <a:r>
              <a:rPr lang="nl-NL" dirty="0" err="1" smtClean="0"/>
              <a:t>industry</a:t>
            </a:r>
            <a:r>
              <a:rPr lang="nl-NL" dirty="0" smtClean="0"/>
              <a:t> (1 = </a:t>
            </a:r>
            <a:r>
              <a:rPr lang="nl-NL" dirty="0" err="1" smtClean="0"/>
              <a:t>high-tech</a:t>
            </a:r>
            <a:r>
              <a:rPr lang="nl-NL" dirty="0" smtClean="0"/>
              <a:t>, 2 = manufacturing)</a:t>
            </a:r>
          </a:p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1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520"/>
            <a:ext cx="8507288" cy="46779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Interpretation implies: sign of effect, magnitude of effect, statistical significance, implications for practice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Interpret the result of the meta-analysis for </a:t>
            </a:r>
            <a:r>
              <a:rPr lang="en-US" u="sng" dirty="0" smtClean="0"/>
              <a:t>historical performance below the aspiration level (‘historical underperformance’)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Hint: look at cell B10 in ‘Forest Plot’ tab and the graph that is produced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 results of subgroup analysis (industry difference</a:t>
            </a:r>
            <a:r>
              <a:rPr lang="en-US" dirty="0" smtClean="0"/>
              <a:t>) for HP &lt; 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Hint: look at cell F6 and F13 in ‘Subgroup Analysis’ tab to start this exercise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Interpret the result of the moderator analysis (organizational age)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assignment for SP &lt; A and interpret differences between results for HP &lt; A and SP &lt;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The end is </a:t>
            </a:r>
            <a:r>
              <a:rPr lang="nl-NL" dirty="0" err="1" smtClean="0"/>
              <a:t>near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Compulsory</a:t>
            </a:r>
            <a:r>
              <a:rPr lang="nl-NL" dirty="0" smtClean="0"/>
              <a:t> reading:</a:t>
            </a:r>
          </a:p>
          <a:p>
            <a:pPr lvl="1"/>
            <a:r>
              <a:rPr lang="nl-NL" dirty="0" err="1" smtClean="0"/>
              <a:t>Borenstein</a:t>
            </a:r>
            <a:r>
              <a:rPr lang="nl-NL" dirty="0" smtClean="0"/>
              <a:t>, </a:t>
            </a:r>
            <a:r>
              <a:rPr lang="nl-NL" dirty="0" err="1" smtClean="0"/>
              <a:t>Hedges</a:t>
            </a:r>
            <a:r>
              <a:rPr lang="nl-NL" dirty="0" smtClean="0"/>
              <a:t>, Higgins,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Rothstein</a:t>
            </a:r>
            <a:r>
              <a:rPr lang="nl-NL" dirty="0" smtClean="0"/>
              <a:t> (2009). </a:t>
            </a: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meta-analysis. </a:t>
            </a:r>
            <a:r>
              <a:rPr lang="nl-NL" dirty="0" err="1" smtClean="0"/>
              <a:t>Preface</a:t>
            </a:r>
            <a:r>
              <a:rPr lang="nl-NL" dirty="0" smtClean="0"/>
              <a:t> + </a:t>
            </a:r>
            <a:r>
              <a:rPr lang="nl-NL" dirty="0" err="1" smtClean="0"/>
              <a:t>chapter</a:t>
            </a:r>
            <a:r>
              <a:rPr lang="nl-NL" dirty="0" smtClean="0"/>
              <a:t> 1, 2, </a:t>
            </a:r>
            <a:r>
              <a:rPr lang="nl-NL" dirty="0" err="1" smtClean="0"/>
              <a:t>and</a:t>
            </a:r>
            <a:r>
              <a:rPr lang="nl-NL" dirty="0" smtClean="0"/>
              <a:t> 40.</a:t>
            </a:r>
          </a:p>
          <a:p>
            <a:pPr lvl="2"/>
            <a:r>
              <a:rPr lang="nl-NL" dirty="0" smtClean="0"/>
              <a:t>Download: </a:t>
            </a:r>
            <a:r>
              <a:rPr lang="nl-NL" dirty="0" smtClean="0">
                <a:hlinkClick r:id="rId2"/>
              </a:rPr>
              <a:t>http://bit.ly/meta-ebi</a:t>
            </a:r>
            <a:r>
              <a:rPr lang="nl-NL" dirty="0" smtClean="0"/>
              <a:t> </a:t>
            </a:r>
          </a:p>
          <a:p>
            <a:pPr lvl="1"/>
            <a:endParaRPr lang="nl-NL" dirty="0" smtClean="0"/>
          </a:p>
          <a:p>
            <a:pPr lvl="1"/>
            <a:r>
              <a:rPr lang="nl-NL" dirty="0" err="1" smtClean="0"/>
              <a:t>Aguinis</a:t>
            </a:r>
            <a:r>
              <a:rPr lang="nl-NL" dirty="0" smtClean="0"/>
              <a:t>, Pierce, Bosco, Dalton, </a:t>
            </a:r>
            <a:r>
              <a:rPr lang="nl-NL" dirty="0" err="1" smtClean="0"/>
              <a:t>and</a:t>
            </a:r>
            <a:r>
              <a:rPr lang="nl-NL" dirty="0" smtClean="0"/>
              <a:t> Dalton (2011). </a:t>
            </a:r>
            <a:r>
              <a:rPr lang="en-US" dirty="0"/>
              <a:t>Debunking myths and urban legends </a:t>
            </a:r>
            <a:r>
              <a:rPr lang="en-US" dirty="0" smtClean="0"/>
              <a:t>about meta-analysis</a:t>
            </a:r>
            <a:r>
              <a:rPr lang="en-US" dirty="0"/>
              <a:t>. </a:t>
            </a:r>
            <a:r>
              <a:rPr lang="en-US" i="1" dirty="0"/>
              <a:t>Organizational Research Methods, 14</a:t>
            </a:r>
            <a:r>
              <a:rPr lang="en-US" dirty="0"/>
              <a:t>(2), </a:t>
            </a:r>
            <a:r>
              <a:rPr lang="en-US" dirty="0" smtClean="0"/>
              <a:t>306-331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8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Evidence-based</a:t>
            </a:r>
            <a:r>
              <a:rPr lang="nl-NL" dirty="0" smtClean="0"/>
              <a:t> management?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64173-6E53-4DD6-AF41-685A025408F6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2" y="1484784"/>
            <a:ext cx="7196775" cy="40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Evidence-based</a:t>
            </a:r>
            <a:r>
              <a:rPr lang="nl-NL" dirty="0" smtClean="0"/>
              <a:t> management!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35520"/>
            <a:ext cx="8686800" cy="4677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“Evidence-based management means translating principles based on best evidence into organizational practices” (Rousseau, 2006, p. 256)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“In a world afflicted by complex problems, we </a:t>
            </a:r>
            <a:r>
              <a:rPr lang="en-US" sz="2800" dirty="0" smtClean="0"/>
              <a:t>should have </a:t>
            </a:r>
            <a:r>
              <a:rPr lang="en-US" sz="2800" dirty="0"/>
              <a:t>more assurance that managers </a:t>
            </a:r>
            <a:r>
              <a:rPr lang="en-US" sz="2800" dirty="0" smtClean="0"/>
              <a:t>will also </a:t>
            </a:r>
            <a:r>
              <a:rPr lang="en-US" sz="2800" dirty="0"/>
              <a:t>draw on knowledge greater than their own” (</a:t>
            </a:r>
            <a:r>
              <a:rPr lang="en-US" sz="2800" dirty="0" err="1"/>
              <a:t>Pfeffer</a:t>
            </a:r>
            <a:r>
              <a:rPr lang="en-US" sz="2800" dirty="0"/>
              <a:t>, 2011, p. 38)</a:t>
            </a:r>
          </a:p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64173-6E53-4DD6-AF41-685A025408F6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1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Evidence-based</a:t>
            </a:r>
            <a:r>
              <a:rPr lang="nl-NL" dirty="0" smtClean="0"/>
              <a:t> management!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235520"/>
            <a:ext cx="9144000" cy="4677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Applying ‘big evidence’ using knowledge of ‘little evidence’ (Rousseau, 2006</a:t>
            </a:r>
            <a:r>
              <a:rPr lang="en-US" sz="3200" dirty="0" smtClean="0"/>
              <a:t>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Little evidence: local knowledge of the ‘problem’</a:t>
            </a:r>
          </a:p>
          <a:p>
            <a:pPr marL="0" indent="0" algn="ctr">
              <a:buNone/>
            </a:pPr>
            <a:r>
              <a:rPr lang="en-US" sz="3200" dirty="0" smtClean="0"/>
              <a:t>Big evidence: scientific evidence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First step: gather all the evidence!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64173-6E53-4DD6-AF41-685A025408F6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94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</a:t>
            </a:r>
            <a:r>
              <a:rPr lang="en-US" dirty="0" smtClean="0"/>
              <a:t>summarize </a:t>
            </a:r>
            <a:r>
              <a:rPr lang="en-US" dirty="0"/>
              <a:t>the </a:t>
            </a:r>
            <a:r>
              <a:rPr lang="en-US" dirty="0" smtClean="0"/>
              <a:t>results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T</a:t>
            </a:r>
            <a:r>
              <a:rPr lang="nl-NL" dirty="0" err="1" smtClean="0"/>
              <a:t>raditionally</a:t>
            </a:r>
            <a:r>
              <a:rPr lang="nl-NL" dirty="0"/>
              <a:t>:</a:t>
            </a:r>
          </a:p>
          <a:p>
            <a:r>
              <a:rPr lang="nl-NL" dirty="0" err="1" smtClean="0"/>
              <a:t>narrative</a:t>
            </a:r>
            <a:r>
              <a:rPr lang="nl-NL" dirty="0" smtClean="0"/>
              <a:t> </a:t>
            </a:r>
            <a:r>
              <a:rPr lang="nl-NL" dirty="0" err="1"/>
              <a:t>literature</a:t>
            </a:r>
            <a:r>
              <a:rPr lang="nl-NL" dirty="0"/>
              <a:t> reviews</a:t>
            </a:r>
          </a:p>
          <a:p>
            <a:r>
              <a:rPr lang="nl-NL" dirty="0" err="1" smtClean="0"/>
              <a:t>vote</a:t>
            </a:r>
            <a:r>
              <a:rPr lang="nl-NL" dirty="0" smtClean="0"/>
              <a:t> </a:t>
            </a:r>
            <a:r>
              <a:rPr lang="nl-NL" dirty="0" err="1"/>
              <a:t>counting</a:t>
            </a:r>
            <a:r>
              <a:rPr lang="nl-NL" dirty="0"/>
              <a:t> </a:t>
            </a:r>
            <a:r>
              <a:rPr lang="nl-NL" dirty="0" err="1" smtClean="0"/>
              <a:t>method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Now</a:t>
            </a:r>
            <a:r>
              <a:rPr lang="nl-NL" dirty="0" smtClean="0"/>
              <a:t>:</a:t>
            </a:r>
          </a:p>
          <a:p>
            <a:r>
              <a:rPr lang="nl-NL" dirty="0" err="1" smtClean="0"/>
              <a:t>systematic</a:t>
            </a:r>
            <a:r>
              <a:rPr lang="nl-NL" dirty="0" smtClean="0"/>
              <a:t> </a:t>
            </a:r>
            <a:r>
              <a:rPr lang="nl-NL" dirty="0"/>
              <a:t>reviews + </a:t>
            </a:r>
            <a:r>
              <a:rPr lang="nl-NL" b="1" dirty="0" smtClean="0"/>
              <a:t>meta‐analysis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7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meta-analysis?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Synthesis-generated</a:t>
            </a:r>
            <a:r>
              <a:rPr lang="nl-NL" dirty="0" smtClean="0"/>
              <a:t> </a:t>
            </a:r>
            <a:r>
              <a:rPr lang="nl-NL" dirty="0" err="1" smtClean="0"/>
              <a:t>evidence</a:t>
            </a:r>
            <a:endParaRPr lang="nl-NL" dirty="0" smtClean="0"/>
          </a:p>
          <a:p>
            <a:r>
              <a:rPr lang="nl-NL" dirty="0" smtClean="0"/>
              <a:t>‘Statistical summary’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variables</a:t>
            </a:r>
          </a:p>
          <a:p>
            <a:endParaRPr lang="nl-NL" dirty="0"/>
          </a:p>
          <a:p>
            <a:r>
              <a:rPr lang="nl-NL" dirty="0" err="1" smtClean="0"/>
              <a:t>Why</a:t>
            </a:r>
            <a:r>
              <a:rPr lang="nl-NL" dirty="0" smtClean="0"/>
              <a:t> do a meta-analysis?</a:t>
            </a:r>
          </a:p>
          <a:p>
            <a:pPr lvl="1"/>
            <a:r>
              <a:rPr lang="nl-NL" dirty="0" err="1" smtClean="0"/>
              <a:t>Summarize</a:t>
            </a:r>
            <a:r>
              <a:rPr lang="nl-NL" dirty="0" smtClean="0"/>
              <a:t> </a:t>
            </a:r>
            <a:r>
              <a:rPr lang="nl-NL" dirty="0" err="1" smtClean="0"/>
              <a:t>evidence</a:t>
            </a:r>
            <a:r>
              <a:rPr lang="nl-NL" dirty="0" smtClean="0"/>
              <a:t> on a </a:t>
            </a:r>
            <a:r>
              <a:rPr lang="nl-NL" dirty="0" err="1" smtClean="0"/>
              <a:t>particular</a:t>
            </a:r>
            <a:r>
              <a:rPr lang="nl-NL" dirty="0" smtClean="0"/>
              <a:t> </a:t>
            </a:r>
            <a:r>
              <a:rPr lang="nl-NL" dirty="0" err="1" smtClean="0"/>
              <a:t>relationship</a:t>
            </a:r>
            <a:endParaRPr lang="nl-NL" dirty="0" smtClean="0"/>
          </a:p>
          <a:p>
            <a:pPr lvl="2"/>
            <a:r>
              <a:rPr lang="nl-NL" dirty="0" err="1" smtClean="0"/>
              <a:t>Assess</a:t>
            </a:r>
            <a:r>
              <a:rPr lang="nl-NL" dirty="0" smtClean="0"/>
              <a:t> </a:t>
            </a:r>
            <a:r>
              <a:rPr lang="nl-NL" dirty="0" err="1" smtClean="0"/>
              <a:t>robustness</a:t>
            </a:r>
            <a:r>
              <a:rPr lang="nl-NL" dirty="0" smtClean="0"/>
              <a:t> of </a:t>
            </a:r>
            <a:r>
              <a:rPr lang="nl-NL" dirty="0" err="1" smtClean="0"/>
              <a:t>particular</a:t>
            </a:r>
            <a:r>
              <a:rPr lang="nl-NL" dirty="0" smtClean="0"/>
              <a:t> effect over multiple studies</a:t>
            </a:r>
          </a:p>
          <a:p>
            <a:pPr lvl="1"/>
            <a:r>
              <a:rPr lang="nl-NL" dirty="0" err="1" smtClean="0"/>
              <a:t>Explore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</a:t>
            </a:r>
            <a:r>
              <a:rPr lang="nl-NL" dirty="0" err="1" smtClean="0"/>
              <a:t>boundary</a:t>
            </a:r>
            <a:r>
              <a:rPr lang="nl-NL" dirty="0" smtClean="0"/>
              <a:t> </a:t>
            </a:r>
            <a:r>
              <a:rPr lang="nl-NL" dirty="0" err="1" smtClean="0"/>
              <a:t>conditions</a:t>
            </a:r>
            <a:r>
              <a:rPr lang="nl-NL" dirty="0" smtClean="0"/>
              <a:t>/moderators of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relationship</a:t>
            </a:r>
            <a:endParaRPr lang="nl-NL" dirty="0" smtClean="0"/>
          </a:p>
          <a:p>
            <a:pPr lvl="2"/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translate ‘big </a:t>
            </a:r>
            <a:r>
              <a:rPr lang="nl-NL" dirty="0" err="1" smtClean="0"/>
              <a:t>evidence</a:t>
            </a:r>
            <a:r>
              <a:rPr lang="nl-NL" dirty="0" smtClean="0"/>
              <a:t>’ </a:t>
            </a:r>
            <a:r>
              <a:rPr lang="nl-NL" dirty="0" err="1" smtClean="0"/>
              <a:t>into</a:t>
            </a:r>
            <a:r>
              <a:rPr lang="nl-NL" dirty="0" smtClean="0"/>
              <a:t> ‘small </a:t>
            </a:r>
            <a:r>
              <a:rPr lang="nl-NL" dirty="0" err="1" smtClean="0"/>
              <a:t>evidence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0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Meta-</a:t>
            </a:r>
            <a:r>
              <a:rPr lang="nl-NL" dirty="0" err="1" smtClean="0"/>
              <a:t>analytic</a:t>
            </a:r>
            <a:r>
              <a:rPr lang="nl-NL" dirty="0" smtClean="0"/>
              <a:t> data: </a:t>
            </a:r>
            <a:r>
              <a:rPr lang="nl-NL" dirty="0" err="1" smtClean="0"/>
              <a:t>study</a:t>
            </a:r>
            <a:r>
              <a:rPr lang="nl-NL" dirty="0" smtClean="0"/>
              <a:t>-level data!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35520"/>
            <a:ext cx="8507288" cy="4677918"/>
          </a:xfrm>
        </p:spPr>
        <p:txBody>
          <a:bodyPr/>
          <a:lstStyle/>
          <a:p>
            <a:r>
              <a:rPr lang="nl-NL" dirty="0" smtClean="0"/>
              <a:t>Meta-</a:t>
            </a:r>
            <a:r>
              <a:rPr lang="nl-NL" dirty="0" err="1" smtClean="0"/>
              <a:t>analytic</a:t>
            </a:r>
            <a:r>
              <a:rPr lang="nl-NL" dirty="0" smtClean="0"/>
              <a:t> data = </a:t>
            </a:r>
            <a:r>
              <a:rPr lang="nl-NL" u="sng" dirty="0" err="1" smtClean="0"/>
              <a:t>study</a:t>
            </a:r>
            <a:r>
              <a:rPr lang="nl-NL" u="sng" dirty="0" smtClean="0"/>
              <a:t>-level</a:t>
            </a:r>
            <a:r>
              <a:rPr lang="nl-NL" dirty="0" smtClean="0"/>
              <a:t> data</a:t>
            </a:r>
          </a:p>
          <a:p>
            <a:pPr lvl="1"/>
            <a:r>
              <a:rPr lang="nl-NL" dirty="0" smtClean="0"/>
              <a:t>Effect </a:t>
            </a:r>
            <a:r>
              <a:rPr lang="nl-NL" dirty="0" err="1" smtClean="0"/>
              <a:t>sizes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variables. </a:t>
            </a:r>
          </a:p>
          <a:p>
            <a:pPr lvl="2"/>
            <a:r>
              <a:rPr lang="nl-NL" dirty="0" err="1" smtClean="0">
                <a:sym typeface="Wingdings" panose="05000000000000000000" pitchFamily="2" charset="2"/>
              </a:rPr>
              <a:t>Today</a:t>
            </a:r>
            <a:r>
              <a:rPr lang="nl-NL" dirty="0" smtClean="0">
                <a:sym typeface="Wingdings" panose="05000000000000000000" pitchFamily="2" charset="2"/>
              </a:rPr>
              <a:t>: </a:t>
            </a:r>
            <a:r>
              <a:rPr lang="nl-NL" dirty="0" err="1" smtClean="0">
                <a:sym typeface="Wingdings" panose="05000000000000000000" pitchFamily="2" charset="2"/>
              </a:rPr>
              <a:t>correlations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Study-level content data: </a:t>
            </a:r>
            <a:r>
              <a:rPr lang="nl-NL" dirty="0">
                <a:sym typeface="Wingdings" panose="05000000000000000000" pitchFamily="2" charset="2"/>
              </a:rPr>
              <a:t>sample </a:t>
            </a:r>
            <a:r>
              <a:rPr lang="nl-NL" dirty="0" err="1">
                <a:sym typeface="Wingdings" panose="05000000000000000000" pitchFamily="2" charset="2"/>
              </a:rPr>
              <a:t>size</a:t>
            </a:r>
            <a:r>
              <a:rPr lang="nl-NL" dirty="0">
                <a:sym typeface="Wingdings" panose="05000000000000000000" pitchFamily="2" charset="2"/>
              </a:rPr>
              <a:t>, </a:t>
            </a:r>
            <a:r>
              <a:rPr lang="nl-NL" dirty="0" smtClean="0">
                <a:sym typeface="Wingdings" panose="05000000000000000000" pitchFamily="2" charset="2"/>
              </a:rPr>
              <a:t>country, </a:t>
            </a:r>
            <a:r>
              <a:rPr lang="nl-NL" dirty="0" err="1" smtClean="0">
                <a:sym typeface="Wingdings" panose="05000000000000000000" pitchFamily="2" charset="2"/>
              </a:rPr>
              <a:t>industry</a:t>
            </a:r>
            <a:r>
              <a:rPr lang="nl-NL" dirty="0" smtClean="0">
                <a:sym typeface="Wingdings" panose="05000000000000000000" pitchFamily="2" charset="2"/>
              </a:rPr>
              <a:t>, type of team, etc. etc. etc.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6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Coding</a:t>
            </a:r>
            <a:r>
              <a:rPr lang="nl-NL" dirty="0" smtClean="0"/>
              <a:t> procedures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35520"/>
            <a:ext cx="8507288" cy="4677918"/>
          </a:xfrm>
        </p:spPr>
        <p:txBody>
          <a:bodyPr>
            <a:normAutofit/>
          </a:bodyPr>
          <a:lstStyle/>
          <a:p>
            <a:r>
              <a:rPr lang="nl-NL" i="1" dirty="0" err="1" smtClean="0"/>
              <a:t>Assumption</a:t>
            </a:r>
            <a:r>
              <a:rPr lang="nl-NL" i="1" dirty="0" smtClean="0"/>
              <a:t>: </a:t>
            </a:r>
            <a:r>
              <a:rPr lang="nl-NL" i="1" dirty="0" err="1" smtClean="0"/>
              <a:t>you</a:t>
            </a:r>
            <a:r>
              <a:rPr lang="nl-NL" i="1" dirty="0" smtClean="0"/>
              <a:t> have found </a:t>
            </a:r>
            <a:r>
              <a:rPr lang="nl-NL" i="1" dirty="0" err="1" smtClean="0"/>
              <a:t>all</a:t>
            </a:r>
            <a:r>
              <a:rPr lang="nl-NL" i="1" dirty="0" smtClean="0"/>
              <a:t> </a:t>
            </a:r>
            <a:r>
              <a:rPr lang="nl-NL" i="1" dirty="0" err="1" smtClean="0"/>
              <a:t>the</a:t>
            </a:r>
            <a:r>
              <a:rPr lang="nl-NL" i="1" dirty="0" smtClean="0"/>
              <a:t> relevant </a:t>
            </a:r>
            <a:r>
              <a:rPr lang="nl-NL" i="1" dirty="0" err="1" smtClean="0"/>
              <a:t>articles</a:t>
            </a:r>
            <a:endParaRPr lang="nl-NL" i="1" dirty="0" smtClean="0"/>
          </a:p>
          <a:p>
            <a:r>
              <a:rPr lang="nl-NL" dirty="0" err="1" smtClean="0"/>
              <a:t>Coding</a:t>
            </a:r>
            <a:r>
              <a:rPr lang="nl-NL" dirty="0" smtClean="0"/>
              <a:t> </a:t>
            </a:r>
            <a:r>
              <a:rPr lang="nl-NL" dirty="0" err="1" smtClean="0"/>
              <a:t>scheme</a:t>
            </a:r>
            <a:r>
              <a:rPr lang="nl-NL" dirty="0" smtClean="0"/>
              <a:t>: </a:t>
            </a:r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variables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coded</a:t>
            </a:r>
            <a:endParaRPr lang="nl-NL" dirty="0"/>
          </a:p>
          <a:p>
            <a:pPr lvl="1"/>
            <a:r>
              <a:rPr lang="nl-NL" dirty="0" smtClean="0"/>
              <a:t>Must (!)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exclusive</a:t>
            </a:r>
            <a:r>
              <a:rPr lang="nl-NL" dirty="0" smtClean="0"/>
              <a:t>; a </a:t>
            </a:r>
            <a:r>
              <a:rPr lang="nl-NL" dirty="0" err="1" smtClean="0"/>
              <a:t>variable</a:t>
            </a:r>
            <a:r>
              <a:rPr lang="nl-NL" dirty="0" smtClean="0"/>
              <a:t> must fit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scheme</a:t>
            </a:r>
            <a:r>
              <a:rPr lang="nl-NL" dirty="0"/>
              <a:t> </a:t>
            </a:r>
            <a:r>
              <a:rPr lang="nl-NL" dirty="0" smtClean="0"/>
              <a:t>(or </a:t>
            </a:r>
            <a:r>
              <a:rPr lang="nl-NL" dirty="0" err="1" smtClean="0"/>
              <a:t>you</a:t>
            </a:r>
            <a:r>
              <a:rPr lang="nl-NL" dirty="0" smtClean="0"/>
              <a:t> must update </a:t>
            </a:r>
            <a:r>
              <a:rPr lang="nl-NL" dirty="0" err="1" smtClean="0"/>
              <a:t>it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Craft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coding</a:t>
            </a:r>
            <a:r>
              <a:rPr lang="nl-NL" dirty="0" smtClean="0"/>
              <a:t> </a:t>
            </a:r>
            <a:r>
              <a:rPr lang="nl-NL" dirty="0" err="1" smtClean="0"/>
              <a:t>scheme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pilot </a:t>
            </a:r>
            <a:r>
              <a:rPr lang="nl-NL" dirty="0" err="1" smtClean="0"/>
              <a:t>coding</a:t>
            </a:r>
            <a:r>
              <a:rPr lang="nl-NL" dirty="0" smtClean="0"/>
              <a:t>; update as </a:t>
            </a:r>
            <a:r>
              <a:rPr lang="nl-NL" dirty="0" err="1" smtClean="0"/>
              <a:t>you</a:t>
            </a:r>
            <a:r>
              <a:rPr lang="nl-NL" dirty="0" smtClean="0"/>
              <a:t> go </a:t>
            </a:r>
            <a:r>
              <a:rPr lang="nl-NL" dirty="0" err="1" smtClean="0"/>
              <a:t>along</a:t>
            </a:r>
            <a:r>
              <a:rPr lang="nl-NL" dirty="0" smtClean="0"/>
              <a:t>, but fix </a:t>
            </a:r>
            <a:r>
              <a:rPr lang="nl-NL" dirty="0" err="1" smtClean="0"/>
              <a:t>solutions</a:t>
            </a:r>
            <a:r>
              <a:rPr lang="nl-NL" dirty="0" smtClean="0"/>
              <a:t> ex ante as </a:t>
            </a:r>
            <a:r>
              <a:rPr lang="nl-NL" dirty="0" err="1" smtClean="0"/>
              <a:t>much</a:t>
            </a:r>
            <a:r>
              <a:rPr lang="nl-NL" dirty="0" smtClean="0"/>
              <a:t> as </a:t>
            </a:r>
            <a:r>
              <a:rPr lang="nl-NL" dirty="0" err="1" smtClean="0"/>
              <a:t>possible</a:t>
            </a:r>
            <a:endParaRPr lang="nl-NL" dirty="0" smtClean="0"/>
          </a:p>
          <a:p>
            <a:r>
              <a:rPr lang="nl-NL" dirty="0" smtClean="0"/>
              <a:t>Code:</a:t>
            </a:r>
          </a:p>
          <a:p>
            <a:pPr lvl="1"/>
            <a:r>
              <a:rPr lang="nl-NL" dirty="0" smtClean="0"/>
              <a:t>Effect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/>
            <a:r>
              <a:rPr lang="nl-NL" dirty="0" smtClean="0"/>
              <a:t>Sample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/>
            <a:r>
              <a:rPr lang="nl-NL" dirty="0"/>
              <a:t>Study-level </a:t>
            </a:r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D2FECB-36C2-4EFC-8A9D-DABF71DA222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13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a1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_TilburgUniversity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niversiteit van Tilburg">
    <a:dk1>
      <a:sysClr val="windowText" lastClr="000000"/>
    </a:dk1>
    <a:lt1>
      <a:sysClr val="window" lastClr="FFFFFF"/>
    </a:lt1>
    <a:dk2>
      <a:srgbClr val="003366"/>
    </a:dk2>
    <a:lt2>
      <a:srgbClr val="EEECE1"/>
    </a:lt2>
    <a:accent1>
      <a:srgbClr val="CC9933"/>
    </a:accent1>
    <a:accent2>
      <a:srgbClr val="339900"/>
    </a:accent2>
    <a:accent3>
      <a:srgbClr val="C3BCB2"/>
    </a:accent3>
    <a:accent4>
      <a:srgbClr val="008EC6"/>
    </a:accent4>
    <a:accent5>
      <a:srgbClr val="D9BC74"/>
    </a:accent5>
    <a:accent6>
      <a:srgbClr val="66CC33"/>
    </a:accent6>
    <a:hlink>
      <a:srgbClr val="003366"/>
    </a:hlink>
    <a:folHlink>
      <a:srgbClr val="CC993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Thema1</Template>
  <TotalTime>7927</TotalTime>
  <Words>1298</Words>
  <Application>Microsoft Office PowerPoint</Application>
  <PresentationFormat>On-screen Show (4:3)</PresentationFormat>
  <Paragraphs>274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ScalaSans</vt:lpstr>
      <vt:lpstr>Times New Roman</vt:lpstr>
      <vt:lpstr>Wingdings</vt:lpstr>
      <vt:lpstr>ヒラギノ角ゴ Pro W3</vt:lpstr>
      <vt:lpstr>Thema1</vt:lpstr>
      <vt:lpstr>_TilburgUniversity</vt:lpstr>
      <vt:lpstr>A practical guide to meta-analysis   </vt:lpstr>
      <vt:lpstr>Lab agenda</vt:lpstr>
      <vt:lpstr>Evidence-based management?</vt:lpstr>
      <vt:lpstr>Evidence-based management!</vt:lpstr>
      <vt:lpstr>Evidence-based management!</vt:lpstr>
      <vt:lpstr>How to summarize the results?</vt:lpstr>
      <vt:lpstr>What is meta-analysis?</vt:lpstr>
      <vt:lpstr>Meta-analytic data: study-level data!</vt:lpstr>
      <vt:lpstr>Coding procedures</vt:lpstr>
      <vt:lpstr>Let’s get statistical!</vt:lpstr>
      <vt:lpstr>Analysis time: some formula’s for correlational meta-analysis</vt:lpstr>
      <vt:lpstr>Sampling variability</vt:lpstr>
      <vt:lpstr>Fixed effects (it depends does not apply)</vt:lpstr>
      <vt:lpstr>Random-effects (it depends applies)</vt:lpstr>
      <vt:lpstr>Random-effects model</vt:lpstr>
      <vt:lpstr>Random effects</vt:lpstr>
      <vt:lpstr>PowerPoint Presentation</vt:lpstr>
      <vt:lpstr>Various variances..</vt:lpstr>
      <vt:lpstr>Analysis time using Meta-Essentials: Correlational data</vt:lpstr>
      <vt:lpstr>Analysis time: Output</vt:lpstr>
      <vt:lpstr>Example of a meta-analysis</vt:lpstr>
      <vt:lpstr>Coding examples Iyer and Miller (2008)</vt:lpstr>
      <vt:lpstr>Correlation table Iyer and Miller (2008)</vt:lpstr>
      <vt:lpstr>Time for some results</vt:lpstr>
      <vt:lpstr>Assignment</vt:lpstr>
      <vt:lpstr>The end is near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guide to meta-analysis</dc:title>
  <dc:creator>MarinovanZelst</dc:creator>
  <cp:lastModifiedBy>J.M. van Zelst</cp:lastModifiedBy>
  <cp:revision>105</cp:revision>
  <dcterms:created xsi:type="dcterms:W3CDTF">2017-01-31T16:31:33Z</dcterms:created>
  <dcterms:modified xsi:type="dcterms:W3CDTF">2020-06-24T14:41:26Z</dcterms:modified>
</cp:coreProperties>
</file>