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2194560" rtl="0" eaLnBrk="1" latinLnBrk="0" hangingPunct="1">
      <a:defRPr sz="8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20" userDrawn="1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50"/>
    <p:restoredTop sz="50000" autoAdjust="0"/>
  </p:normalViewPr>
  <p:slideViewPr>
    <p:cSldViewPr snapToGrid="0" snapToObjects="1">
      <p:cViewPr>
        <p:scale>
          <a:sx n="26" d="100"/>
          <a:sy n="26" d="100"/>
        </p:scale>
        <p:origin x="1080" y="192"/>
      </p:cViewPr>
      <p:guideLst>
        <p:guide orient="horz" pos="18120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4CAB3-208E-A748-B087-5420348DFD3E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E49826-54B3-0044-B11D-8B4CF253A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31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E49826-54B3-0044-B11D-8B4CF253A0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4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10226042"/>
            <a:ext cx="37307520" cy="70561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680" y="18653760"/>
            <a:ext cx="3072384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583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778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DFFF-54AA-DA45-8A90-04D830D658E2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A306-489D-C541-9DB4-DE683297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32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DFFF-54AA-DA45-8A90-04D830D658E2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A306-489D-C541-9DB4-DE683297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5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120" y="1318265"/>
            <a:ext cx="9875520" cy="280873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4560" y="1318265"/>
            <a:ext cx="28895040" cy="280873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DFFF-54AA-DA45-8A90-04D830D658E2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A306-489D-C541-9DB4-DE683297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9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DFFF-54AA-DA45-8A90-04D830D658E2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A306-489D-C541-9DB4-DE683297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40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2" y="21153122"/>
            <a:ext cx="37307520" cy="6537960"/>
          </a:xfrm>
        </p:spPr>
        <p:txBody>
          <a:bodyPr anchor="t"/>
          <a:lstStyle>
            <a:lvl1pPr algn="l">
              <a:defRPr sz="19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2" y="13952225"/>
            <a:ext cx="37307520" cy="7200898"/>
          </a:xfrm>
        </p:spPr>
        <p:txBody>
          <a:bodyPr anchor="b"/>
          <a:lstStyle>
            <a:lvl1pPr marL="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1pPr>
            <a:lvl2pPr marL="2194560" indent="0">
              <a:buNone/>
              <a:defRPr sz="8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770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6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DFFF-54AA-DA45-8A90-04D830D658E2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A306-489D-C541-9DB4-DE683297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832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45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11360" y="7680963"/>
            <a:ext cx="19385280" cy="21724622"/>
          </a:xfrm>
        </p:spPr>
        <p:txBody>
          <a:bodyPr/>
          <a:lstStyle>
            <a:lvl1pPr>
              <a:defRPr sz="13400"/>
            </a:lvl1pPr>
            <a:lvl2pPr>
              <a:defRPr sz="11500"/>
            </a:lvl2pPr>
            <a:lvl3pPr>
              <a:defRPr sz="9600"/>
            </a:lvl3pPr>
            <a:lvl4pPr>
              <a:defRPr sz="8600"/>
            </a:lvl4pPr>
            <a:lvl5pPr>
              <a:defRPr sz="8600"/>
            </a:lvl5pPr>
            <a:lvl6pPr>
              <a:defRPr sz="8600"/>
            </a:lvl6pPr>
            <a:lvl7pPr>
              <a:defRPr sz="8600"/>
            </a:lvl7pPr>
            <a:lvl8pPr>
              <a:defRPr sz="8600"/>
            </a:lvl8pPr>
            <a:lvl9pPr>
              <a:defRPr sz="8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DFFF-54AA-DA45-8A90-04D830D658E2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A306-489D-C541-9DB4-DE683297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368542"/>
            <a:ext cx="19392902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560" y="10439400"/>
            <a:ext cx="19392902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122" y="7368542"/>
            <a:ext cx="19400520" cy="3070858"/>
          </a:xfrm>
        </p:spPr>
        <p:txBody>
          <a:bodyPr anchor="b"/>
          <a:lstStyle>
            <a:lvl1pPr marL="0" indent="0">
              <a:buNone/>
              <a:defRPr sz="1150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00" b="1"/>
            </a:lvl3pPr>
            <a:lvl4pPr marL="6583680" indent="0">
              <a:buNone/>
              <a:defRPr sz="7700" b="1"/>
            </a:lvl4pPr>
            <a:lvl5pPr marL="8778240" indent="0">
              <a:buNone/>
              <a:defRPr sz="7700" b="1"/>
            </a:lvl5pPr>
            <a:lvl6pPr marL="10972800" indent="0">
              <a:buNone/>
              <a:defRPr sz="7700" b="1"/>
            </a:lvl6pPr>
            <a:lvl7pPr marL="13167360" indent="0">
              <a:buNone/>
              <a:defRPr sz="7700" b="1"/>
            </a:lvl7pPr>
            <a:lvl8pPr marL="15361920" indent="0">
              <a:buNone/>
              <a:defRPr sz="7700" b="1"/>
            </a:lvl8pPr>
            <a:lvl9pPr marL="17556480" indent="0">
              <a:buNone/>
              <a:defRPr sz="7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122" y="10439400"/>
            <a:ext cx="19400520" cy="18966182"/>
          </a:xfrm>
        </p:spPr>
        <p:txBody>
          <a:bodyPr/>
          <a:lstStyle>
            <a:lvl1pPr>
              <a:defRPr sz="11500"/>
            </a:lvl1pPr>
            <a:lvl2pPr>
              <a:defRPr sz="9600"/>
            </a:lvl2pPr>
            <a:lvl3pPr>
              <a:defRPr sz="8600"/>
            </a:lvl3pPr>
            <a:lvl4pPr>
              <a:defRPr sz="7700"/>
            </a:lvl4pPr>
            <a:lvl5pPr>
              <a:defRPr sz="7700"/>
            </a:lvl5pPr>
            <a:lvl6pPr>
              <a:defRPr sz="7700"/>
            </a:lvl6pPr>
            <a:lvl7pPr>
              <a:defRPr sz="7700"/>
            </a:lvl7pPr>
            <a:lvl8pPr>
              <a:defRPr sz="7700"/>
            </a:lvl8pPr>
            <a:lvl9pPr>
              <a:defRPr sz="7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DFFF-54AA-DA45-8A90-04D830D658E2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A306-489D-C541-9DB4-DE683297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73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DFFF-54AA-DA45-8A90-04D830D658E2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A306-489D-C541-9DB4-DE683297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73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DFFF-54AA-DA45-8A90-04D830D658E2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A306-489D-C541-9DB4-DE683297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7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3" y="1310640"/>
            <a:ext cx="14439902" cy="5577840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240" y="1310643"/>
            <a:ext cx="24536400" cy="28094942"/>
          </a:xfrm>
        </p:spPr>
        <p:txBody>
          <a:bodyPr/>
          <a:lstStyle>
            <a:lvl1pPr>
              <a:defRPr sz="15400"/>
            </a:lvl1pPr>
            <a:lvl2pPr>
              <a:defRPr sz="13400"/>
            </a:lvl2pPr>
            <a:lvl3pPr>
              <a:defRPr sz="1150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563" y="6888483"/>
            <a:ext cx="14439902" cy="22517102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DFFF-54AA-DA45-8A90-04D830D658E2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A306-489D-C541-9DB4-DE683297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9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982" y="23042880"/>
            <a:ext cx="26334720" cy="2720342"/>
          </a:xfrm>
        </p:spPr>
        <p:txBody>
          <a:bodyPr anchor="b"/>
          <a:lstStyle>
            <a:lvl1pPr algn="l">
              <a:defRPr sz="9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982" y="2941320"/>
            <a:ext cx="26334720" cy="19751040"/>
          </a:xfrm>
        </p:spPr>
        <p:txBody>
          <a:bodyPr/>
          <a:lstStyle>
            <a:lvl1pPr marL="0" indent="0">
              <a:buNone/>
              <a:defRPr sz="15400"/>
            </a:lvl1pPr>
            <a:lvl2pPr marL="2194560" indent="0">
              <a:buNone/>
              <a:defRPr sz="13400"/>
            </a:lvl2pPr>
            <a:lvl3pPr marL="4389120" indent="0">
              <a:buNone/>
              <a:defRPr sz="1150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982" y="25763222"/>
            <a:ext cx="26334720" cy="3863338"/>
          </a:xfrm>
        </p:spPr>
        <p:txBody>
          <a:bodyPr/>
          <a:lstStyle>
            <a:lvl1pPr marL="0" indent="0">
              <a:buNone/>
              <a:defRPr sz="6700"/>
            </a:lvl1pPr>
            <a:lvl2pPr marL="2194560" indent="0">
              <a:buNone/>
              <a:defRPr sz="5800"/>
            </a:lvl2pPr>
            <a:lvl3pPr marL="4389120" indent="0">
              <a:buNone/>
              <a:defRPr sz="4800"/>
            </a:lvl3pPr>
            <a:lvl4pPr marL="6583680" indent="0">
              <a:buNone/>
              <a:defRPr sz="4300"/>
            </a:lvl4pPr>
            <a:lvl5pPr marL="8778240" indent="0">
              <a:buNone/>
              <a:defRPr sz="4300"/>
            </a:lvl5pPr>
            <a:lvl6pPr marL="10972800" indent="0">
              <a:buNone/>
              <a:defRPr sz="4300"/>
            </a:lvl6pPr>
            <a:lvl7pPr marL="13167360" indent="0">
              <a:buNone/>
              <a:defRPr sz="4300"/>
            </a:lvl7pPr>
            <a:lvl8pPr marL="15361920" indent="0">
              <a:buNone/>
              <a:defRPr sz="4300"/>
            </a:lvl8pPr>
            <a:lvl9pPr marL="17556480" indent="0">
              <a:buNone/>
              <a:defRPr sz="4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4DFFF-54AA-DA45-8A90-04D830D658E2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2A306-489D-C541-9DB4-DE683297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94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94560" y="1318262"/>
            <a:ext cx="39502080" cy="5486400"/>
          </a:xfrm>
          <a:prstGeom prst="rect">
            <a:avLst/>
          </a:prstGeom>
        </p:spPr>
        <p:txBody>
          <a:bodyPr vert="horz" lIns="438912" tIns="219456" rIns="438912" bIns="21945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560" y="7680963"/>
            <a:ext cx="39502080" cy="21724622"/>
          </a:xfrm>
          <a:prstGeom prst="rect">
            <a:avLst/>
          </a:prstGeom>
        </p:spPr>
        <p:txBody>
          <a:bodyPr vert="horz" lIns="438912" tIns="219456" rIns="438912" bIns="21945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945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l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4DFFF-54AA-DA45-8A90-04D830D658E2}" type="datetimeFigureOut">
              <a:rPr lang="en-US" smtClean="0"/>
              <a:t>10/12/19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996160" y="30510482"/>
            <a:ext cx="138988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ct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1455360" y="30510482"/>
            <a:ext cx="10241280" cy="1752600"/>
          </a:xfrm>
          <a:prstGeom prst="rect">
            <a:avLst/>
          </a:prstGeom>
        </p:spPr>
        <p:txBody>
          <a:bodyPr vert="horz" lIns="438912" tIns="219456" rIns="438912" bIns="219456" rtlCol="0" anchor="ctr"/>
          <a:lstStyle>
            <a:lvl1pPr algn="r">
              <a:defRPr sz="5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A306-489D-C541-9DB4-DE6832973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8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194560" rtl="0" eaLnBrk="1" latinLnBrk="0" hangingPunct="1">
        <a:spcBef>
          <a:spcPct val="0"/>
        </a:spcBef>
        <a:buNone/>
        <a:defRPr sz="2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45920" indent="-1645920" algn="l" defTabSz="2194560" rtl="0" eaLnBrk="1" latinLnBrk="0" hangingPunct="1">
        <a:spcBef>
          <a:spcPct val="20000"/>
        </a:spcBef>
        <a:buFont typeface="Arial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566160" indent="-1371600" algn="l" defTabSz="2194560" rtl="0" eaLnBrk="1" latinLnBrk="0" hangingPunct="1">
        <a:spcBef>
          <a:spcPct val="20000"/>
        </a:spcBef>
        <a:buFont typeface="Arial"/>
        <a:buChar char="–"/>
        <a:defRPr sz="134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2194560" rtl="0" eaLnBrk="1" latinLnBrk="0" hangingPunct="1">
        <a:spcBef>
          <a:spcPct val="20000"/>
        </a:spcBef>
        <a:buFont typeface="Arial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2194560" rtl="0" eaLnBrk="1" latinLnBrk="0" hangingPunct="1">
        <a:spcBef>
          <a:spcPct val="20000"/>
        </a:spcBef>
        <a:buFont typeface="Arial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2194560" rtl="0" eaLnBrk="1" latinLnBrk="0" hangingPunct="1">
        <a:spcBef>
          <a:spcPct val="20000"/>
        </a:spcBef>
        <a:buFont typeface="Arial"/>
        <a:buChar char="»"/>
        <a:defRPr sz="9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2194560" rtl="0" eaLnBrk="1" latinLnBrk="0" hangingPunct="1">
        <a:spcBef>
          <a:spcPct val="20000"/>
        </a:spcBef>
        <a:buFont typeface="Arial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2194560" rtl="0" eaLnBrk="1" latinLnBrk="0" hangingPunct="1">
        <a:defRPr sz="8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jpg"/><Relationship Id="rId7" Type="http://schemas.openxmlformats.org/officeDocument/2006/relationships/image" Target="../media/image5.emf"/><Relationship Id="rId12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eg"/><Relationship Id="rId5" Type="http://schemas.openxmlformats.org/officeDocument/2006/relationships/image" Target="../media/image3.jpg"/><Relationship Id="rId10" Type="http://schemas.openxmlformats.org/officeDocument/2006/relationships/image" Target="../media/image8.emf"/><Relationship Id="rId4" Type="http://schemas.openxmlformats.org/officeDocument/2006/relationships/image" Target="../media/image2.png"/><Relationship Id="rId9" Type="http://schemas.openxmlformats.org/officeDocument/2006/relationships/image" Target="../media/image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DC233400-22F3-B341-ACD7-DB27FC204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5560" y="3471709"/>
            <a:ext cx="1652131" cy="17131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09814F3-209A-FD40-8763-8AFB15143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95609" y="2272857"/>
            <a:ext cx="3886574" cy="3886574"/>
          </a:xfrm>
          <a:prstGeom prst="rect">
            <a:avLst/>
          </a:prstGeom>
        </p:spPr>
      </p:pic>
      <p:pic>
        <p:nvPicPr>
          <p:cNvPr id="24" name="Picture 23" descr="nsf1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3624" y="716151"/>
            <a:ext cx="1869345" cy="1880605"/>
          </a:xfrm>
          <a:prstGeom prst="rect">
            <a:avLst/>
          </a:prstGeom>
        </p:spPr>
      </p:pic>
      <p:pic>
        <p:nvPicPr>
          <p:cNvPr id="9" name="Picture 8" descr="UWlogo_fl_4c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59" y="573269"/>
            <a:ext cx="6366716" cy="2171661"/>
          </a:xfrm>
          <a:prstGeom prst="rect">
            <a:avLst/>
          </a:prstGeom>
        </p:spPr>
      </p:pic>
      <p:sp>
        <p:nvSpPr>
          <p:cNvPr id="7" name="Textfeld 4"/>
          <p:cNvSpPr txBox="1"/>
          <p:nvPr/>
        </p:nvSpPr>
        <p:spPr>
          <a:xfrm>
            <a:off x="37796522" y="5335423"/>
            <a:ext cx="5543550" cy="625850"/>
          </a:xfrm>
          <a:prstGeom prst="rect">
            <a:avLst/>
          </a:prstGeom>
          <a:noFill/>
        </p:spPr>
        <p:txBody>
          <a:bodyPr wrap="square" lIns="100575" tIns="50287" rIns="100575" bIns="50287" rtlCol="0">
            <a:spAutoFit/>
          </a:bodyPr>
          <a:lstStyle/>
          <a:p>
            <a:pPr algn="r"/>
            <a:r>
              <a:rPr lang="en-US" sz="3400" b="1" dirty="0">
                <a:solidFill>
                  <a:srgbClr val="333333"/>
                </a:solidFill>
                <a:latin typeface="Tahoma"/>
                <a:cs typeface="Tahoma"/>
              </a:rPr>
              <a:t>2019 CDS 10-19-2019</a:t>
            </a:r>
          </a:p>
        </p:txBody>
      </p:sp>
      <p:sp>
        <p:nvSpPr>
          <p:cNvPr id="37" name="Textfeld 26"/>
          <p:cNvSpPr txBox="1"/>
          <p:nvPr/>
        </p:nvSpPr>
        <p:spPr>
          <a:xfrm>
            <a:off x="30303217" y="27195718"/>
            <a:ext cx="13200494" cy="2215991"/>
          </a:xfrm>
          <a:prstGeom prst="rect">
            <a:avLst/>
          </a:prstGeom>
          <a:noFill/>
          <a:ln w="216000">
            <a:noFill/>
          </a:ln>
        </p:spPr>
        <p:txBody>
          <a:bodyPr wrap="square" lIns="91440" tIns="45720" rIns="91440" bIns="45720" numCol="1" rtlCol="0">
            <a:sp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sz="4600" b="1" dirty="0">
                <a:latin typeface="Helvetica" pitchFamily="2" charset="0"/>
                <a:cs typeface="Tahoma"/>
              </a:rPr>
              <a:t>Children are sensitive to past exposure and make informative selections when choosing what to learn about next. </a:t>
            </a:r>
            <a:r>
              <a:rPr lang="en-US" sz="3200" dirty="0">
                <a:latin typeface="Helvetica" pitchFamily="2" charset="0"/>
                <a:cs typeface="Tahoma"/>
              </a:rPr>
              <a:t>(see also e.g.,  Sim et al. 2013)</a:t>
            </a:r>
            <a:endParaRPr lang="en-US" sz="3200" b="1" dirty="0">
              <a:latin typeface="Helvetica" pitchFamily="2" charset="0"/>
              <a:cs typeface="Tahoma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0C9CE6C-460B-B04A-9662-73776DF9ED9D}"/>
              </a:ext>
            </a:extLst>
          </p:cNvPr>
          <p:cNvSpPr/>
          <p:nvPr/>
        </p:nvSpPr>
        <p:spPr>
          <a:xfrm>
            <a:off x="23203355" y="9545215"/>
            <a:ext cx="5354087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sz="4000" b="1" dirty="0">
                <a:latin typeface="Helvetica" pitchFamily="2" charset="0"/>
                <a:cs typeface="Tahoma"/>
              </a:rPr>
              <a:t>Active choices depend on exposure frequency/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latin typeface="Helvetica" pitchFamily="2" charset="0"/>
                <a:cs typeface="Tahoma"/>
              </a:rPr>
              <a:t>During the sampling phase, children in the Active condition were more likely to select words they heard less frequently in the Exposure Phase (</a:t>
            </a:r>
            <a:r>
              <a:rPr lang="en-US" sz="3200" i="1" dirty="0">
                <a:latin typeface="Helvetica" pitchFamily="2" charset="0"/>
                <a:cs typeface="Tahoma"/>
              </a:rPr>
              <a:t>z</a:t>
            </a:r>
            <a:r>
              <a:rPr lang="en-US" sz="3200" dirty="0">
                <a:latin typeface="Helvetica" pitchFamily="2" charset="0"/>
                <a:cs typeface="Tahoma"/>
              </a:rPr>
              <a:t> = 4.45, </a:t>
            </a:r>
            <a:r>
              <a:rPr lang="en-US" sz="3200" i="1" dirty="0">
                <a:latin typeface="Helvetica" pitchFamily="2" charset="0"/>
                <a:cs typeface="Tahoma"/>
              </a:rPr>
              <a:t>p</a:t>
            </a:r>
            <a:r>
              <a:rPr lang="en-US" sz="3200" dirty="0">
                <a:latin typeface="Helvetica" pitchFamily="2" charset="0"/>
                <a:cs typeface="Tahoma"/>
              </a:rPr>
              <a:t> &lt; .001).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55EFE9-D3F8-CB44-97B5-B9279179C4DC}"/>
              </a:ext>
            </a:extLst>
          </p:cNvPr>
          <p:cNvSpPr/>
          <p:nvPr/>
        </p:nvSpPr>
        <p:spPr>
          <a:xfrm>
            <a:off x="6881573" y="1"/>
            <a:ext cx="30128054" cy="613272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691659-8EE6-2649-9019-9F5EAE00E3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31264" y="17853282"/>
            <a:ext cx="13428669" cy="8562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EFD29C-55DD-FA45-B381-D95390F91E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72469" y="26564056"/>
            <a:ext cx="8287464" cy="58437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FF1168D-999B-FC43-A9FC-5363DD2745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231264" y="11437385"/>
            <a:ext cx="13272445" cy="924296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F63EF56-823B-8542-9BB1-52DD0C8C2A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09377" y="8858321"/>
            <a:ext cx="7673476" cy="638261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68A6821-FEAE-AE41-831A-D4BF2660C4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53853" y="22534348"/>
            <a:ext cx="11004811" cy="805893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92EACE-94B5-F240-922A-FCBC750DA56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40782" y="11586392"/>
            <a:ext cx="10030954" cy="7523216"/>
          </a:xfrm>
          <a:prstGeom prst="rect">
            <a:avLst/>
          </a:prstGeom>
        </p:spPr>
      </p:pic>
      <p:sp>
        <p:nvSpPr>
          <p:cNvPr id="8" name="Textfeld 3"/>
          <p:cNvSpPr txBox="1"/>
          <p:nvPr/>
        </p:nvSpPr>
        <p:spPr>
          <a:xfrm>
            <a:off x="7672388" y="127482"/>
            <a:ext cx="28546424" cy="5841589"/>
          </a:xfrm>
          <a:prstGeom prst="rect">
            <a:avLst/>
          </a:prstGeom>
          <a:noFill/>
        </p:spPr>
        <p:txBody>
          <a:bodyPr wrap="square" lIns="100575" tIns="50287" rIns="100575" bIns="50287" rtlCol="0">
            <a:spAutoFit/>
          </a:bodyPr>
          <a:lstStyle/>
          <a:p>
            <a:pPr algn="ctr"/>
            <a:r>
              <a:rPr lang="en-US" sz="12000" b="1" dirty="0">
                <a:solidFill>
                  <a:schemeClr val="bg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How does active sampling support learning new words?</a:t>
            </a:r>
            <a:endParaRPr lang="en-US" sz="12000" dirty="0">
              <a:solidFill>
                <a:schemeClr val="bg1"/>
              </a:solidFill>
              <a:latin typeface="Helvetica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5300" dirty="0">
                <a:solidFill>
                  <a:schemeClr val="bg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Martin Zettersten</a:t>
            </a:r>
            <a:r>
              <a:rPr lang="en-US" sz="5300" baseline="30000" dirty="0">
                <a:solidFill>
                  <a:schemeClr val="bg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sz="5300" dirty="0">
                <a:solidFill>
                  <a:schemeClr val="bg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5300" dirty="0" err="1">
                <a:solidFill>
                  <a:schemeClr val="bg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Koeun</a:t>
            </a:r>
            <a:r>
              <a:rPr lang="en-US" sz="5300" dirty="0">
                <a:solidFill>
                  <a:schemeClr val="bg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 Choi</a:t>
            </a:r>
            <a:r>
              <a:rPr lang="en-US" sz="5300" baseline="30000" dirty="0">
                <a:solidFill>
                  <a:schemeClr val="bg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sz="5300" dirty="0">
                <a:solidFill>
                  <a:schemeClr val="bg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, Heather Kirkorian</a:t>
            </a:r>
            <a:r>
              <a:rPr lang="en-US" sz="5300" baseline="30000" dirty="0">
                <a:solidFill>
                  <a:schemeClr val="bg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sz="5300" dirty="0">
                <a:solidFill>
                  <a:schemeClr val="bg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 &amp; Jenny Saffran</a:t>
            </a:r>
            <a:r>
              <a:rPr lang="en-US" sz="5300" baseline="30000" dirty="0">
                <a:solidFill>
                  <a:schemeClr val="bg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endParaRPr lang="en-US" sz="5300" dirty="0">
              <a:solidFill>
                <a:schemeClr val="bg1"/>
              </a:solidFill>
              <a:latin typeface="Helvetica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4000" b="1" baseline="30000" dirty="0">
                <a:solidFill>
                  <a:schemeClr val="bg1"/>
                </a:solidFill>
                <a:latin typeface="Helvetica" pitchFamily="2" charset="0"/>
                <a:cs typeface="Tahoma"/>
              </a:rPr>
              <a:t>1</a:t>
            </a:r>
            <a:r>
              <a:rPr lang="en-US" sz="4000" b="1" dirty="0">
                <a:solidFill>
                  <a:schemeClr val="bg1"/>
                </a:solidFill>
                <a:latin typeface="Helvetica" pitchFamily="2" charset="0"/>
                <a:cs typeface="Tahoma"/>
              </a:rPr>
              <a:t>Department of Psychology, </a:t>
            </a:r>
            <a:r>
              <a:rPr lang="en-US" sz="4000" b="1" baseline="30000" dirty="0">
                <a:solidFill>
                  <a:schemeClr val="bg1"/>
                </a:solidFill>
                <a:latin typeface="Helvetica" pitchFamily="2" charset="0"/>
                <a:cs typeface="Tahoma"/>
              </a:rPr>
              <a:t>3</a:t>
            </a:r>
            <a:r>
              <a:rPr lang="en-US" sz="4000" b="1" dirty="0">
                <a:solidFill>
                  <a:schemeClr val="bg1"/>
                </a:solidFill>
                <a:latin typeface="Helvetica" pitchFamily="2" charset="0"/>
                <a:cs typeface="Tahoma"/>
              </a:rPr>
              <a:t>Human Development and Family Studies Department, University of Wisconsin-Madison   </a:t>
            </a:r>
          </a:p>
          <a:p>
            <a:pPr algn="ctr"/>
            <a:r>
              <a:rPr lang="en-US" sz="4000" b="1" baseline="30000" dirty="0">
                <a:solidFill>
                  <a:schemeClr val="bg1"/>
                </a:solidFill>
                <a:latin typeface="Helvetica" pitchFamily="2" charset="0"/>
                <a:cs typeface="Tahoma"/>
              </a:rPr>
              <a:t>2</a:t>
            </a:r>
            <a:r>
              <a:rPr lang="en-US" sz="4000" b="1" dirty="0">
                <a:solidFill>
                  <a:schemeClr val="bg1"/>
                </a:solidFill>
                <a:latin typeface="Helvetica" pitchFamily="2" charset="0"/>
                <a:cs typeface="Tahoma"/>
              </a:rPr>
              <a:t>Department of Human Development and Family Science, Virginia Polytechnic Institute and State University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28A4327-BA2B-1748-BB9C-B59D337DDEDA}"/>
              </a:ext>
            </a:extLst>
          </p:cNvPr>
          <p:cNvSpPr/>
          <p:nvPr/>
        </p:nvSpPr>
        <p:spPr>
          <a:xfrm>
            <a:off x="387488" y="6601968"/>
            <a:ext cx="13272445" cy="16603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44DB91-FFA8-1643-B8B8-2685A945184E}"/>
              </a:ext>
            </a:extLst>
          </p:cNvPr>
          <p:cNvSpPr/>
          <p:nvPr/>
        </p:nvSpPr>
        <p:spPr>
          <a:xfrm>
            <a:off x="338994" y="6709273"/>
            <a:ext cx="132390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DESIGN</a:t>
            </a:r>
            <a:endParaRPr lang="en-US" sz="9600" dirty="0">
              <a:solidFill>
                <a:schemeClr val="bg1"/>
              </a:solidFill>
              <a:latin typeface="Helvetica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82E5417-1685-5A40-ADDD-E72A62BBDCB5}"/>
              </a:ext>
            </a:extLst>
          </p:cNvPr>
          <p:cNvSpPr/>
          <p:nvPr/>
        </p:nvSpPr>
        <p:spPr>
          <a:xfrm>
            <a:off x="40233600" y="29616139"/>
            <a:ext cx="3657600" cy="329226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atin typeface="Helvetica" pitchFamily="2" charset="0"/>
              </a:rPr>
              <a:t>QR CODE HERE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6F0DA57-B6B1-1D45-8097-93E12A074DFF}"/>
              </a:ext>
            </a:extLst>
          </p:cNvPr>
          <p:cNvSpPr/>
          <p:nvPr/>
        </p:nvSpPr>
        <p:spPr>
          <a:xfrm>
            <a:off x="15309377" y="6605724"/>
            <a:ext cx="13272445" cy="16603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" pitchFamily="2" charset="0"/>
              </a:rPr>
              <a:t>SAMPLING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498C763-EBD4-4746-A354-FB7E0C794CE0}"/>
              </a:ext>
            </a:extLst>
          </p:cNvPr>
          <p:cNvSpPr/>
          <p:nvPr/>
        </p:nvSpPr>
        <p:spPr>
          <a:xfrm>
            <a:off x="30231266" y="6600534"/>
            <a:ext cx="13272445" cy="16603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" pitchFamily="2" charset="0"/>
              </a:rPr>
              <a:t>LEARNING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8131B0-9222-5745-B46C-4A44EB192A6F}"/>
              </a:ext>
            </a:extLst>
          </p:cNvPr>
          <p:cNvSpPr/>
          <p:nvPr/>
        </p:nvSpPr>
        <p:spPr>
          <a:xfrm>
            <a:off x="15380208" y="15811234"/>
            <a:ext cx="13281727" cy="1769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Lower-exposure words are selected more frequently.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latin typeface="Helvetica" pitchFamily="2" charset="0"/>
              </a:rPr>
              <a:t>Pairwise comparisons demonstrate that children in the Active condition consistently selected words with fewer exposures</a:t>
            </a:r>
            <a:r>
              <a:rPr lang="en-US" sz="3200" b="1" dirty="0">
                <a:latin typeface="Helvetica" pitchFamily="2" charset="0"/>
              </a:rPr>
              <a:t>.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73BA3BF-B1FE-5746-8FA9-7EABABF2F6B2}"/>
              </a:ext>
            </a:extLst>
          </p:cNvPr>
          <p:cNvSpPr/>
          <p:nvPr/>
        </p:nvSpPr>
        <p:spPr>
          <a:xfrm>
            <a:off x="15380208" y="26962150"/>
            <a:ext cx="507412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sz="4000" b="1" dirty="0">
                <a:latin typeface="Helvetica" pitchFamily="2" charset="0"/>
                <a:cs typeface="Tahoma"/>
              </a:rPr>
              <a:t>Choices are predicted by label informativeness.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latin typeface="Helvetica" pitchFamily="2" charset="0"/>
                <a:cs typeface="Tahoma"/>
              </a:rPr>
              <a:t>Selections reflect the changes in each word’s informativeness (-log relative frequency) across training (exposure + past sampling).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6053BF-F348-2A43-B276-774122EDBE1C}"/>
              </a:ext>
            </a:extLst>
          </p:cNvPr>
          <p:cNvSpPr/>
          <p:nvPr/>
        </p:nvSpPr>
        <p:spPr>
          <a:xfrm>
            <a:off x="25184738" y="30300899"/>
            <a:ext cx="33970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z = 6.24, p &lt; .001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D93C44-68E5-F84F-B3E9-800E33ED6DA2}"/>
              </a:ext>
            </a:extLst>
          </p:cNvPr>
          <p:cNvSpPr/>
          <p:nvPr/>
        </p:nvSpPr>
        <p:spPr>
          <a:xfrm>
            <a:off x="30303217" y="20880076"/>
            <a:ext cx="13200494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sz="4000" b="1" dirty="0">
                <a:latin typeface="Helvetica" pitchFamily="2" charset="0"/>
                <a:cs typeface="Tahoma"/>
              </a:rPr>
              <a:t>Children in the Active condition learn novel words better than children learning from the same samples, but with different past exposure.</a:t>
            </a:r>
          </a:p>
          <a:p>
            <a:pPr defTabSz="914400">
              <a:spcAft>
                <a:spcPts val="600"/>
              </a:spcAft>
              <a:defRPr/>
            </a:pPr>
            <a:r>
              <a:rPr lang="en-US" sz="3200" dirty="0">
                <a:latin typeface="Helvetica" pitchFamily="2" charset="0"/>
                <a:cs typeface="Tahoma"/>
              </a:rPr>
              <a:t>Pairwise comparisons revealed that children in the Active condition had higher test accuracy than children in the Yoked Passive Exposure Mismatch condition z = 2.52, p = .01)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976CD4-7602-BB4D-B08F-1A7B037FC09B}"/>
              </a:ext>
            </a:extLst>
          </p:cNvPr>
          <p:cNvSpPr/>
          <p:nvPr/>
        </p:nvSpPr>
        <p:spPr>
          <a:xfrm>
            <a:off x="459450" y="8458211"/>
            <a:ext cx="129981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sz="4000" b="1" dirty="0">
                <a:latin typeface="Helvetica" pitchFamily="2" charset="0"/>
                <a:cs typeface="Tahoma"/>
              </a:rPr>
              <a:t>Participants: </a:t>
            </a:r>
            <a:r>
              <a:rPr lang="en-US" sz="4000" dirty="0">
                <a:latin typeface="Helvetica" pitchFamily="2" charset="0"/>
                <a:cs typeface="Tahoma"/>
              </a:rPr>
              <a:t>226 3-5-year-olds (M = 4.6 years; 117 F)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2ACD23-5EC2-B64B-B9CA-29CEF244DC39}"/>
              </a:ext>
            </a:extLst>
          </p:cNvPr>
          <p:cNvSpPr/>
          <p:nvPr/>
        </p:nvSpPr>
        <p:spPr>
          <a:xfrm>
            <a:off x="459450" y="9267728"/>
            <a:ext cx="12998121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sz="4000" b="1" dirty="0">
                <a:latin typeface="Helvetica" pitchFamily="2" charset="0"/>
                <a:cs typeface="Tahoma"/>
              </a:rPr>
              <a:t>Exposure Phase</a:t>
            </a:r>
            <a:r>
              <a:rPr lang="en-US" sz="4000" dirty="0">
                <a:latin typeface="Helvetica" pitchFamily="2" charset="0"/>
                <a:cs typeface="Tahoma"/>
              </a:rPr>
              <a:t>: Varied word frequencies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latin typeface="Helvetica" pitchFamily="2" charset="0"/>
                <a:cs typeface="Tahoma"/>
              </a:rPr>
              <a:t>Children viewed 4 novel object-label associations across 8 exposure trials. </a:t>
            </a:r>
            <a:r>
              <a:rPr lang="en-US" sz="3200" b="1" dirty="0">
                <a:latin typeface="Helvetica" pitchFamily="2" charset="0"/>
                <a:cs typeface="Tahoma"/>
              </a:rPr>
              <a:t>The exposure frequency varied across the 4 novel words (0, 1, 2, or 5 occurrences). </a:t>
            </a:r>
            <a:endParaRPr lang="en-US" sz="4600" b="1" dirty="0">
              <a:latin typeface="Helvetica" pitchFamily="2" charset="0"/>
              <a:cs typeface="Tahoma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19484E7-0DB5-5D4E-A1AA-71DF09E01F18}"/>
              </a:ext>
            </a:extLst>
          </p:cNvPr>
          <p:cNvSpPr/>
          <p:nvPr/>
        </p:nvSpPr>
        <p:spPr>
          <a:xfrm>
            <a:off x="459450" y="19206945"/>
            <a:ext cx="132004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sz="4000" b="1" dirty="0">
                <a:latin typeface="Helvetica" pitchFamily="2" charset="0"/>
                <a:cs typeface="Tahoma"/>
              </a:rPr>
              <a:t>Sampling Phase: </a:t>
            </a:r>
            <a:r>
              <a:rPr lang="en-US" sz="4000" dirty="0">
                <a:latin typeface="Helvetica" pitchFamily="2" charset="0"/>
                <a:cs typeface="Tahoma"/>
              </a:rPr>
              <a:t>Active vs. passive learning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latin typeface="Helvetica" pitchFamily="2" charset="0"/>
                <a:cs typeface="Tahoma"/>
              </a:rPr>
              <a:t>Children completed 6 training trials in which they chose between one of two novel word options on a touchscreen (Active condition) or tapped the screen to view the selections of an Active condition participant that had </a:t>
            </a:r>
            <a:r>
              <a:rPr lang="en-US" sz="3200" b="1" dirty="0">
                <a:latin typeface="Helvetica" pitchFamily="2" charset="0"/>
                <a:cs typeface="Tahoma"/>
              </a:rPr>
              <a:t>the same exposure (Yoked Passive condition) </a:t>
            </a:r>
            <a:r>
              <a:rPr lang="en-US" sz="3200" dirty="0">
                <a:latin typeface="Helvetica" pitchFamily="2" charset="0"/>
                <a:cs typeface="Tahoma"/>
              </a:rPr>
              <a:t>or </a:t>
            </a:r>
            <a:r>
              <a:rPr lang="en-US" sz="3200" b="1" dirty="0">
                <a:latin typeface="Helvetica" pitchFamily="2" charset="0"/>
                <a:cs typeface="Tahoma"/>
              </a:rPr>
              <a:t>a mismatched exposure (Yoked Passive Exposure Mismatch condition)</a:t>
            </a:r>
            <a:r>
              <a:rPr lang="en-US" sz="3200" dirty="0">
                <a:latin typeface="Helvetica" pitchFamily="2" charset="0"/>
                <a:cs typeface="Tahoma"/>
              </a:rPr>
              <a:t>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5626E77-609B-114B-BAC1-A384191438B1}"/>
              </a:ext>
            </a:extLst>
          </p:cNvPr>
          <p:cNvSpPr/>
          <p:nvPr/>
        </p:nvSpPr>
        <p:spPr>
          <a:xfrm>
            <a:off x="457200" y="30527166"/>
            <a:ext cx="1284552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sz="4600" b="1" dirty="0">
                <a:latin typeface="Helvetica" pitchFamily="2" charset="0"/>
                <a:cs typeface="Tahoma"/>
              </a:rPr>
              <a:t>Test Phase: </a:t>
            </a:r>
            <a:r>
              <a:rPr lang="en-US" sz="4000" dirty="0">
                <a:latin typeface="Helvetica" pitchFamily="2" charset="0"/>
                <a:cs typeface="Tahoma"/>
              </a:rPr>
              <a:t>Word knowledge tested in 8 2-AFC trials</a:t>
            </a:r>
          </a:p>
          <a:p>
            <a:pPr defTabSz="914400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latin typeface="Helvetica" pitchFamily="2" charset="0"/>
                <a:cs typeface="Tahoma"/>
              </a:rPr>
              <a:t>Word knowledge was tested in 8 2-alternative forced-choice (2-AFC) trials on the touchscreen.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794F7C-EBBB-2243-819B-5FA16EF1AD4A}"/>
              </a:ext>
            </a:extLst>
          </p:cNvPr>
          <p:cNvSpPr/>
          <p:nvPr/>
        </p:nvSpPr>
        <p:spPr>
          <a:xfrm>
            <a:off x="37796522" y="2767185"/>
            <a:ext cx="609467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Helvetica" pitchFamily="2" charset="0"/>
              </a:rPr>
              <a:t>NSF-GRFP DGE-1256259 to M.Z.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9B32B7-7346-B941-BAAD-EF2AF9FAFCF9}"/>
              </a:ext>
            </a:extLst>
          </p:cNvPr>
          <p:cNvSpPr/>
          <p:nvPr/>
        </p:nvSpPr>
        <p:spPr>
          <a:xfrm>
            <a:off x="16640647" y="18493161"/>
            <a:ext cx="165782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95% CIs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4497383-861B-3846-A14D-89090E51C9BA}"/>
              </a:ext>
            </a:extLst>
          </p:cNvPr>
          <p:cNvSpPr/>
          <p:nvPr/>
        </p:nvSpPr>
        <p:spPr>
          <a:xfrm>
            <a:off x="16623031" y="9039607"/>
            <a:ext cx="190468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000" b="1" dirty="0">
                <a:latin typeface="Helvetica" pitchFamily="2" charset="0"/>
              </a:rPr>
              <a:t>+1/-1 SEs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055BBC6-BFFC-B747-ACEC-778EF3DA2BAF}"/>
              </a:ext>
            </a:extLst>
          </p:cNvPr>
          <p:cNvSpPr/>
          <p:nvPr/>
        </p:nvSpPr>
        <p:spPr>
          <a:xfrm>
            <a:off x="30231264" y="25006518"/>
            <a:ext cx="13272445" cy="166036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 dirty="0">
                <a:latin typeface="Helvetica" pitchFamily="2" charset="0"/>
              </a:rPr>
              <a:t>CONCLUSION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FAC8059-0874-0F44-BB1D-C0B4A6AA64A4}"/>
              </a:ext>
            </a:extLst>
          </p:cNvPr>
          <p:cNvSpPr/>
          <p:nvPr/>
        </p:nvSpPr>
        <p:spPr>
          <a:xfrm>
            <a:off x="30303216" y="29905658"/>
            <a:ext cx="9930384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spcAft>
                <a:spcPts val="600"/>
              </a:spcAft>
              <a:defRPr/>
            </a:pPr>
            <a:r>
              <a:rPr lang="en-US" sz="4600" b="1" dirty="0">
                <a:latin typeface="Helvetica" pitchFamily="2" charset="0"/>
                <a:cs typeface="Tahoma"/>
              </a:rPr>
              <a:t>Active samples benefit learning when tuned to past experience.  </a:t>
            </a:r>
            <a:r>
              <a:rPr lang="en-US" sz="3200" dirty="0">
                <a:latin typeface="Helvetica" pitchFamily="2" charset="0"/>
                <a:cs typeface="Tahoma"/>
              </a:rPr>
              <a:t>(see also e.g., Partridge et al. 2015)</a:t>
            </a:r>
            <a:endParaRPr lang="en-US" sz="3200" b="1" dirty="0">
              <a:latin typeface="Helvetica" pitchFamily="2" charset="0"/>
              <a:cs typeface="Tahoma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44CB258-FEF1-4748-8449-B6E0F1A56323}"/>
              </a:ext>
            </a:extLst>
          </p:cNvPr>
          <p:cNvSpPr/>
          <p:nvPr/>
        </p:nvSpPr>
        <p:spPr>
          <a:xfrm>
            <a:off x="30303217" y="8698080"/>
            <a:ext cx="13200494" cy="23852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latin typeface="Helvetica" pitchFamily="2" charset="0"/>
              </a:rPr>
              <a:t>Active samples tuned to past word exposure lead to better learning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latin typeface="Helvetica" pitchFamily="2" charset="0"/>
              </a:rPr>
              <a:t>There is an overall effect of training condition on test accuracy (</a:t>
            </a:r>
            <a:r>
              <a:rPr lang="el-GR" sz="3200" i="1" dirty="0">
                <a:solidFill>
                  <a:srgbClr val="000000"/>
                </a:solidFill>
                <a:latin typeface="Helvetica" pitchFamily="2" charset="0"/>
              </a:rPr>
              <a:t>χ</a:t>
            </a:r>
            <a:r>
              <a:rPr lang="el-GR" sz="3200" baseline="30000" dirty="0">
                <a:solidFill>
                  <a:srgbClr val="000000"/>
                </a:solidFill>
                <a:latin typeface="Helvetica" pitchFamily="2" charset="0"/>
              </a:rPr>
              <a:t>2</a:t>
            </a:r>
            <a:r>
              <a:rPr lang="el-GR" sz="3200" dirty="0">
                <a:solidFill>
                  <a:srgbClr val="000000"/>
                </a:solidFill>
                <a:latin typeface="Helvetica" pitchFamily="2" charset="0"/>
              </a:rPr>
              <a:t>(2) = 6.46, </a:t>
            </a:r>
            <a:r>
              <a:rPr lang="en-US" sz="3200" i="1" dirty="0">
                <a:solidFill>
                  <a:srgbClr val="000000"/>
                </a:solidFill>
                <a:latin typeface="Helvetica" pitchFamily="2" charset="0"/>
              </a:rPr>
              <a:t>p</a:t>
            </a:r>
            <a:r>
              <a:rPr lang="en-US" sz="3200" dirty="0">
                <a:solidFill>
                  <a:srgbClr val="000000"/>
                </a:solidFill>
                <a:latin typeface="Helvetica" pitchFamily="2" charset="0"/>
              </a:rPr>
              <a:t> = .04).</a:t>
            </a:r>
          </a:p>
        </p:txBody>
      </p:sp>
      <p:pic>
        <p:nvPicPr>
          <p:cNvPr id="45" name="Picture 101">
            <a:extLst>
              <a:ext uri="{FF2B5EF4-FFF2-40B4-BE49-F238E27FC236}">
                <a16:creationId xmlns:a16="http://schemas.microsoft.com/office/drawing/2014/main" id="{97D3AD92-A81C-0647-A03A-EE4402E87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487" y="3870151"/>
            <a:ext cx="6271941" cy="1197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27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30102</TotalTime>
  <Words>456</Words>
  <Application>Microsoft Macintosh PowerPoint</Application>
  <PresentationFormat>Custom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Helvetica</vt:lpstr>
      <vt:lpstr>Tahoma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Martin Zettersten</dc:creator>
  <cp:keywords/>
  <dc:description/>
  <cp:lastModifiedBy>Martin Zettersten</cp:lastModifiedBy>
  <cp:revision>410</cp:revision>
  <cp:lastPrinted>2018-07-25T03:40:44Z</cp:lastPrinted>
  <dcterms:created xsi:type="dcterms:W3CDTF">2015-03-11T05:42:08Z</dcterms:created>
  <dcterms:modified xsi:type="dcterms:W3CDTF">2019-10-13T01:57:13Z</dcterms:modified>
  <cp:category/>
</cp:coreProperties>
</file>