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7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F409-DAEA-0A47-9FE6-DDE2E9B5B362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C86-BD3C-7C48-9AC5-9B51BE5A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 Study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5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result of in-order traversal of this tree?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50" y="2783900"/>
            <a:ext cx="3670100" cy="29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order of each of the following tasks? (Choose from O (1), O (log2 n ), O (n ), O (n log2 n ), O (n2 ), O (2n ); each order may appear more than once.) </a:t>
            </a:r>
          </a:p>
          <a:p>
            <a:pPr lvl="1"/>
            <a:r>
              <a:rPr lang="en-US" dirty="0" smtClean="0"/>
              <a:t>(a) Popping an item off a stack containing n items. </a:t>
            </a:r>
          </a:p>
          <a:p>
            <a:pPr lvl="1"/>
            <a:r>
              <a:rPr lang="en-US" dirty="0" smtClean="0"/>
              <a:t>(b) Inserting a single item into a binary tree containing n items, in the worst case. </a:t>
            </a:r>
          </a:p>
          <a:p>
            <a:pPr lvl="1"/>
            <a:r>
              <a:rPr lang="en-US" dirty="0" smtClean="0"/>
              <a:t>(c) Performing a bubble sort on an array of n integers, in the worst case. </a:t>
            </a:r>
          </a:p>
          <a:p>
            <a:pPr lvl="1"/>
            <a:r>
              <a:rPr lang="en-US" dirty="0" smtClean="0"/>
              <a:t>(d) Displaying all n elements in a sorted linked list. </a:t>
            </a:r>
          </a:p>
          <a:p>
            <a:pPr lvl="1"/>
            <a:r>
              <a:rPr lang="en-US" dirty="0" smtClean="0"/>
              <a:t>(e) Performing a binary search of a sorted array of n strings, in the worst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some lines of code to store the following information in a way that no duplicate is stored. Do NOT use for-loop to prevent duplicate content. The data structure used to store the array elements should be able to provide the output in a sorted order. </a:t>
            </a:r>
          </a:p>
          <a:p>
            <a:pPr marL="0" indent="0">
              <a:buNone/>
            </a:pPr>
            <a:r>
              <a:rPr lang="en-US" sz="2000" dirty="0" smtClean="0"/>
              <a:t>		String[] inputs = {"Mary" , "Donna", "Nina" , "Mary" , "Lisa"};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27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Graph</a:t>
            </a:r>
          </a:p>
          <a:p>
            <a:r>
              <a:rPr lang="en-US" dirty="0" smtClean="0"/>
              <a:t>Traversal Algorithms </a:t>
            </a:r>
          </a:p>
          <a:p>
            <a:r>
              <a:rPr lang="en-US" dirty="0" smtClean="0"/>
              <a:t>Lecture material</a:t>
            </a:r>
          </a:p>
          <a:p>
            <a:r>
              <a:rPr lang="en-US" dirty="0" smtClean="0"/>
              <a:t>Complexity of Graph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Java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9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Heaps and Priority Queues</a:t>
            </a:r>
          </a:p>
        </p:txBody>
      </p:sp>
      <p:sp>
        <p:nvSpPr>
          <p:cNvPr id="604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19050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mtClean="0">
                <a:ea typeface="+mn-ea"/>
              </a:rPr>
              <a:t>We can use a heap to implement a priority queue</a:t>
            </a:r>
          </a:p>
          <a:p>
            <a:pPr eaLnBrk="1" fontAlgn="auto" hangingPunct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mtClean="0">
                <a:ea typeface="+mn-ea"/>
              </a:rPr>
              <a:t>We store a (key, element) item at each internal node</a:t>
            </a:r>
          </a:p>
          <a:p>
            <a:pPr eaLnBrk="1" fontAlgn="auto" hangingPunct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mtClean="0">
                <a:ea typeface="+mn-ea"/>
              </a:rPr>
              <a:t>We keep track of the position of the last node</a:t>
            </a:r>
          </a:p>
          <a:p>
            <a:pPr eaLnBrk="1" fontAlgn="auto" hangingPunct="1">
              <a:spcAft>
                <a:spcPts val="0"/>
              </a:spcAft>
              <a:buFont typeface="Times" charset="0"/>
              <a:buChar char="•"/>
              <a:defRPr/>
            </a:pPr>
            <a:r>
              <a:rPr lang="en-US" smtClean="0">
                <a:ea typeface="+mn-ea"/>
              </a:rPr>
              <a:t>For simplicity, we show only the keys in the pictures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800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Times New Roman" charset="0"/>
              <a:sym typeface="Symbol" charset="0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330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Times New Roman" charset="0"/>
              <a:sym typeface="Symbol" charset="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3054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Times New Roman" charset="0"/>
              <a:sym typeface="Symbol" charset="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756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Times New Roman" charset="0"/>
              <a:sym typeface="Symbol" charset="0"/>
            </a:endParaRPr>
          </a:p>
        </p:txBody>
      </p:sp>
      <p:sp>
        <p:nvSpPr>
          <p:cNvPr id="27656" name="Rectangle 8"/>
          <p:cNvSpPr>
            <a:spLocks noChangeAspect="1" noChangeArrowheads="1"/>
          </p:cNvSpPr>
          <p:nvPr/>
        </p:nvSpPr>
        <p:spPr bwMode="auto">
          <a:xfrm>
            <a:off x="3459163" y="5867400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57" name="Rectangle 9"/>
          <p:cNvSpPr>
            <a:spLocks noChangeAspect="1" noChangeArrowheads="1"/>
          </p:cNvSpPr>
          <p:nvPr/>
        </p:nvSpPr>
        <p:spPr bwMode="auto">
          <a:xfrm>
            <a:off x="4159250" y="5867400"/>
            <a:ext cx="274638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58" name="Rectangle 10"/>
          <p:cNvSpPr>
            <a:spLocks noChangeAspect="1" noChangeArrowheads="1"/>
          </p:cNvSpPr>
          <p:nvPr/>
        </p:nvSpPr>
        <p:spPr bwMode="auto">
          <a:xfrm>
            <a:off x="6034088" y="5181600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59" name="Rectangle 11"/>
          <p:cNvSpPr>
            <a:spLocks noChangeAspect="1" noChangeArrowheads="1"/>
          </p:cNvSpPr>
          <p:nvPr/>
        </p:nvSpPr>
        <p:spPr bwMode="auto">
          <a:xfrm>
            <a:off x="6735763" y="5181600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cxnSp>
        <p:nvCxnSpPr>
          <p:cNvPr id="27660" name="AutoShape 12"/>
          <p:cNvCxnSpPr>
            <a:cxnSpLocks noChangeShapeType="1"/>
            <a:stCxn id="27652" idx="3"/>
            <a:endCxn id="27654" idx="7"/>
          </p:cNvCxnSpPr>
          <p:nvPr/>
        </p:nvCxnSpPr>
        <p:spPr bwMode="auto">
          <a:xfrm flipH="1">
            <a:off x="3379788" y="4297363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/>
          <p:cNvCxnSpPr>
            <a:cxnSpLocks noChangeShapeType="1"/>
            <a:stCxn id="27653" idx="1"/>
            <a:endCxn id="27652" idx="5"/>
          </p:cNvCxnSpPr>
          <p:nvPr/>
        </p:nvCxnSpPr>
        <p:spPr bwMode="auto">
          <a:xfrm flipH="1" flipV="1">
            <a:off x="5126038" y="4297363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4"/>
          <p:cNvCxnSpPr>
            <a:cxnSpLocks noChangeShapeType="1"/>
            <a:stCxn id="27659" idx="0"/>
            <a:endCxn id="27653" idx="5"/>
          </p:cNvCxnSpPr>
          <p:nvPr/>
        </p:nvCxnSpPr>
        <p:spPr bwMode="auto">
          <a:xfrm flipH="1" flipV="1">
            <a:off x="6656388" y="4906963"/>
            <a:ext cx="21748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8" idx="0"/>
            <a:endCxn id="27653" idx="3"/>
          </p:cNvCxnSpPr>
          <p:nvPr/>
        </p:nvCxnSpPr>
        <p:spPr bwMode="auto">
          <a:xfrm flipV="1">
            <a:off x="6172200" y="49069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6"/>
          <p:cNvCxnSpPr>
            <a:cxnSpLocks noChangeShapeType="1"/>
            <a:stCxn id="27657" idx="0"/>
            <a:endCxn id="27655" idx="5"/>
          </p:cNvCxnSpPr>
          <p:nvPr/>
        </p:nvCxnSpPr>
        <p:spPr bwMode="auto">
          <a:xfrm flipH="1" flipV="1">
            <a:off x="4081463" y="5516563"/>
            <a:ext cx="2159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7"/>
          <p:cNvCxnSpPr>
            <a:cxnSpLocks noChangeShapeType="1"/>
            <a:stCxn id="27656" idx="0"/>
            <a:endCxn id="27655" idx="3"/>
          </p:cNvCxnSpPr>
          <p:nvPr/>
        </p:nvCxnSpPr>
        <p:spPr bwMode="auto">
          <a:xfrm flipV="1">
            <a:off x="3597275" y="5516563"/>
            <a:ext cx="214313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8"/>
          <p:cNvCxnSpPr>
            <a:cxnSpLocks noChangeShapeType="1"/>
            <a:stCxn id="27668" idx="7"/>
            <a:endCxn id="27654" idx="3"/>
          </p:cNvCxnSpPr>
          <p:nvPr/>
        </p:nvCxnSpPr>
        <p:spPr bwMode="auto">
          <a:xfrm flipV="1">
            <a:off x="2679700" y="4906963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9"/>
          <p:cNvCxnSpPr>
            <a:cxnSpLocks noChangeShapeType="1"/>
            <a:stCxn id="27655" idx="1"/>
            <a:endCxn id="27654" idx="5"/>
          </p:cNvCxnSpPr>
          <p:nvPr/>
        </p:nvCxnSpPr>
        <p:spPr bwMode="auto">
          <a:xfrm flipH="1" flipV="1">
            <a:off x="3379788" y="4906963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2354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Times New Roman" charset="0"/>
              <a:sym typeface="Symbol" charset="0"/>
            </a:endParaRPr>
          </a:p>
        </p:txBody>
      </p:sp>
      <p:sp>
        <p:nvSpPr>
          <p:cNvPr id="27669" name="Rectangle 21"/>
          <p:cNvSpPr>
            <a:spLocks noChangeAspect="1" noChangeArrowheads="1"/>
          </p:cNvSpPr>
          <p:nvPr/>
        </p:nvSpPr>
        <p:spPr bwMode="auto">
          <a:xfrm>
            <a:off x="2057400" y="5867400"/>
            <a:ext cx="274638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7670" name="Rectangle 22"/>
          <p:cNvSpPr>
            <a:spLocks noChangeAspect="1" noChangeArrowheads="1"/>
          </p:cNvSpPr>
          <p:nvPr/>
        </p:nvSpPr>
        <p:spPr bwMode="auto">
          <a:xfrm>
            <a:off x="2757488" y="5867400"/>
            <a:ext cx="274637" cy="27463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cxnSp>
        <p:nvCxnSpPr>
          <p:cNvPr id="27671" name="AutoShape 23"/>
          <p:cNvCxnSpPr>
            <a:cxnSpLocks noChangeShapeType="1"/>
            <a:stCxn id="27670" idx="0"/>
            <a:endCxn id="27668" idx="5"/>
          </p:cNvCxnSpPr>
          <p:nvPr/>
        </p:nvCxnSpPr>
        <p:spPr bwMode="auto">
          <a:xfrm flipH="1" flipV="1">
            <a:off x="2679700" y="5516563"/>
            <a:ext cx="2159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4"/>
          <p:cNvCxnSpPr>
            <a:cxnSpLocks noChangeShapeType="1"/>
            <a:stCxn id="27669" idx="0"/>
            <a:endCxn id="27668" idx="3"/>
          </p:cNvCxnSpPr>
          <p:nvPr/>
        </p:nvCxnSpPr>
        <p:spPr bwMode="auto">
          <a:xfrm flipV="1">
            <a:off x="2195513" y="5516563"/>
            <a:ext cx="21431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4" name="AutoShape 25"/>
          <p:cNvSpPr>
            <a:spLocks noChangeArrowheads="1"/>
          </p:cNvSpPr>
          <p:nvPr/>
        </p:nvSpPr>
        <p:spPr bwMode="auto">
          <a:xfrm>
            <a:off x="5459413" y="3509963"/>
            <a:ext cx="931862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(2, Sue)</a:t>
            </a:r>
          </a:p>
        </p:txBody>
      </p:sp>
      <p:sp>
        <p:nvSpPr>
          <p:cNvPr id="60445" name="AutoShape 26"/>
          <p:cNvSpPr>
            <a:spLocks noChangeArrowheads="1"/>
          </p:cNvSpPr>
          <p:nvPr/>
        </p:nvSpPr>
        <p:spPr bwMode="auto">
          <a:xfrm>
            <a:off x="6999288" y="4119563"/>
            <a:ext cx="1076325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(6, Mark)</a:t>
            </a:r>
          </a:p>
        </p:txBody>
      </p:sp>
      <p:sp>
        <p:nvSpPr>
          <p:cNvPr id="60446" name="AutoShape 27"/>
          <p:cNvSpPr>
            <a:spLocks noChangeArrowheads="1"/>
          </p:cNvSpPr>
          <p:nvPr/>
        </p:nvSpPr>
        <p:spPr bwMode="auto">
          <a:xfrm>
            <a:off x="1751013" y="4119563"/>
            <a:ext cx="885825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(5, Pat)</a:t>
            </a:r>
          </a:p>
        </p:txBody>
      </p:sp>
      <p:sp>
        <p:nvSpPr>
          <p:cNvPr id="60447" name="AutoShape 28"/>
          <p:cNvSpPr>
            <a:spLocks noChangeArrowheads="1"/>
          </p:cNvSpPr>
          <p:nvPr/>
        </p:nvSpPr>
        <p:spPr bwMode="auto">
          <a:xfrm>
            <a:off x="1014413" y="4729163"/>
            <a:ext cx="917575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(9, Jeff)</a:t>
            </a:r>
          </a:p>
        </p:txBody>
      </p:sp>
      <p:sp>
        <p:nvSpPr>
          <p:cNvPr id="60448" name="AutoShape 29"/>
          <p:cNvSpPr>
            <a:spLocks noChangeArrowheads="1"/>
          </p:cNvSpPr>
          <p:nvPr/>
        </p:nvSpPr>
        <p:spPr bwMode="auto">
          <a:xfrm>
            <a:off x="4370388" y="4729163"/>
            <a:ext cx="1071562" cy="409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(7, Anna)</a:t>
            </a:r>
          </a:p>
        </p:txBody>
      </p:sp>
      <p:sp>
        <p:nvSpPr>
          <p:cNvPr id="27678" name="Freeform 30"/>
          <p:cNvSpPr>
            <a:spLocks/>
          </p:cNvSpPr>
          <p:nvPr/>
        </p:nvSpPr>
        <p:spPr bwMode="auto">
          <a:xfrm>
            <a:off x="6534150" y="4543425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Freeform 31"/>
          <p:cNvSpPr>
            <a:spLocks/>
          </p:cNvSpPr>
          <p:nvPr/>
        </p:nvSpPr>
        <p:spPr bwMode="auto">
          <a:xfrm flipH="1">
            <a:off x="2200275" y="4535488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Freeform 32"/>
          <p:cNvSpPr>
            <a:spLocks/>
          </p:cNvSpPr>
          <p:nvPr/>
        </p:nvSpPr>
        <p:spPr bwMode="auto">
          <a:xfrm flipH="1">
            <a:off x="1495425" y="5145088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Freeform 33"/>
          <p:cNvSpPr>
            <a:spLocks/>
          </p:cNvSpPr>
          <p:nvPr/>
        </p:nvSpPr>
        <p:spPr bwMode="auto">
          <a:xfrm>
            <a:off x="5000625" y="3924300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Freeform 34"/>
          <p:cNvSpPr>
            <a:spLocks/>
          </p:cNvSpPr>
          <p:nvPr/>
        </p:nvSpPr>
        <p:spPr bwMode="auto">
          <a:xfrm>
            <a:off x="3952875" y="5153025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2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Management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Lecture material must be studied.</a:t>
            </a:r>
          </a:p>
        </p:txBody>
      </p:sp>
    </p:spTree>
    <p:extLst>
      <p:ext uri="{BB962C8B-B14F-4D97-AF65-F5344CB8AC3E}">
        <p14:creationId xmlns:p14="http://schemas.microsoft.com/office/powerpoint/2010/main" val="408476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 is cumulative. It covers all the chapters and lectures covered in the class. </a:t>
            </a:r>
          </a:p>
          <a:p>
            <a:r>
              <a:rPr lang="en-US" dirty="0"/>
              <a:t>The exam is a combination of multiple choice, true/false, short answer, and problem solving questions. </a:t>
            </a:r>
            <a:endParaRPr lang="en-US" dirty="0" smtClean="0"/>
          </a:p>
          <a:p>
            <a:r>
              <a:rPr lang="en-US" dirty="0" smtClean="0"/>
              <a:t>Bring your Mason id to exam.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1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selection sort of n elements, how many times is the swap function called in the complete execution of the algorithm? Explain your answer.</a:t>
            </a:r>
          </a:p>
          <a:p>
            <a:r>
              <a:rPr lang="en-US" dirty="0" smtClean="0"/>
              <a:t>Perform an insertion sort on the following list of integers. Show your work. 0, 15, 7, 27, 4,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4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f is a reference to a file with directory "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MyFiles</a:t>
            </a:r>
            <a:r>
              <a:rPr lang="en-US" dirty="0" smtClean="0"/>
              <a:t>/</a:t>
            </a:r>
            <a:r>
              <a:rPr lang="en-US" dirty="0" err="1" smtClean="0"/>
              <a:t>file.txt</a:t>
            </a:r>
            <a:r>
              <a:rPr lang="en-US" dirty="0" smtClean="0"/>
              <a:t>" is used to write data into it. What happens at runtime if the directory "</a:t>
            </a:r>
            <a:r>
              <a:rPr lang="en-US" dirty="0" err="1" smtClean="0"/>
              <a:t>MyFiles</a:t>
            </a:r>
            <a:r>
              <a:rPr lang="en-US" dirty="0" smtClean="0"/>
              <a:t>" does not exist under directory "</a:t>
            </a:r>
            <a:r>
              <a:rPr lang="en-US" dirty="0" err="1" smtClean="0"/>
              <a:t>src</a:t>
            </a:r>
            <a:r>
              <a:rPr lang="en-US" dirty="0" smtClean="0"/>
              <a:t>"?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array with exactly 15 elements: 1 2 3 4 5 6 7 8 9 10 11 12 13 14 15 Suppose that we are doing a binary search for an element. Indicate any elements that will be found by examining two or fewer numbers from the array. Explain your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Don't change the signature of the method. Write a recursive method with two </a:t>
            </a:r>
            <a:r>
              <a:rPr lang="en-US" dirty="0" err="1" smtClean="0"/>
              <a:t>int</a:t>
            </a:r>
            <a:r>
              <a:rPr lang="en-US" dirty="0" smtClean="0"/>
              <a:t> parameters,  m and n. The precondition requires 0 &lt;= m and m &lt;= n. The method prints a line of m asterisks, then a line of m+1 asterisks, and so on up to a line of n asterisks. Then the same pattern is repeated backward: a line of n asterisks, then n-1, and so on down to n. The only loop allowed in your implementation is a loop to print a line of m asterisks. You may have two copies of this loop in different places of the implementation.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100" dirty="0" smtClean="0">
                <a:latin typeface="Courier"/>
                <a:cs typeface="Courier"/>
              </a:rPr>
              <a:t>public static void </a:t>
            </a:r>
            <a:r>
              <a:rPr lang="en-US" sz="2100" dirty="0" err="1" smtClean="0">
                <a:latin typeface="Courier"/>
                <a:cs typeface="Courier"/>
              </a:rPr>
              <a:t>printAsterisk</a:t>
            </a:r>
            <a:r>
              <a:rPr lang="en-US" sz="2100" dirty="0" smtClean="0">
                <a:latin typeface="Courier"/>
                <a:cs typeface="Courier"/>
              </a:rPr>
              <a:t> (</a:t>
            </a:r>
            <a:r>
              <a:rPr lang="en-US" sz="2100" dirty="0" err="1" smtClean="0">
                <a:latin typeface="Courier"/>
                <a:cs typeface="Courier"/>
              </a:rPr>
              <a:t>int</a:t>
            </a:r>
            <a:r>
              <a:rPr lang="en-US" sz="2100" dirty="0" smtClean="0">
                <a:latin typeface="Courier"/>
                <a:cs typeface="Courier"/>
              </a:rPr>
              <a:t> m , </a:t>
            </a:r>
            <a:r>
              <a:rPr lang="en-US" sz="2100" dirty="0" err="1" smtClean="0">
                <a:latin typeface="Courier"/>
                <a:cs typeface="Courier"/>
              </a:rPr>
              <a:t>int</a:t>
            </a:r>
            <a:r>
              <a:rPr lang="en-US" sz="2100" dirty="0" smtClean="0">
                <a:latin typeface="Courier"/>
                <a:cs typeface="Courier"/>
              </a:rPr>
              <a:t> n){//TODO...}</a:t>
            </a:r>
            <a:endParaRPr lang="en-US" sz="2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9502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stack operations could result in stack overflow? Explain.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a binary search tree contains the number 42 at a node with two children. Write two or three clear sentences to describe the process required to delete the 42 from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5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depth of a node and height of a node in a tree?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2" y="2767620"/>
            <a:ext cx="3498731" cy="38421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7447" y="27882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depth of a node is the number of edges from the node to the tree's root node.</a:t>
            </a:r>
          </a:p>
          <a:p>
            <a:r>
              <a:rPr lang="en-US" dirty="0" smtClean="0"/>
              <a:t>A root node will have a depth of 0.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7447" y="46116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height of a node is the number of edges on the longest path from the node to a leaf.</a:t>
            </a:r>
          </a:p>
          <a:p>
            <a:r>
              <a:rPr lang="en-US" dirty="0" smtClean="0"/>
              <a:t>A leaf node will have a height of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0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807</Words>
  <Application>Microsoft Macintosh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Final Exam Study Guide</vt:lpstr>
      <vt:lpstr>Final Exam Study</vt:lpstr>
      <vt:lpstr>Sort Algorithm</vt:lpstr>
      <vt:lpstr>Files and Exceptions</vt:lpstr>
      <vt:lpstr>Search Algorithm</vt:lpstr>
      <vt:lpstr>Recursion</vt:lpstr>
      <vt:lpstr>Stack</vt:lpstr>
      <vt:lpstr>Binary Search Tree</vt:lpstr>
      <vt:lpstr>Tree</vt:lpstr>
      <vt:lpstr>Tree Traversal</vt:lpstr>
      <vt:lpstr>Big O Notation</vt:lpstr>
      <vt:lpstr>Set</vt:lpstr>
      <vt:lpstr>Graph</vt:lpstr>
      <vt:lpstr>Priority Queues</vt:lpstr>
      <vt:lpstr>Heaps and Priority Queues</vt:lpstr>
      <vt:lpstr>Memory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Study Guide</dc:title>
  <dc:creator>srafatir</dc:creator>
  <cp:lastModifiedBy>srafatir</cp:lastModifiedBy>
  <cp:revision>6</cp:revision>
  <dcterms:created xsi:type="dcterms:W3CDTF">2014-11-24T23:42:13Z</dcterms:created>
  <dcterms:modified xsi:type="dcterms:W3CDTF">2014-11-25T17:00:50Z</dcterms:modified>
</cp:coreProperties>
</file>