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52"/>
  </p:notesMasterIdLst>
  <p:sldIdLst>
    <p:sldId id="321" r:id="rId2"/>
    <p:sldId id="568" r:id="rId3"/>
    <p:sldId id="569" r:id="rId4"/>
    <p:sldId id="570" r:id="rId5"/>
    <p:sldId id="571" r:id="rId6"/>
    <p:sldId id="572" r:id="rId7"/>
    <p:sldId id="573" r:id="rId8"/>
    <p:sldId id="612" r:id="rId9"/>
    <p:sldId id="574" r:id="rId10"/>
    <p:sldId id="576" r:id="rId11"/>
    <p:sldId id="613" r:id="rId12"/>
    <p:sldId id="577" r:id="rId13"/>
    <p:sldId id="615" r:id="rId14"/>
    <p:sldId id="614" r:id="rId15"/>
    <p:sldId id="578" r:id="rId16"/>
    <p:sldId id="579" r:id="rId17"/>
    <p:sldId id="580" r:id="rId18"/>
    <p:sldId id="581" r:id="rId19"/>
    <p:sldId id="616" r:id="rId20"/>
    <p:sldId id="617" r:id="rId21"/>
    <p:sldId id="618" r:id="rId22"/>
    <p:sldId id="619" r:id="rId23"/>
    <p:sldId id="620" r:id="rId24"/>
    <p:sldId id="621" r:id="rId25"/>
    <p:sldId id="622" r:id="rId26"/>
    <p:sldId id="623" r:id="rId27"/>
    <p:sldId id="624" r:id="rId28"/>
    <p:sldId id="625" r:id="rId29"/>
    <p:sldId id="626" r:id="rId30"/>
    <p:sldId id="630" r:id="rId31"/>
    <p:sldId id="593" r:id="rId32"/>
    <p:sldId id="594" r:id="rId33"/>
    <p:sldId id="595" r:id="rId34"/>
    <p:sldId id="596" r:id="rId35"/>
    <p:sldId id="627" r:id="rId36"/>
    <p:sldId id="629" r:id="rId37"/>
    <p:sldId id="597" r:id="rId38"/>
    <p:sldId id="598" r:id="rId39"/>
    <p:sldId id="599" r:id="rId40"/>
    <p:sldId id="600" r:id="rId41"/>
    <p:sldId id="601" r:id="rId42"/>
    <p:sldId id="602" r:id="rId43"/>
    <p:sldId id="604" r:id="rId44"/>
    <p:sldId id="605" r:id="rId45"/>
    <p:sldId id="606" r:id="rId46"/>
    <p:sldId id="607" r:id="rId47"/>
    <p:sldId id="608" r:id="rId48"/>
    <p:sldId id="609" r:id="rId49"/>
    <p:sldId id="610" r:id="rId50"/>
    <p:sldId id="61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80892" autoAdjust="0"/>
  </p:normalViewPr>
  <p:slideViewPr>
    <p:cSldViewPr snapToGrid="0" snapToObjects="1">
      <p:cViewPr>
        <p:scale>
          <a:sx n="109" d="100"/>
          <a:sy n="109" d="100"/>
        </p:scale>
        <p:origin x="17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4689A9-5115-5543-A4C4-A1685A5BC041}" type="datetimeFigureOut">
              <a:rPr lang="en-US" smtClean="0"/>
              <a:t>12/12/17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FC1B1-C127-1346-A266-1EDDA58C4DBC}" type="slidenum">
              <a:rPr lang="en-US" smtClean="0"/>
              <a:t>‹#›</a:t>
            </a:fld>
            <a:endParaRPr lang="en-US"/>
          </a:p>
        </p:txBody>
      </p:sp>
    </p:spTree>
    <p:extLst>
      <p:ext uri="{BB962C8B-B14F-4D97-AF65-F5344CB8AC3E}">
        <p14:creationId xmlns:p14="http://schemas.microsoft.com/office/powerpoint/2010/main" val="21413366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FFC1B1-C127-1346-A266-1EDDA58C4DBC}" type="slidenum">
              <a:rPr lang="en-US" smtClean="0"/>
              <a:t>1</a:t>
            </a:fld>
            <a:endParaRPr lang="en-US"/>
          </a:p>
        </p:txBody>
      </p:sp>
    </p:spTree>
    <p:extLst>
      <p:ext uri="{BB962C8B-B14F-4D97-AF65-F5344CB8AC3E}">
        <p14:creationId xmlns:p14="http://schemas.microsoft.com/office/powerpoint/2010/main" val="344160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20</a:t>
            </a:fld>
            <a:endParaRPr lang="en-US"/>
          </a:p>
        </p:txBody>
      </p:sp>
    </p:spTree>
    <p:extLst>
      <p:ext uri="{BB962C8B-B14F-4D97-AF65-F5344CB8AC3E}">
        <p14:creationId xmlns:p14="http://schemas.microsoft.com/office/powerpoint/2010/main" val="23630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21</a:t>
            </a:fld>
            <a:endParaRPr lang="en-US"/>
          </a:p>
        </p:txBody>
      </p:sp>
    </p:spTree>
    <p:extLst>
      <p:ext uri="{BB962C8B-B14F-4D97-AF65-F5344CB8AC3E}">
        <p14:creationId xmlns:p14="http://schemas.microsoft.com/office/powerpoint/2010/main" val="27887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22</a:t>
            </a:fld>
            <a:endParaRPr lang="en-US"/>
          </a:p>
        </p:txBody>
      </p:sp>
    </p:spTree>
    <p:extLst>
      <p:ext uri="{BB962C8B-B14F-4D97-AF65-F5344CB8AC3E}">
        <p14:creationId xmlns:p14="http://schemas.microsoft.com/office/powerpoint/2010/main" val="148167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23</a:t>
            </a:fld>
            <a:endParaRPr lang="en-US"/>
          </a:p>
        </p:txBody>
      </p:sp>
    </p:spTree>
    <p:extLst>
      <p:ext uri="{BB962C8B-B14F-4D97-AF65-F5344CB8AC3E}">
        <p14:creationId xmlns:p14="http://schemas.microsoft.com/office/powerpoint/2010/main" val="11341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24</a:t>
            </a:fld>
            <a:endParaRPr lang="en-US"/>
          </a:p>
        </p:txBody>
      </p:sp>
    </p:spTree>
    <p:extLst>
      <p:ext uri="{BB962C8B-B14F-4D97-AF65-F5344CB8AC3E}">
        <p14:creationId xmlns:p14="http://schemas.microsoft.com/office/powerpoint/2010/main" val="1460774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25</a:t>
            </a:fld>
            <a:endParaRPr lang="en-US"/>
          </a:p>
        </p:txBody>
      </p:sp>
    </p:spTree>
    <p:extLst>
      <p:ext uri="{BB962C8B-B14F-4D97-AF65-F5344CB8AC3E}">
        <p14:creationId xmlns:p14="http://schemas.microsoft.com/office/powerpoint/2010/main" val="1181903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26</a:t>
            </a:fld>
            <a:endParaRPr lang="en-US"/>
          </a:p>
        </p:txBody>
      </p:sp>
    </p:spTree>
    <p:extLst>
      <p:ext uri="{BB962C8B-B14F-4D97-AF65-F5344CB8AC3E}">
        <p14:creationId xmlns:p14="http://schemas.microsoft.com/office/powerpoint/2010/main" val="1046187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27</a:t>
            </a:fld>
            <a:endParaRPr lang="en-US"/>
          </a:p>
        </p:txBody>
      </p:sp>
    </p:spTree>
    <p:extLst>
      <p:ext uri="{BB962C8B-B14F-4D97-AF65-F5344CB8AC3E}">
        <p14:creationId xmlns:p14="http://schemas.microsoft.com/office/powerpoint/2010/main" val="508172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28</a:t>
            </a:fld>
            <a:endParaRPr lang="en-US"/>
          </a:p>
        </p:txBody>
      </p:sp>
    </p:spTree>
    <p:extLst>
      <p:ext uri="{BB962C8B-B14F-4D97-AF65-F5344CB8AC3E}">
        <p14:creationId xmlns:p14="http://schemas.microsoft.com/office/powerpoint/2010/main" val="165943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29</a:t>
            </a:fld>
            <a:endParaRPr lang="en-US"/>
          </a:p>
        </p:txBody>
      </p:sp>
    </p:spTree>
    <p:extLst>
      <p:ext uri="{BB962C8B-B14F-4D97-AF65-F5344CB8AC3E}">
        <p14:creationId xmlns:p14="http://schemas.microsoft.com/office/powerpoint/2010/main" val="129548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can walk from node </a:t>
            </a:r>
            <a:r>
              <a:rPr lang="en-US" dirty="0" err="1" smtClean="0"/>
              <a:t>i</a:t>
            </a:r>
            <a:r>
              <a:rPr lang="en-US" dirty="0" smtClean="0"/>
              <a:t> to node j along the edges of the graph then we say that there is a path from </a:t>
            </a:r>
            <a:r>
              <a:rPr lang="en-US" dirty="0" err="1" smtClean="0"/>
              <a:t>i</a:t>
            </a:r>
            <a:r>
              <a:rPr lang="en-US" dirty="0" smtClean="0"/>
              <a:t> to j. If we walked on k edges, then the path has length k.</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5</a:t>
            </a:fld>
            <a:endParaRPr lang="en-US"/>
          </a:p>
        </p:txBody>
      </p:sp>
    </p:spTree>
    <p:extLst>
      <p:ext uri="{BB962C8B-B14F-4D97-AF65-F5344CB8AC3E}">
        <p14:creationId xmlns:p14="http://schemas.microsoft.com/office/powerpoint/2010/main" val="178789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is A</a:t>
            </a:r>
            <a:r>
              <a:rPr lang="en-US" baseline="0" dirty="0" smtClean="0"/>
              <a:t> in the beginning. </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31</a:t>
            </a:fld>
            <a:endParaRPr lang="en-US"/>
          </a:p>
        </p:txBody>
      </p:sp>
    </p:spTree>
    <p:extLst>
      <p:ext uri="{BB962C8B-B14F-4D97-AF65-F5344CB8AC3E}">
        <p14:creationId xmlns:p14="http://schemas.microsoft.com/office/powerpoint/2010/main" val="1448456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is A</a:t>
            </a:r>
            <a:r>
              <a:rPr lang="en-US" baseline="0" dirty="0" smtClean="0"/>
              <a:t> in </a:t>
            </a:r>
            <a:r>
              <a:rPr lang="en-US" baseline="0" smtClean="0"/>
              <a:t>the beginning. </a:t>
            </a:r>
            <a:endParaRPr lang="en-US"/>
          </a:p>
        </p:txBody>
      </p:sp>
      <p:sp>
        <p:nvSpPr>
          <p:cNvPr id="4" name="Slide Number Placeholder 3"/>
          <p:cNvSpPr>
            <a:spLocks noGrp="1"/>
          </p:cNvSpPr>
          <p:nvPr>
            <p:ph type="sldNum" sz="quarter" idx="10"/>
          </p:nvPr>
        </p:nvSpPr>
        <p:spPr/>
        <p:txBody>
          <a:bodyPr/>
          <a:lstStyle/>
          <a:p>
            <a:fld id="{D9F6E317-3B26-B34F-9FF3-88B4DF9D7163}" type="slidenum">
              <a:rPr lang="en-US" smtClean="0"/>
              <a:t>32</a:t>
            </a:fld>
            <a:endParaRPr lang="en-US"/>
          </a:p>
        </p:txBody>
      </p:sp>
    </p:spTree>
    <p:extLst>
      <p:ext uri="{BB962C8B-B14F-4D97-AF65-F5344CB8AC3E}">
        <p14:creationId xmlns:p14="http://schemas.microsoft.com/office/powerpoint/2010/main" val="970864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is A</a:t>
            </a:r>
            <a:r>
              <a:rPr lang="en-US" baseline="0" dirty="0" smtClean="0"/>
              <a:t> in </a:t>
            </a:r>
            <a:r>
              <a:rPr lang="en-US" baseline="0" smtClean="0"/>
              <a:t>the beginning. </a:t>
            </a:r>
            <a:endParaRPr lang="en-US"/>
          </a:p>
        </p:txBody>
      </p:sp>
      <p:sp>
        <p:nvSpPr>
          <p:cNvPr id="4" name="Slide Number Placeholder 3"/>
          <p:cNvSpPr>
            <a:spLocks noGrp="1"/>
          </p:cNvSpPr>
          <p:nvPr>
            <p:ph type="sldNum" sz="quarter" idx="10"/>
          </p:nvPr>
        </p:nvSpPr>
        <p:spPr/>
        <p:txBody>
          <a:bodyPr/>
          <a:lstStyle/>
          <a:p>
            <a:fld id="{D9F6E317-3B26-B34F-9FF3-88B4DF9D7163}" type="slidenum">
              <a:rPr lang="en-US" smtClean="0"/>
              <a:t>33</a:t>
            </a:fld>
            <a:endParaRPr lang="en-US"/>
          </a:p>
        </p:txBody>
      </p:sp>
    </p:spTree>
    <p:extLst>
      <p:ext uri="{BB962C8B-B14F-4D97-AF65-F5344CB8AC3E}">
        <p14:creationId xmlns:p14="http://schemas.microsoft.com/office/powerpoint/2010/main" val="1920881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is A</a:t>
            </a:r>
            <a:r>
              <a:rPr lang="en-US" baseline="0" dirty="0" smtClean="0"/>
              <a:t> in </a:t>
            </a:r>
            <a:r>
              <a:rPr lang="en-US" baseline="0" smtClean="0"/>
              <a:t>the beginning. </a:t>
            </a:r>
            <a:endParaRPr lang="en-US"/>
          </a:p>
        </p:txBody>
      </p:sp>
      <p:sp>
        <p:nvSpPr>
          <p:cNvPr id="4" name="Slide Number Placeholder 3"/>
          <p:cNvSpPr>
            <a:spLocks noGrp="1"/>
          </p:cNvSpPr>
          <p:nvPr>
            <p:ph type="sldNum" sz="quarter" idx="10"/>
          </p:nvPr>
        </p:nvSpPr>
        <p:spPr/>
        <p:txBody>
          <a:bodyPr/>
          <a:lstStyle/>
          <a:p>
            <a:fld id="{D9F6E317-3B26-B34F-9FF3-88B4DF9D7163}" type="slidenum">
              <a:rPr lang="en-US" smtClean="0"/>
              <a:t>34</a:t>
            </a:fld>
            <a:endParaRPr lang="en-US"/>
          </a:p>
        </p:txBody>
      </p:sp>
    </p:spTree>
    <p:extLst>
      <p:ext uri="{BB962C8B-B14F-4D97-AF65-F5344CB8AC3E}">
        <p14:creationId xmlns:p14="http://schemas.microsoft.com/office/powerpoint/2010/main" val="1285119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dirty="0" smtClean="0"/>
              <a:t> algorithm is a minimum-spanning-tree algorithm which finds an edge of the least possible weight that connects any two trees in the forest.</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37</a:t>
            </a:fld>
            <a:endParaRPr lang="en-US"/>
          </a:p>
        </p:txBody>
      </p:sp>
    </p:spTree>
    <p:extLst>
      <p:ext uri="{BB962C8B-B14F-4D97-AF65-F5344CB8AC3E}">
        <p14:creationId xmlns:p14="http://schemas.microsoft.com/office/powerpoint/2010/main" val="59671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38</a:t>
            </a:fld>
            <a:endParaRPr lang="en-US"/>
          </a:p>
        </p:txBody>
      </p:sp>
    </p:spTree>
    <p:extLst>
      <p:ext uri="{BB962C8B-B14F-4D97-AF65-F5344CB8AC3E}">
        <p14:creationId xmlns:p14="http://schemas.microsoft.com/office/powerpoint/2010/main" val="150838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39</a:t>
            </a:fld>
            <a:endParaRPr lang="en-US"/>
          </a:p>
        </p:txBody>
      </p:sp>
    </p:spTree>
    <p:extLst>
      <p:ext uri="{BB962C8B-B14F-4D97-AF65-F5344CB8AC3E}">
        <p14:creationId xmlns:p14="http://schemas.microsoft.com/office/powerpoint/2010/main" val="115222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40</a:t>
            </a:fld>
            <a:endParaRPr lang="en-US"/>
          </a:p>
        </p:txBody>
      </p:sp>
    </p:spTree>
    <p:extLst>
      <p:ext uri="{BB962C8B-B14F-4D97-AF65-F5344CB8AC3E}">
        <p14:creationId xmlns:p14="http://schemas.microsoft.com/office/powerpoint/2010/main" val="2012939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41</a:t>
            </a:fld>
            <a:endParaRPr lang="en-US"/>
          </a:p>
        </p:txBody>
      </p:sp>
    </p:spTree>
    <p:extLst>
      <p:ext uri="{BB962C8B-B14F-4D97-AF65-F5344CB8AC3E}">
        <p14:creationId xmlns:p14="http://schemas.microsoft.com/office/powerpoint/2010/main" val="81292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42</a:t>
            </a:fld>
            <a:endParaRPr lang="en-US"/>
          </a:p>
        </p:txBody>
      </p:sp>
    </p:spTree>
    <p:extLst>
      <p:ext uri="{BB962C8B-B14F-4D97-AF65-F5344CB8AC3E}">
        <p14:creationId xmlns:p14="http://schemas.microsoft.com/office/powerpoint/2010/main" val="195834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6</a:t>
            </a:fld>
            <a:endParaRPr lang="en-US"/>
          </a:p>
        </p:txBody>
      </p:sp>
    </p:spTree>
    <p:extLst>
      <p:ext uri="{BB962C8B-B14F-4D97-AF65-F5344CB8AC3E}">
        <p14:creationId xmlns:p14="http://schemas.microsoft.com/office/powerpoint/2010/main" val="1557488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is one of the first things to look at when you want to optimize performance. If you have any disk swapping, that will have a serious impact on performance. Make sure that your server has an optimal amount of memory and that your JVM is tuned to use it.</a:t>
            </a:r>
          </a:p>
          <a:p>
            <a:r>
              <a:rPr lang="en-US" dirty="0" smtClean="0"/>
              <a:t>Heap is</a:t>
            </a:r>
            <a:r>
              <a:rPr lang="en-US" baseline="0" dirty="0" smtClean="0"/>
              <a:t> used to keep complex objects. Heap is slower than stack.</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44</a:t>
            </a:fld>
            <a:endParaRPr lang="en-US"/>
          </a:p>
        </p:txBody>
      </p:sp>
    </p:spTree>
    <p:extLst>
      <p:ext uri="{BB962C8B-B14F-4D97-AF65-F5344CB8AC3E}">
        <p14:creationId xmlns:p14="http://schemas.microsoft.com/office/powerpoint/2010/main" val="1911169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reasoning behind a nursery is that most objects are temporary and short lived. A young collection is designed to be swift at finding newly allocated objects that are still alive and moving them away from the nursery. Typically, a young collection frees a given amount of memory much faster than an old collection or a garbage collection of a single-generational heap (a heap without a nursery).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JVM uses more memory than just the heap.</a:t>
            </a:r>
          </a:p>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45</a:t>
            </a:fld>
            <a:endParaRPr lang="en-US"/>
          </a:p>
        </p:txBody>
      </p:sp>
    </p:spTree>
    <p:extLst>
      <p:ext uri="{BB962C8B-B14F-4D97-AF65-F5344CB8AC3E}">
        <p14:creationId xmlns:p14="http://schemas.microsoft.com/office/powerpoint/2010/main" val="19366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During object allocation, small objects are allocated in thread local areas (TLAs). The thread local areas are free chunks reserved from the heap and given to a Java thread for exclusive use.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the TLA becomes full, the thread simply requests a new TLA. The TLAs are reserved from the nursery if such exists, otherwise they are reserved anywhere in the heap.</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Large objects that don’t fit inside a TLA are allocated directly on the heap. When a nursery is used, the large objects are allocated directly in old space. </a:t>
            </a:r>
          </a:p>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46</a:t>
            </a:fld>
            <a:endParaRPr lang="en-US"/>
          </a:p>
        </p:txBody>
      </p:sp>
    </p:spTree>
    <p:extLst>
      <p:ext uri="{BB962C8B-B14F-4D97-AF65-F5344CB8AC3E}">
        <p14:creationId xmlns:p14="http://schemas.microsoft.com/office/powerpoint/2010/main" val="262995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49</a:t>
            </a:fld>
            <a:endParaRPr lang="en-US"/>
          </a:p>
        </p:txBody>
      </p:sp>
    </p:spTree>
    <p:extLst>
      <p:ext uri="{BB962C8B-B14F-4D97-AF65-F5344CB8AC3E}">
        <p14:creationId xmlns:p14="http://schemas.microsoft.com/office/powerpoint/2010/main" val="136326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Strongly connected graph: a graph is called strongly connected if starting at any node </a:t>
            </a:r>
            <a:r>
              <a:rPr lang="en-US" dirty="0" err="1" smtClean="0"/>
              <a:t>i</a:t>
            </a:r>
            <a:r>
              <a:rPr lang="en-US" dirty="0" smtClean="0"/>
              <a:t> we can reach any other different node j by walking on its edges.</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7</a:t>
            </a:fld>
            <a:endParaRPr lang="en-US"/>
          </a:p>
        </p:txBody>
      </p:sp>
    </p:spTree>
    <p:extLst>
      <p:ext uri="{BB962C8B-B14F-4D97-AF65-F5344CB8AC3E}">
        <p14:creationId xmlns:p14="http://schemas.microsoft.com/office/powerpoint/2010/main" val="65343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For matrices, we denote by </a:t>
            </a:r>
            <a:r>
              <a:rPr lang="en-US" dirty="0" err="1" smtClean="0"/>
              <a:t>Ak</a:t>
            </a:r>
            <a:r>
              <a:rPr lang="en-US" dirty="0" smtClean="0"/>
              <a:t> the matrix obtained by multiplying A with itself k times. The entry on row </a:t>
            </a:r>
            <a:r>
              <a:rPr lang="en-US" dirty="0" err="1" smtClean="0"/>
              <a:t>i</a:t>
            </a:r>
            <a:r>
              <a:rPr lang="en-US" dirty="0" smtClean="0"/>
              <a:t>, column j of A</a:t>
            </a:r>
            <a:r>
              <a:rPr lang="en-US" baseline="30000" dirty="0" smtClean="0"/>
              <a:t>2</a:t>
            </a:r>
            <a:r>
              <a:rPr lang="en-US" dirty="0" smtClean="0"/>
              <a:t> = A·A corresponds to the number of paths of length 2 from node </a:t>
            </a:r>
            <a:r>
              <a:rPr lang="en-US" dirty="0" err="1" smtClean="0"/>
              <a:t>i</a:t>
            </a:r>
            <a:r>
              <a:rPr lang="en-US" dirty="0" smtClean="0"/>
              <a:t> to node j in the graph. For Example 2, the square of the adjacency matrix is</a:t>
            </a:r>
            <a:endParaRPr lang="en-US" dirty="0"/>
          </a:p>
        </p:txBody>
      </p:sp>
      <p:sp>
        <p:nvSpPr>
          <p:cNvPr id="4" name="Slide Number Placeholder 3"/>
          <p:cNvSpPr>
            <a:spLocks noGrp="1"/>
          </p:cNvSpPr>
          <p:nvPr>
            <p:ph type="sldNum" sz="quarter" idx="10"/>
          </p:nvPr>
        </p:nvSpPr>
        <p:spPr/>
        <p:txBody>
          <a:bodyPr/>
          <a:lstStyle/>
          <a:p>
            <a:fld id="{D9F6E317-3B26-B34F-9FF3-88B4DF9D7163}" type="slidenum">
              <a:rPr lang="en-US" smtClean="0"/>
              <a:t>12</a:t>
            </a:fld>
            <a:endParaRPr lang="en-US"/>
          </a:p>
        </p:txBody>
      </p:sp>
    </p:spTree>
    <p:extLst>
      <p:ext uri="{BB962C8B-B14F-4D97-AF65-F5344CB8AC3E}">
        <p14:creationId xmlns:p14="http://schemas.microsoft.com/office/powerpoint/2010/main" val="23900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depth-first search (DFS) is an algorithm for traversing a finite graph. </a:t>
            </a:r>
          </a:p>
          <a:p>
            <a:endParaRPr lang="en-US" dirty="0" smtClean="0"/>
          </a:p>
          <a:p>
            <a:r>
              <a:rPr lang="en-US" dirty="0" smtClean="0"/>
              <a:t>BFS and DFS are bases for many </a:t>
            </a:r>
            <a:r>
              <a:rPr lang="en-US" dirty="0" err="1" smtClean="0"/>
              <a:t>graphrelated</a:t>
            </a:r>
            <a:r>
              <a:rPr lang="en-US" dirty="0" smtClean="0"/>
              <a:t> algorithms. Then based on BFS and DFS, topological sort and connectivity of undirected graphs are introduced.</a:t>
            </a:r>
          </a:p>
        </p:txBody>
      </p:sp>
      <p:sp>
        <p:nvSpPr>
          <p:cNvPr id="4" name="Slide Number Placeholder 3"/>
          <p:cNvSpPr>
            <a:spLocks noGrp="1"/>
          </p:cNvSpPr>
          <p:nvPr>
            <p:ph type="sldNum" sz="quarter" idx="10"/>
          </p:nvPr>
        </p:nvSpPr>
        <p:spPr/>
        <p:txBody>
          <a:bodyPr/>
          <a:lstStyle/>
          <a:p>
            <a:fld id="{D9F6E317-3B26-B34F-9FF3-88B4DF9D7163}" type="slidenum">
              <a:rPr lang="en-US" smtClean="0"/>
              <a:t>16</a:t>
            </a:fld>
            <a:endParaRPr lang="en-US"/>
          </a:p>
        </p:txBody>
      </p:sp>
    </p:spTree>
    <p:extLst>
      <p:ext uri="{BB962C8B-B14F-4D97-AF65-F5344CB8AC3E}">
        <p14:creationId xmlns:p14="http://schemas.microsoft.com/office/powerpoint/2010/main" val="38989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principle of the algorithm is quite simple: to go forward (in depth) while there is such possibility, otherwise to backtrack.</a:t>
            </a:r>
          </a:p>
        </p:txBody>
      </p:sp>
      <p:sp>
        <p:nvSpPr>
          <p:cNvPr id="4" name="Slide Number Placeholder 3"/>
          <p:cNvSpPr>
            <a:spLocks noGrp="1"/>
          </p:cNvSpPr>
          <p:nvPr>
            <p:ph type="sldNum" sz="quarter" idx="10"/>
          </p:nvPr>
        </p:nvSpPr>
        <p:spPr/>
        <p:txBody>
          <a:bodyPr/>
          <a:lstStyle/>
          <a:p>
            <a:fld id="{D9F6E317-3B26-B34F-9FF3-88B4DF9D7163}" type="slidenum">
              <a:rPr lang="en-US" smtClean="0"/>
              <a:t>17</a:t>
            </a:fld>
            <a:endParaRPr lang="en-US"/>
          </a:p>
        </p:txBody>
      </p:sp>
    </p:spTree>
    <p:extLst>
      <p:ext uri="{BB962C8B-B14F-4D97-AF65-F5344CB8AC3E}">
        <p14:creationId xmlns:p14="http://schemas.microsoft.com/office/powerpoint/2010/main" val="24663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18</a:t>
            </a:fld>
            <a:endParaRPr lang="en-US"/>
          </a:p>
        </p:txBody>
      </p:sp>
    </p:spTree>
    <p:extLst>
      <p:ext uri="{BB962C8B-B14F-4D97-AF65-F5344CB8AC3E}">
        <p14:creationId xmlns:p14="http://schemas.microsoft.com/office/powerpoint/2010/main" val="115314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6E317-3B26-B34F-9FF3-88B4DF9D7163}" type="slidenum">
              <a:rPr lang="en-US" smtClean="0"/>
              <a:t>19</a:t>
            </a:fld>
            <a:endParaRPr lang="en-US"/>
          </a:p>
        </p:txBody>
      </p:sp>
    </p:spTree>
    <p:extLst>
      <p:ext uri="{BB962C8B-B14F-4D97-AF65-F5344CB8AC3E}">
        <p14:creationId xmlns:p14="http://schemas.microsoft.com/office/powerpoint/2010/main" val="59527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a:prstGeom prst="rect">
            <a:avLst/>
          </a:prstGeo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14EDF109-3D4B-6E44-9FF0-C1857A8F223E}" type="datetime1">
              <a:rPr lang="en-US" smtClean="0"/>
              <a:t>12/12/17</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683EDF41-7569-8847-B89F-D1E7A7097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35F1FBE-07CB-6444-A05E-73E264CE5211}"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2BE1892-E576-E040-B607-77DA91138E03}"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B4113C3-A5DE-D247-BA48-2A5E4B085B0D}" type="datetime1">
              <a:rPr lang="en-US" smtClean="0"/>
              <a:t>12/12/17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D6D58-AD41-F145-B0A3-18E28A00505C}" type="datetime1">
              <a:rPr lang="en-US" smtClean="0"/>
              <a:t>12/12/17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a:prstGeom prst="rect">
            <a:avLst/>
          </a:prstGeo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BBBD5-A64B-3B47-A761-30CF3FC02FF9}"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a:prstGeom prst="rect">
            <a:avLst/>
          </a:prstGeo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0D812-FC50-F042-A89C-AD1FD085F7AE}"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a:prstGeom prst="rect">
            <a:avLst/>
          </a:prstGeo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10389-D03E-384F-B356-21C31384E207}"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a:prstGeom prst="rect">
            <a:avLst/>
          </a:prstGeo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32311-8731-F444-9F2B-B950F6408407}"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a:prstGeom prst="rect">
            <a:avLst/>
          </a:prstGeo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ACBE-DE0B-0B4E-9F2C-3802E9FE0877}"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1C0BB24-11F8-7B43-A433-471E5DE689A9}" type="datetime1">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2A58E16-0F2E-4140-A1C5-60739F3CAF78}" type="datetime1">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a:prstGeom prst="rect">
            <a:avLst/>
          </a:prstGeo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C5A42F2-FC43-FA43-9D7D-635354FB198B}" type="datetime1">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a:prstGeom prst="rect">
            <a:avLst/>
          </a:prstGeo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1C2B2184-866F-C44E-8ED9-44992268D956}" type="datetime1">
              <a:rPr lang="en-US" smtClean="0"/>
              <a:t>12/12/17</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683EDF41-7569-8847-B89F-D1E7A7097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a:prstGeom prst="rect">
            <a:avLst/>
          </a:prstGeo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B7A3151D-B2AB-7943-9CE5-393021E054AB}" type="datetime1">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EDF41-7569-8847-B89F-D1E7A7097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a:prstGeom prst="rect">
            <a:avLst/>
          </a:prstGeo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565EA-A636-6949-82E2-D6AFAABAB743}" type="datetime1">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EDF41-7569-8847-B89F-D1E7A7097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a:prstGeom prst="rect">
            <a:avLst/>
          </a:prstGeo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BCB59-6448-284B-B9F1-2B2F395CAA6B}"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0DFC606-F45A-544F-B9BE-487D397586AF}"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8C897A2-9AA8-FC49-AF70-FD552CF66F37}" type="datetime1">
              <a:rPr lang="en-US" smtClean="0"/>
              <a:t>12/12/17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EDF41-7569-8847-B89F-D1E7A7097814}"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313613" cy="868362"/>
          </a:xfrm>
          <a:prstGeom prst="rect">
            <a:avLst/>
          </a:prstGeom>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360E6BF-1544-DB4B-858B-935F2C4A953B}" type="datetime1">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EDF41-7569-8847-B89F-D1E7A7097814}"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B28B55BA-7FE9-5344-90BF-68F614076D4F}" type="datetime1">
              <a:rPr lang="en-US" smtClean="0"/>
              <a:t>12/12/17</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683EDF41-7569-8847-B89F-D1E7A7097814}" type="slidenum">
              <a:rPr lang="en-US" smtClean="0"/>
              <a:t>‹#›</a:t>
            </a:fld>
            <a:endParaRPr lang="en-US"/>
          </a:p>
        </p:txBody>
      </p:sp>
      <p:sp>
        <p:nvSpPr>
          <p:cNvPr id="7" name="Title Placeholder 6"/>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Lst>
  <p:hf sldNum="0" hdr="0" ftr="0" dt="0"/>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6.jpe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hyperlink" Target="http://www.geeksforgeeks.org/greedy-algorithms-set-2-kruskals-minimum-spanning-tree-mst/" TargetMode="External"/><Relationship Id="rId4" Type="http://schemas.openxmlformats.org/officeDocument/2006/relationships/hyperlink" Target="https://docs.oracle.com/cd/E13150_01/jrockit_jvm/jrockit/geninfo/diagnos/garbage_collect.html#wp1086732" TargetMode="External"/><Relationship Id="rId1" Type="http://schemas.openxmlformats.org/officeDocument/2006/relationships/slideLayout" Target="../slideLayouts/slideLayout2.xml"/><Relationship Id="rId2" Type="http://schemas.openxmlformats.org/officeDocument/2006/relationships/hyperlink" Target="https://docs.oracle.com/cd/E13150_01/jrockit_jvm/jrockit/geninfo/diagnos/garbage_collec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ea typeface="Arial" charset="0"/>
                <a:cs typeface="Arial" charset="0"/>
              </a:rPr>
              <a:t>IT306</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r>
              <a:rPr lang="en-US" sz="2400" dirty="0" smtClean="0">
                <a:latin typeface="Arial" charset="0"/>
                <a:ea typeface="Arial" charset="0"/>
                <a:cs typeface="Arial" charset="0"/>
              </a:rPr>
              <a:t>Module 10 </a:t>
            </a:r>
          </a:p>
          <a:p>
            <a:r>
              <a:rPr lang="en-US" sz="2400" dirty="0" smtClean="0">
                <a:latin typeface="Arial" charset="0"/>
                <a:ea typeface="Arial" charset="0"/>
                <a:cs typeface="Arial" charset="0"/>
              </a:rPr>
              <a:t>Graphs , Memory Management</a:t>
            </a:r>
          </a:p>
        </p:txBody>
      </p:sp>
    </p:spTree>
    <p:extLst>
      <p:ext uri="{BB962C8B-B14F-4D97-AF65-F5344CB8AC3E}">
        <p14:creationId xmlns:p14="http://schemas.microsoft.com/office/powerpoint/2010/main" val="984352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a:latin typeface="Arial" charset="0"/>
                <a:ea typeface="Arial" charset="0"/>
                <a:cs typeface="Arial" charset="0"/>
              </a:rPr>
              <a:t>Adjacency </a:t>
            </a:r>
            <a:r>
              <a:rPr lang="en-US" cap="none" dirty="0" smtClean="0">
                <a:latin typeface="Arial" charset="0"/>
                <a:ea typeface="Arial" charset="0"/>
                <a:cs typeface="Arial" charset="0"/>
              </a:rPr>
              <a:t>Matrix </a:t>
            </a:r>
            <a:endParaRPr lang="en-US" dirty="0">
              <a:latin typeface="Arial" charset="0"/>
              <a:ea typeface="Arial" charset="0"/>
              <a:cs typeface="Arial" charset="0"/>
            </a:endParaRPr>
          </a:p>
        </p:txBody>
      </p:sp>
      <p:graphicFrame>
        <p:nvGraphicFramePr>
          <p:cNvPr id="17" name="Content Placeholder 16"/>
          <p:cNvGraphicFramePr>
            <a:graphicFrameLocks noGrp="1"/>
          </p:cNvGraphicFramePr>
          <p:nvPr>
            <p:ph idx="1"/>
            <p:extLst/>
          </p:nvPr>
        </p:nvGraphicFramePr>
        <p:xfrm>
          <a:off x="929359" y="2753293"/>
          <a:ext cx="2766498" cy="3260196"/>
        </p:xfrm>
        <a:graphic>
          <a:graphicData uri="http://schemas.openxmlformats.org/drawingml/2006/table">
            <a:tbl>
              <a:tblPr firstRow="1" bandRow="1">
                <a:tableStyleId>{5C22544A-7EE6-4342-B048-85BDC9FD1C3A}</a:tableStyleId>
              </a:tblPr>
              <a:tblGrid>
                <a:gridCol w="461083"/>
                <a:gridCol w="461083"/>
                <a:gridCol w="461083"/>
                <a:gridCol w="461083"/>
                <a:gridCol w="461083"/>
                <a:gridCol w="461083"/>
              </a:tblGrid>
              <a:tr h="543366">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543366">
                <a:tc>
                  <a:txBody>
                    <a:bodyPr/>
                    <a:lstStyle/>
                    <a:p>
                      <a:r>
                        <a:rPr lang="en-US" dirty="0" smtClean="0"/>
                        <a:t>A</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543366">
                <a:tc>
                  <a:txBody>
                    <a:bodyPr/>
                    <a:lstStyle/>
                    <a:p>
                      <a:r>
                        <a:rPr lang="en-US" dirty="0" smtClean="0"/>
                        <a:t>B</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543366">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r>
              <a:tr h="543366">
                <a:tc>
                  <a:txBody>
                    <a:bodyPr/>
                    <a:lstStyle/>
                    <a:p>
                      <a:r>
                        <a:rPr lang="en-US" dirty="0" smtClean="0"/>
                        <a:t>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543366">
                <a:tc>
                  <a:txBody>
                    <a:bodyPr/>
                    <a:lstStyle/>
                    <a:p>
                      <a:r>
                        <a:rPr lang="en-US" dirty="0" smtClean="0"/>
                        <a:t>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pSp>
        <p:nvGrpSpPr>
          <p:cNvPr id="5" name="Group 4"/>
          <p:cNvGrpSpPr/>
          <p:nvPr/>
        </p:nvGrpSpPr>
        <p:grpSpPr>
          <a:xfrm>
            <a:off x="5143964" y="2710105"/>
            <a:ext cx="3216423" cy="2298671"/>
            <a:chOff x="511600" y="2710105"/>
            <a:chExt cx="3216423" cy="2298671"/>
          </a:xfrm>
        </p:grpSpPr>
        <p:sp>
          <p:nvSpPr>
            <p:cNvPr id="6" name="Oval 5"/>
            <p:cNvSpPr/>
            <p:nvPr/>
          </p:nvSpPr>
          <p:spPr>
            <a:xfrm>
              <a:off x="1189762"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2857779"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8" name="Oval 7"/>
            <p:cNvSpPr/>
            <p:nvPr/>
          </p:nvSpPr>
          <p:spPr>
            <a:xfrm>
              <a:off x="51160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314786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0" name="Oval 9"/>
            <p:cNvSpPr/>
            <p:nvPr/>
          </p:nvSpPr>
          <p:spPr>
            <a:xfrm>
              <a:off x="1933133" y="4490009"/>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6"/>
              <a:endCxn id="7" idx="2"/>
            </p:cNvCxnSpPr>
            <p:nvPr/>
          </p:nvCxnSpPr>
          <p:spPr>
            <a:xfrm>
              <a:off x="1769925" y="2969489"/>
              <a:ext cx="10878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6" idx="3"/>
            </p:cNvCxnSpPr>
            <p:nvPr/>
          </p:nvCxnSpPr>
          <p:spPr>
            <a:xfrm flipV="1">
              <a:off x="769080" y="3152900"/>
              <a:ext cx="505645" cy="4076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6"/>
              <a:endCxn id="9" idx="2"/>
            </p:cNvCxnSpPr>
            <p:nvPr/>
          </p:nvCxnSpPr>
          <p:spPr>
            <a:xfrm>
              <a:off x="1091763" y="3819888"/>
              <a:ext cx="20560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3"/>
              <a:endCxn id="10" idx="7"/>
            </p:cNvCxnSpPr>
            <p:nvPr/>
          </p:nvCxnSpPr>
          <p:spPr>
            <a:xfrm flipH="1">
              <a:off x="2428333" y="4003299"/>
              <a:ext cx="804490"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1"/>
              <a:endCxn id="8" idx="5"/>
            </p:cNvCxnSpPr>
            <p:nvPr/>
          </p:nvCxnSpPr>
          <p:spPr>
            <a:xfrm flipH="1" flipV="1">
              <a:off x="1006800" y="4003299"/>
              <a:ext cx="1011296"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8" idx="7"/>
            </p:cNvCxnSpPr>
            <p:nvPr/>
          </p:nvCxnSpPr>
          <p:spPr>
            <a:xfrm flipH="1">
              <a:off x="1006800" y="3152900"/>
              <a:ext cx="1935942" cy="483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Left Brace 17"/>
          <p:cNvSpPr/>
          <p:nvPr/>
        </p:nvSpPr>
        <p:spPr>
          <a:xfrm>
            <a:off x="556376" y="3353704"/>
            <a:ext cx="273969" cy="26597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TextBox 18"/>
          <p:cNvSpPr txBox="1"/>
          <p:nvPr/>
        </p:nvSpPr>
        <p:spPr>
          <a:xfrm rot="16200000">
            <a:off x="-15553" y="4286934"/>
            <a:ext cx="883362" cy="369332"/>
          </a:xfrm>
          <a:prstGeom prst="rect">
            <a:avLst/>
          </a:prstGeom>
          <a:noFill/>
        </p:spPr>
        <p:txBody>
          <a:bodyPr wrap="none" rtlCol="0">
            <a:spAutoFit/>
          </a:bodyPr>
          <a:lstStyle/>
          <a:p>
            <a:r>
              <a:rPr lang="en-US" dirty="0" smtClean="0"/>
              <a:t>origins</a:t>
            </a:r>
            <a:endParaRPr lang="en-US" dirty="0"/>
          </a:p>
        </p:txBody>
      </p:sp>
      <p:sp>
        <p:nvSpPr>
          <p:cNvPr id="22" name="Left Brace 21"/>
          <p:cNvSpPr/>
          <p:nvPr/>
        </p:nvSpPr>
        <p:spPr>
          <a:xfrm rot="5400000">
            <a:off x="2325397" y="1388490"/>
            <a:ext cx="428974" cy="23119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639200" y="1912054"/>
            <a:ext cx="1511276" cy="369332"/>
          </a:xfrm>
          <a:prstGeom prst="rect">
            <a:avLst/>
          </a:prstGeom>
          <a:noFill/>
        </p:spPr>
        <p:txBody>
          <a:bodyPr wrap="none" rtlCol="0">
            <a:spAutoFit/>
          </a:bodyPr>
          <a:lstStyle/>
          <a:p>
            <a:r>
              <a:rPr lang="en-US" dirty="0" smtClean="0"/>
              <a:t>destinations</a:t>
            </a:r>
            <a:endParaRPr lang="en-US" dirty="0"/>
          </a:p>
        </p:txBody>
      </p:sp>
      <p:sp>
        <p:nvSpPr>
          <p:cNvPr id="21" name="TextBox 20"/>
          <p:cNvSpPr txBox="1"/>
          <p:nvPr/>
        </p:nvSpPr>
        <p:spPr>
          <a:xfrm>
            <a:off x="5724127" y="5199097"/>
            <a:ext cx="1749197" cy="369332"/>
          </a:xfrm>
          <a:prstGeom prst="rect">
            <a:avLst/>
          </a:prstGeom>
          <a:noFill/>
        </p:spPr>
        <p:txBody>
          <a:bodyPr wrap="none" rtlCol="0">
            <a:spAutoFit/>
          </a:bodyPr>
          <a:lstStyle/>
          <a:p>
            <a:r>
              <a:rPr lang="en-US" smtClean="0"/>
              <a:t>Directed Graph</a:t>
            </a:r>
            <a:endParaRPr lang="en-US"/>
          </a:p>
        </p:txBody>
      </p:sp>
      <p:sp>
        <p:nvSpPr>
          <p:cNvPr id="24" name="TextBox 23"/>
          <p:cNvSpPr txBox="1"/>
          <p:nvPr/>
        </p:nvSpPr>
        <p:spPr>
          <a:xfrm>
            <a:off x="1746777" y="6227843"/>
            <a:ext cx="1390124" cy="369332"/>
          </a:xfrm>
          <a:prstGeom prst="rect">
            <a:avLst/>
          </a:prstGeom>
          <a:noFill/>
        </p:spPr>
        <p:txBody>
          <a:bodyPr wrap="none" rtlCol="0">
            <a:spAutoFit/>
          </a:bodyPr>
          <a:lstStyle/>
          <a:p>
            <a:r>
              <a:rPr lang="en-US" dirty="0" smtClean="0"/>
              <a:t>Asymmetric</a:t>
            </a:r>
            <a:endParaRPr lang="en-US" dirty="0"/>
          </a:p>
        </p:txBody>
      </p:sp>
    </p:spTree>
    <p:extLst>
      <p:ext uri="{BB962C8B-B14F-4D97-AF65-F5344CB8AC3E}">
        <p14:creationId xmlns:p14="http://schemas.microsoft.com/office/powerpoint/2010/main" val="28870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a:latin typeface="Arial" charset="0"/>
                <a:ea typeface="Arial" charset="0"/>
                <a:cs typeface="Arial" charset="0"/>
              </a:rPr>
              <a:t>Adjacency </a:t>
            </a:r>
            <a:r>
              <a:rPr lang="en-US" cap="none" dirty="0" smtClean="0">
                <a:latin typeface="Arial" charset="0"/>
                <a:ea typeface="Arial" charset="0"/>
                <a:cs typeface="Arial" charset="0"/>
              </a:rPr>
              <a:t>Matrix </a:t>
            </a:r>
            <a:endParaRPr lang="en-US" dirty="0">
              <a:latin typeface="Arial" charset="0"/>
              <a:ea typeface="Arial" charset="0"/>
              <a:cs typeface="Arial" charset="0"/>
            </a:endParaRP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64091671"/>
              </p:ext>
            </p:extLst>
          </p:nvPr>
        </p:nvGraphicFramePr>
        <p:xfrm>
          <a:off x="929359" y="2753293"/>
          <a:ext cx="2766498" cy="3260196"/>
        </p:xfrm>
        <a:graphic>
          <a:graphicData uri="http://schemas.openxmlformats.org/drawingml/2006/table">
            <a:tbl>
              <a:tblPr firstRow="1" bandRow="1">
                <a:tableStyleId>{5C22544A-7EE6-4342-B048-85BDC9FD1C3A}</a:tableStyleId>
              </a:tblPr>
              <a:tblGrid>
                <a:gridCol w="461083"/>
                <a:gridCol w="461083"/>
                <a:gridCol w="461083"/>
                <a:gridCol w="461083"/>
                <a:gridCol w="461083"/>
                <a:gridCol w="461083"/>
              </a:tblGrid>
              <a:tr h="543366">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543366">
                <a:tc>
                  <a:txBody>
                    <a:bodyPr/>
                    <a:lstStyle/>
                    <a:p>
                      <a:r>
                        <a:rPr lang="en-US" dirty="0" smtClean="0"/>
                        <a:t>A</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543366">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543366">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543366">
                <a:tc>
                  <a:txBody>
                    <a:bodyPr/>
                    <a:lstStyle/>
                    <a:p>
                      <a:r>
                        <a:rPr lang="en-US" dirty="0" smtClean="0"/>
                        <a:t>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543366">
                <a:tc>
                  <a:txBody>
                    <a:bodyPr/>
                    <a:lstStyle/>
                    <a:p>
                      <a:r>
                        <a:rPr lang="en-US" dirty="0" smtClean="0"/>
                        <a:t>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r>
            </a:tbl>
          </a:graphicData>
        </a:graphic>
      </p:graphicFrame>
      <p:sp>
        <p:nvSpPr>
          <p:cNvPr id="18" name="Left Brace 17"/>
          <p:cNvSpPr/>
          <p:nvPr/>
        </p:nvSpPr>
        <p:spPr>
          <a:xfrm>
            <a:off x="556376" y="3353704"/>
            <a:ext cx="273969" cy="26597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TextBox 18"/>
          <p:cNvSpPr txBox="1"/>
          <p:nvPr/>
        </p:nvSpPr>
        <p:spPr>
          <a:xfrm rot="16200000">
            <a:off x="-15553" y="4286934"/>
            <a:ext cx="883362" cy="369332"/>
          </a:xfrm>
          <a:prstGeom prst="rect">
            <a:avLst/>
          </a:prstGeom>
          <a:noFill/>
        </p:spPr>
        <p:txBody>
          <a:bodyPr wrap="none" rtlCol="0">
            <a:spAutoFit/>
          </a:bodyPr>
          <a:lstStyle/>
          <a:p>
            <a:r>
              <a:rPr lang="en-US" dirty="0" smtClean="0"/>
              <a:t>origins</a:t>
            </a:r>
            <a:endParaRPr lang="en-US" dirty="0"/>
          </a:p>
        </p:txBody>
      </p:sp>
      <p:sp>
        <p:nvSpPr>
          <p:cNvPr id="22" name="Left Brace 21"/>
          <p:cNvSpPr/>
          <p:nvPr/>
        </p:nvSpPr>
        <p:spPr>
          <a:xfrm rot="5400000">
            <a:off x="2325397" y="1388490"/>
            <a:ext cx="428974" cy="23119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639200" y="1912054"/>
            <a:ext cx="1511276" cy="369332"/>
          </a:xfrm>
          <a:prstGeom prst="rect">
            <a:avLst/>
          </a:prstGeom>
          <a:noFill/>
        </p:spPr>
        <p:txBody>
          <a:bodyPr wrap="none" rtlCol="0">
            <a:spAutoFit/>
          </a:bodyPr>
          <a:lstStyle/>
          <a:p>
            <a:r>
              <a:rPr lang="en-US" dirty="0" smtClean="0"/>
              <a:t>destinations</a:t>
            </a:r>
            <a:endParaRPr lang="en-US" dirty="0"/>
          </a:p>
        </p:txBody>
      </p:sp>
      <p:sp>
        <p:nvSpPr>
          <p:cNvPr id="21" name="TextBox 20"/>
          <p:cNvSpPr txBox="1"/>
          <p:nvPr/>
        </p:nvSpPr>
        <p:spPr>
          <a:xfrm>
            <a:off x="5724127" y="5199097"/>
            <a:ext cx="2005677" cy="369332"/>
          </a:xfrm>
          <a:prstGeom prst="rect">
            <a:avLst/>
          </a:prstGeom>
          <a:noFill/>
        </p:spPr>
        <p:txBody>
          <a:bodyPr wrap="none" rtlCol="0">
            <a:spAutoFit/>
          </a:bodyPr>
          <a:lstStyle/>
          <a:p>
            <a:r>
              <a:rPr lang="en-US" dirty="0" smtClean="0"/>
              <a:t>Undirected Graph</a:t>
            </a:r>
            <a:endParaRPr lang="en-US" dirty="0"/>
          </a:p>
        </p:txBody>
      </p:sp>
      <p:grpSp>
        <p:nvGrpSpPr>
          <p:cNvPr id="24" name="Group 23"/>
          <p:cNvGrpSpPr/>
          <p:nvPr/>
        </p:nvGrpSpPr>
        <p:grpSpPr>
          <a:xfrm>
            <a:off x="4990513" y="2544462"/>
            <a:ext cx="3216423" cy="2298671"/>
            <a:chOff x="511600" y="2710105"/>
            <a:chExt cx="3216423" cy="2298671"/>
          </a:xfrm>
        </p:grpSpPr>
        <p:sp>
          <p:nvSpPr>
            <p:cNvPr id="25" name="Oval 24"/>
            <p:cNvSpPr/>
            <p:nvPr/>
          </p:nvSpPr>
          <p:spPr>
            <a:xfrm>
              <a:off x="1189762"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6" name="Oval 25"/>
            <p:cNvSpPr/>
            <p:nvPr/>
          </p:nvSpPr>
          <p:spPr>
            <a:xfrm>
              <a:off x="2857779"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27" name="Oval 26"/>
            <p:cNvSpPr/>
            <p:nvPr/>
          </p:nvSpPr>
          <p:spPr>
            <a:xfrm>
              <a:off x="51160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28" name="Oval 27"/>
            <p:cNvSpPr/>
            <p:nvPr/>
          </p:nvSpPr>
          <p:spPr>
            <a:xfrm>
              <a:off x="314786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29" name="Oval 28"/>
            <p:cNvSpPr/>
            <p:nvPr/>
          </p:nvSpPr>
          <p:spPr>
            <a:xfrm>
              <a:off x="1933133" y="4490009"/>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30" name="Straight Arrow Connector 29"/>
            <p:cNvCxnSpPr/>
            <p:nvPr/>
          </p:nvCxnSpPr>
          <p:spPr>
            <a:xfrm>
              <a:off x="1769925" y="2969489"/>
              <a:ext cx="1087854"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769080" y="3152900"/>
              <a:ext cx="505645" cy="407604"/>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091763" y="3819888"/>
              <a:ext cx="2056097"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2428333" y="4003299"/>
              <a:ext cx="804490" cy="56268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006800" y="4003299"/>
              <a:ext cx="1011296" cy="56268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1006800" y="3152900"/>
              <a:ext cx="1935942" cy="48357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4" name="Straight Connector 3"/>
          <p:cNvCxnSpPr/>
          <p:nvPr/>
        </p:nvCxnSpPr>
        <p:spPr>
          <a:xfrm>
            <a:off x="556376" y="2329975"/>
            <a:ext cx="3617039" cy="423494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746777" y="6227843"/>
            <a:ext cx="1274708" cy="369332"/>
          </a:xfrm>
          <a:prstGeom prst="rect">
            <a:avLst/>
          </a:prstGeom>
          <a:noFill/>
        </p:spPr>
        <p:txBody>
          <a:bodyPr wrap="none" rtlCol="0">
            <a:spAutoFit/>
          </a:bodyPr>
          <a:lstStyle/>
          <a:p>
            <a:r>
              <a:rPr lang="en-US" dirty="0"/>
              <a:t>S</a:t>
            </a:r>
            <a:r>
              <a:rPr lang="en-US" dirty="0" smtClean="0"/>
              <a:t>ymmetric</a:t>
            </a:r>
            <a:endParaRPr lang="en-US" dirty="0"/>
          </a:p>
        </p:txBody>
      </p:sp>
    </p:spTree>
    <p:extLst>
      <p:ext uri="{BB962C8B-B14F-4D97-AF65-F5344CB8AC3E}">
        <p14:creationId xmlns:p14="http://schemas.microsoft.com/office/powerpoint/2010/main" val="1162361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154" y="503238"/>
            <a:ext cx="7641859" cy="868362"/>
          </a:xfrm>
        </p:spPr>
        <p:txBody>
          <a:bodyPr>
            <a:normAutofit fontScale="90000"/>
          </a:bodyPr>
          <a:lstStyle/>
          <a:p>
            <a:pPr algn="l"/>
            <a:r>
              <a:rPr lang="en-US" dirty="0" smtClean="0">
                <a:latin typeface="Arial" charset="0"/>
                <a:ea typeface="Arial" charset="0"/>
                <a:cs typeface="Arial" charset="0"/>
              </a:rPr>
              <a:t>Length-based Path Selection</a:t>
            </a:r>
            <a:endParaRPr lang="en-US" dirty="0">
              <a:latin typeface="Arial" charset="0"/>
              <a:ea typeface="Arial" charset="0"/>
              <a:cs typeface="Arial" charset="0"/>
            </a:endParaRPr>
          </a:p>
        </p:txBody>
      </p:sp>
      <p:pic>
        <p:nvPicPr>
          <p:cNvPr id="5" name="Content Placeholder 4"/>
          <p:cNvPicPr>
            <a:picLocks noGrp="1" noChangeAspect="1"/>
          </p:cNvPicPr>
          <p:nvPr>
            <p:ph idx="1"/>
          </p:nvPr>
        </p:nvPicPr>
        <p:blipFill>
          <a:blip r:embed="rId3"/>
          <a:srcRect l="-24701" r="-24701"/>
          <a:stretch>
            <a:fillRect/>
          </a:stretch>
        </p:blipFill>
        <p:spPr>
          <a:xfrm>
            <a:off x="6875117" y="1660754"/>
            <a:ext cx="2268883" cy="1205782"/>
          </a:xfrm>
        </p:spPr>
      </p:pic>
      <p:pic>
        <p:nvPicPr>
          <p:cNvPr id="6" name="Picture 5"/>
          <p:cNvPicPr>
            <a:picLocks noChangeAspect="1"/>
          </p:cNvPicPr>
          <p:nvPr/>
        </p:nvPicPr>
        <p:blipFill>
          <a:blip r:embed="rId4"/>
          <a:stretch>
            <a:fillRect/>
          </a:stretch>
        </p:blipFill>
        <p:spPr>
          <a:xfrm>
            <a:off x="5077460" y="1646351"/>
            <a:ext cx="2019300" cy="1193800"/>
          </a:xfrm>
          <a:prstGeom prst="rect">
            <a:avLst/>
          </a:prstGeom>
        </p:spPr>
      </p:pic>
      <p:sp>
        <p:nvSpPr>
          <p:cNvPr id="7" name="TextBox 6"/>
          <p:cNvSpPr txBox="1"/>
          <p:nvPr/>
        </p:nvSpPr>
        <p:spPr>
          <a:xfrm>
            <a:off x="5077460" y="2779930"/>
            <a:ext cx="2172390" cy="369332"/>
          </a:xfrm>
          <a:prstGeom prst="rect">
            <a:avLst/>
          </a:prstGeom>
          <a:noFill/>
        </p:spPr>
        <p:txBody>
          <a:bodyPr wrap="none" rtlCol="0">
            <a:spAutoFit/>
          </a:bodyPr>
          <a:lstStyle/>
          <a:p>
            <a:r>
              <a:rPr lang="en-US" dirty="0" smtClean="0"/>
              <a:t>Adjacency Matrix</a:t>
            </a:r>
            <a:endParaRPr lang="en-US" dirty="0"/>
          </a:p>
        </p:txBody>
      </p:sp>
      <p:pic>
        <p:nvPicPr>
          <p:cNvPr id="8" name="Picture 7"/>
          <p:cNvPicPr>
            <a:picLocks noChangeAspect="1"/>
          </p:cNvPicPr>
          <p:nvPr/>
        </p:nvPicPr>
        <p:blipFill>
          <a:blip r:embed="rId5"/>
          <a:stretch>
            <a:fillRect/>
          </a:stretch>
        </p:blipFill>
        <p:spPr>
          <a:xfrm>
            <a:off x="3287105" y="3959327"/>
            <a:ext cx="5753100" cy="1206500"/>
          </a:xfrm>
          <a:prstGeom prst="rect">
            <a:avLst/>
          </a:prstGeom>
        </p:spPr>
      </p:pic>
      <p:sp>
        <p:nvSpPr>
          <p:cNvPr id="9" name="Rectangle 8"/>
          <p:cNvSpPr/>
          <p:nvPr/>
        </p:nvSpPr>
        <p:spPr>
          <a:xfrm>
            <a:off x="586154" y="1586699"/>
            <a:ext cx="4491306" cy="2554545"/>
          </a:xfrm>
          <a:prstGeom prst="rect">
            <a:avLst/>
          </a:prstGeom>
        </p:spPr>
        <p:txBody>
          <a:bodyPr wrap="square">
            <a:spAutoFit/>
          </a:bodyPr>
          <a:lstStyle/>
          <a:p>
            <a:pPr marL="285750" indent="-285750">
              <a:buFont typeface="Arial" charset="0"/>
              <a:buChar char="•"/>
            </a:pPr>
            <a:r>
              <a:rPr lang="en-US" sz="1600" dirty="0"/>
              <a:t>If one can walk from node </a:t>
            </a:r>
            <a:r>
              <a:rPr lang="en-US" sz="1600" dirty="0" err="1"/>
              <a:t>i</a:t>
            </a:r>
            <a:r>
              <a:rPr lang="en-US" sz="1600" dirty="0"/>
              <a:t> to node j along the edges of the graph then we say that there is a path from </a:t>
            </a:r>
            <a:r>
              <a:rPr lang="en-US" sz="1600" dirty="0" err="1"/>
              <a:t>i</a:t>
            </a:r>
            <a:r>
              <a:rPr lang="en-US" sz="1600" dirty="0"/>
              <a:t> to j. </a:t>
            </a:r>
          </a:p>
          <a:p>
            <a:pPr marL="285750" indent="-285750">
              <a:buFont typeface="Arial" charset="0"/>
              <a:buChar char="•"/>
            </a:pPr>
            <a:r>
              <a:rPr lang="en-US" sz="1600" dirty="0" smtClean="0"/>
              <a:t>If </a:t>
            </a:r>
            <a:r>
              <a:rPr lang="en-US" sz="1600" dirty="0"/>
              <a:t>we walked on </a:t>
            </a:r>
            <a:r>
              <a:rPr lang="en-US" sz="1600" i="1" dirty="0"/>
              <a:t>k</a:t>
            </a:r>
            <a:r>
              <a:rPr lang="en-US" sz="1600" dirty="0"/>
              <a:t> </a:t>
            </a:r>
            <a:r>
              <a:rPr lang="en-US" sz="1600" dirty="0" smtClean="0"/>
              <a:t>edges from node </a:t>
            </a:r>
            <a:r>
              <a:rPr lang="en-US" sz="1600" i="1" dirty="0" err="1"/>
              <a:t>i</a:t>
            </a:r>
            <a:r>
              <a:rPr lang="en-US" sz="1600" i="1" dirty="0" smtClean="0"/>
              <a:t> </a:t>
            </a:r>
            <a:r>
              <a:rPr lang="en-US" sz="1600" dirty="0" smtClean="0"/>
              <a:t>to node </a:t>
            </a:r>
            <a:r>
              <a:rPr lang="en-US" sz="1600" i="1" dirty="0" smtClean="0"/>
              <a:t>j</a:t>
            </a:r>
            <a:r>
              <a:rPr lang="en-US" sz="1600" dirty="0" smtClean="0"/>
              <a:t> , </a:t>
            </a:r>
            <a:r>
              <a:rPr lang="en-US" sz="1600" dirty="0"/>
              <a:t>then the path has length </a:t>
            </a:r>
            <a:r>
              <a:rPr lang="en-US" sz="1600" i="1" dirty="0" smtClean="0"/>
              <a:t>k</a:t>
            </a:r>
            <a:r>
              <a:rPr lang="en-US" sz="1600" dirty="0" smtClean="0"/>
              <a:t>. </a:t>
            </a:r>
          </a:p>
          <a:p>
            <a:pPr marL="285750" indent="-285750">
              <a:buFont typeface="Arial" charset="0"/>
              <a:buChar char="•"/>
            </a:pPr>
            <a:endParaRPr lang="en-US" sz="1600" dirty="0"/>
          </a:p>
          <a:p>
            <a:pPr marL="285750" indent="-285750">
              <a:buFont typeface="Arial" charset="0"/>
              <a:buChar char="•"/>
            </a:pPr>
            <a:r>
              <a:rPr lang="en-US" sz="1600" b="1" dirty="0" smtClean="0">
                <a:solidFill>
                  <a:srgbClr val="FF0000"/>
                </a:solidFill>
              </a:rPr>
              <a:t>Question</a:t>
            </a:r>
            <a:r>
              <a:rPr lang="en-US" sz="1600" b="1" dirty="0">
                <a:solidFill>
                  <a:srgbClr val="FF0000"/>
                </a:solidFill>
              </a:rPr>
              <a:t>: How to find out how many paths with length k exist in </a:t>
            </a:r>
            <a:r>
              <a:rPr lang="en-US" sz="1600" b="1" dirty="0" smtClean="0">
                <a:solidFill>
                  <a:srgbClr val="FF0000"/>
                </a:solidFill>
              </a:rPr>
              <a:t>a directed </a:t>
            </a:r>
            <a:r>
              <a:rPr lang="en-US" sz="1600" b="1" dirty="0">
                <a:solidFill>
                  <a:srgbClr val="FF0000"/>
                </a:solidFill>
              </a:rPr>
              <a:t>graph?</a:t>
            </a:r>
          </a:p>
          <a:p>
            <a:endParaRPr lang="en-US" sz="1600" dirty="0" smtClean="0"/>
          </a:p>
        </p:txBody>
      </p:sp>
      <p:sp>
        <p:nvSpPr>
          <p:cNvPr id="10" name="Rectangle 9"/>
          <p:cNvSpPr/>
          <p:nvPr/>
        </p:nvSpPr>
        <p:spPr>
          <a:xfrm>
            <a:off x="284480" y="5562194"/>
            <a:ext cx="8679180" cy="923330"/>
          </a:xfrm>
          <a:prstGeom prst="rect">
            <a:avLst/>
          </a:prstGeom>
        </p:spPr>
        <p:txBody>
          <a:bodyPr wrap="square">
            <a:spAutoFit/>
          </a:bodyPr>
          <a:lstStyle/>
          <a:p>
            <a:r>
              <a:rPr lang="en-US" dirty="0"/>
              <a:t>The entry on row </a:t>
            </a:r>
            <a:r>
              <a:rPr lang="en-US" dirty="0" err="1"/>
              <a:t>i</a:t>
            </a:r>
            <a:r>
              <a:rPr lang="en-US" dirty="0"/>
              <a:t>, column j of </a:t>
            </a:r>
            <a:r>
              <a:rPr lang="en-US" dirty="0" err="1" smtClean="0"/>
              <a:t>A</a:t>
            </a:r>
            <a:r>
              <a:rPr lang="en-US" baseline="30000" dirty="0" err="1" smtClean="0"/>
              <a:t>k</a:t>
            </a:r>
            <a:r>
              <a:rPr lang="en-US" dirty="0" smtClean="0"/>
              <a:t>  (multiplying matrix A with itself k times) </a:t>
            </a:r>
            <a:r>
              <a:rPr lang="en-US" dirty="0"/>
              <a:t>corresponds to the number of paths of </a:t>
            </a:r>
            <a:r>
              <a:rPr lang="en-US" dirty="0" smtClean="0"/>
              <a:t>length </a:t>
            </a:r>
            <a:r>
              <a:rPr lang="en-US" i="1" dirty="0"/>
              <a:t>k</a:t>
            </a:r>
            <a:r>
              <a:rPr lang="en-US" dirty="0" smtClean="0"/>
              <a:t> </a:t>
            </a:r>
            <a:r>
              <a:rPr lang="en-US" dirty="0"/>
              <a:t>from node </a:t>
            </a:r>
            <a:r>
              <a:rPr lang="en-US" dirty="0" err="1"/>
              <a:t>i</a:t>
            </a:r>
            <a:r>
              <a:rPr lang="en-US" dirty="0"/>
              <a:t> to node j in the graph.</a:t>
            </a:r>
          </a:p>
        </p:txBody>
      </p:sp>
      <p:sp>
        <p:nvSpPr>
          <p:cNvPr id="3" name="TextBox 2"/>
          <p:cNvSpPr txBox="1"/>
          <p:nvPr/>
        </p:nvSpPr>
        <p:spPr>
          <a:xfrm>
            <a:off x="3688447" y="3944665"/>
            <a:ext cx="250507" cy="1200329"/>
          </a:xfrm>
          <a:prstGeom prst="rect">
            <a:avLst/>
          </a:prstGeom>
          <a:noFill/>
        </p:spPr>
        <p:txBody>
          <a:bodyPr wrap="square" rtlCol="0">
            <a:spAutoFit/>
          </a:bodyPr>
          <a:lstStyle/>
          <a:p>
            <a:r>
              <a:rPr lang="en-US" dirty="0" smtClean="0">
                <a:solidFill>
                  <a:srgbClr val="FF0000"/>
                </a:solidFill>
              </a:rPr>
              <a:t>1</a:t>
            </a:r>
          </a:p>
          <a:p>
            <a:r>
              <a:rPr lang="en-US" dirty="0" smtClean="0">
                <a:solidFill>
                  <a:srgbClr val="FF0000"/>
                </a:solidFill>
              </a:rPr>
              <a:t>2</a:t>
            </a:r>
          </a:p>
          <a:p>
            <a:r>
              <a:rPr lang="en-US" dirty="0" smtClean="0">
                <a:solidFill>
                  <a:srgbClr val="FF0000"/>
                </a:solidFill>
              </a:rPr>
              <a:t>3</a:t>
            </a:r>
          </a:p>
          <a:p>
            <a:r>
              <a:rPr lang="en-US" dirty="0">
                <a:solidFill>
                  <a:srgbClr val="FF0000"/>
                </a:solidFill>
              </a:rPr>
              <a:t>4</a:t>
            </a:r>
          </a:p>
        </p:txBody>
      </p:sp>
      <p:sp>
        <p:nvSpPr>
          <p:cNvPr id="11" name="TextBox 10"/>
          <p:cNvSpPr txBox="1"/>
          <p:nvPr/>
        </p:nvSpPr>
        <p:spPr>
          <a:xfrm>
            <a:off x="7294327" y="3944664"/>
            <a:ext cx="250507" cy="1200329"/>
          </a:xfrm>
          <a:prstGeom prst="rect">
            <a:avLst/>
          </a:prstGeom>
          <a:noFill/>
        </p:spPr>
        <p:txBody>
          <a:bodyPr wrap="square" rtlCol="0">
            <a:spAutoFit/>
          </a:bodyPr>
          <a:lstStyle/>
          <a:p>
            <a:r>
              <a:rPr lang="en-US" dirty="0" smtClean="0">
                <a:solidFill>
                  <a:srgbClr val="FF0000"/>
                </a:solidFill>
              </a:rPr>
              <a:t>1</a:t>
            </a:r>
          </a:p>
          <a:p>
            <a:r>
              <a:rPr lang="en-US" dirty="0" smtClean="0">
                <a:solidFill>
                  <a:srgbClr val="FF0000"/>
                </a:solidFill>
              </a:rPr>
              <a:t>2</a:t>
            </a:r>
          </a:p>
          <a:p>
            <a:r>
              <a:rPr lang="en-US" dirty="0" smtClean="0">
                <a:solidFill>
                  <a:srgbClr val="FF0000"/>
                </a:solidFill>
              </a:rPr>
              <a:t>3</a:t>
            </a:r>
          </a:p>
          <a:p>
            <a:r>
              <a:rPr lang="en-US" dirty="0">
                <a:solidFill>
                  <a:srgbClr val="FF0000"/>
                </a:solidFill>
              </a:rPr>
              <a:t>4</a:t>
            </a:r>
          </a:p>
        </p:txBody>
      </p:sp>
      <p:sp>
        <p:nvSpPr>
          <p:cNvPr id="12" name="TextBox 11"/>
          <p:cNvSpPr txBox="1"/>
          <p:nvPr/>
        </p:nvSpPr>
        <p:spPr>
          <a:xfrm flipH="1">
            <a:off x="4005068" y="3634395"/>
            <a:ext cx="1293763" cy="369332"/>
          </a:xfrm>
          <a:prstGeom prst="rect">
            <a:avLst/>
          </a:prstGeom>
          <a:noFill/>
        </p:spPr>
        <p:txBody>
          <a:bodyPr wrap="square" rtlCol="0">
            <a:spAutoFit/>
          </a:bodyPr>
          <a:lstStyle/>
          <a:p>
            <a:r>
              <a:rPr lang="en-US" smtClean="0">
                <a:solidFill>
                  <a:srgbClr val="FF0000"/>
                </a:solidFill>
              </a:rPr>
              <a:t>1</a:t>
            </a:r>
            <a:r>
              <a:rPr lang="en-US">
                <a:solidFill>
                  <a:srgbClr val="FF0000"/>
                </a:solidFill>
              </a:rPr>
              <a:t> </a:t>
            </a:r>
            <a:r>
              <a:rPr lang="en-US" smtClean="0">
                <a:solidFill>
                  <a:srgbClr val="FF0000"/>
                </a:solidFill>
              </a:rPr>
              <a:t>  2   3   4</a:t>
            </a:r>
            <a:endParaRPr lang="en-US" dirty="0" smtClean="0">
              <a:solidFill>
                <a:srgbClr val="FF0000"/>
              </a:solidFill>
            </a:endParaRPr>
          </a:p>
        </p:txBody>
      </p:sp>
      <p:sp>
        <p:nvSpPr>
          <p:cNvPr id="13" name="TextBox 12"/>
          <p:cNvSpPr txBox="1"/>
          <p:nvPr/>
        </p:nvSpPr>
        <p:spPr>
          <a:xfrm flipH="1">
            <a:off x="7616034" y="3589995"/>
            <a:ext cx="1293763" cy="369332"/>
          </a:xfrm>
          <a:prstGeom prst="rect">
            <a:avLst/>
          </a:prstGeom>
          <a:noFill/>
        </p:spPr>
        <p:txBody>
          <a:bodyPr wrap="square" rtlCol="0">
            <a:spAutoFit/>
          </a:bodyPr>
          <a:lstStyle/>
          <a:p>
            <a:r>
              <a:rPr lang="en-US" smtClean="0">
                <a:solidFill>
                  <a:srgbClr val="FF0000"/>
                </a:solidFill>
              </a:rPr>
              <a:t>1</a:t>
            </a:r>
            <a:r>
              <a:rPr lang="en-US">
                <a:solidFill>
                  <a:srgbClr val="FF0000"/>
                </a:solidFill>
              </a:rPr>
              <a:t> </a:t>
            </a:r>
            <a:r>
              <a:rPr lang="en-US" smtClean="0">
                <a:solidFill>
                  <a:srgbClr val="FF0000"/>
                </a:solidFill>
              </a:rPr>
              <a:t>  2   3   4</a:t>
            </a:r>
            <a:endParaRPr lang="en-US" dirty="0" smtClean="0">
              <a:solidFill>
                <a:srgbClr val="FF0000"/>
              </a:solidFill>
            </a:endParaRPr>
          </a:p>
        </p:txBody>
      </p:sp>
      <p:sp>
        <p:nvSpPr>
          <p:cNvPr id="14" name="Oval 13"/>
          <p:cNvSpPr/>
          <p:nvPr/>
        </p:nvSpPr>
        <p:spPr>
          <a:xfrm>
            <a:off x="7995138" y="4816285"/>
            <a:ext cx="232875" cy="282726"/>
          </a:xfrm>
          <a:prstGeom prst="ellipse">
            <a:avLst/>
          </a:prstGeom>
          <a:blipFill dpi="0" rotWithShape="1">
            <a:blip r:embed="rId6">
              <a:alphaModFix amt="12000"/>
              <a:duotone>
                <a:schemeClr val="accent1">
                  <a:shade val="30000"/>
                  <a:satMod val="150000"/>
                </a:schemeClr>
                <a:schemeClr val="accent1">
                  <a:alpha val="10000"/>
                  <a:satMod val="12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706331" y="4521836"/>
            <a:ext cx="232875" cy="282726"/>
          </a:xfrm>
          <a:prstGeom prst="ellipse">
            <a:avLst/>
          </a:prstGeom>
          <a:blipFill dpi="0" rotWithShape="1">
            <a:blip r:embed="rId6">
              <a:alphaModFix amt="12000"/>
              <a:duotone>
                <a:schemeClr val="accent1">
                  <a:shade val="30000"/>
                  <a:satMod val="150000"/>
                </a:schemeClr>
                <a:schemeClr val="accent1">
                  <a:alpha val="10000"/>
                  <a:satMod val="12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8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03238"/>
            <a:ext cx="7313613" cy="868362"/>
          </a:xfrm>
        </p:spPr>
        <p:txBody>
          <a:bodyPr/>
          <a:lstStyle/>
          <a:p>
            <a:pPr algn="l"/>
            <a:r>
              <a:rPr lang="en-US">
                <a:latin typeface="Arial" charset="0"/>
                <a:ea typeface="Arial" charset="0"/>
                <a:cs typeface="Arial" charset="0"/>
              </a:rPr>
              <a:t>Matrix Multiplication</a:t>
            </a:r>
            <a:endParaRPr lang="en-US"/>
          </a:p>
        </p:txBody>
      </p:sp>
      <p:pic>
        <p:nvPicPr>
          <p:cNvPr id="4" name="Content Placeholder 3"/>
          <p:cNvPicPr>
            <a:picLocks noGrp="1" noChangeAspect="1"/>
          </p:cNvPicPr>
          <p:nvPr>
            <p:ph idx="1"/>
          </p:nvPr>
        </p:nvPicPr>
        <p:blipFill>
          <a:blip r:embed="rId2"/>
          <a:stretch>
            <a:fillRect/>
          </a:stretch>
        </p:blipFill>
        <p:spPr>
          <a:xfrm>
            <a:off x="2583656" y="2016919"/>
            <a:ext cx="3975100" cy="3492500"/>
          </a:xfrm>
          <a:prstGeom prst="rect">
            <a:avLst/>
          </a:prstGeom>
        </p:spPr>
      </p:pic>
    </p:spTree>
    <p:extLst>
      <p:ext uri="{BB962C8B-B14F-4D97-AF65-F5344CB8AC3E}">
        <p14:creationId xmlns:p14="http://schemas.microsoft.com/office/powerpoint/2010/main" val="104676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charset="0"/>
                <a:ea typeface="Arial" charset="0"/>
                <a:cs typeface="Arial" charset="0"/>
              </a:rPr>
              <a:t>Matrix Multiplication</a:t>
            </a:r>
            <a:endParaRPr lang="en-US" dirty="0">
              <a:latin typeface="Arial" charset="0"/>
              <a:ea typeface="Arial" charset="0"/>
              <a:cs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7263148"/>
              </p:ext>
            </p:extLst>
          </p:nvPr>
        </p:nvGraphicFramePr>
        <p:xfrm>
          <a:off x="214499" y="2438397"/>
          <a:ext cx="1473627" cy="1102460"/>
        </p:xfrm>
        <a:graphic>
          <a:graphicData uri="http://schemas.openxmlformats.org/drawingml/2006/table">
            <a:tbl>
              <a:tblPr firstRow="1" bandRow="1">
                <a:tableStyleId>{5940675A-B579-460E-94D1-54222C63F5DA}</a:tableStyleId>
              </a:tblPr>
              <a:tblGrid>
                <a:gridCol w="491209"/>
                <a:gridCol w="491209"/>
                <a:gridCol w="491209"/>
              </a:tblGrid>
              <a:tr h="551230">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00</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01</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02</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0">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10</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11</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a</a:t>
                      </a:r>
                      <a:r>
                        <a:rPr lang="en-US" sz="1400" baseline="-25000" dirty="0" smtClean="0">
                          <a:latin typeface="Arial" charset="0"/>
                          <a:ea typeface="Arial" charset="0"/>
                          <a:cs typeface="Arial" charset="0"/>
                        </a:rPr>
                        <a:t>12</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85727644"/>
              </p:ext>
            </p:extLst>
          </p:nvPr>
        </p:nvGraphicFramePr>
        <p:xfrm>
          <a:off x="2262553" y="2231975"/>
          <a:ext cx="2227384" cy="1384121"/>
        </p:xfrm>
        <a:graphic>
          <a:graphicData uri="http://schemas.openxmlformats.org/drawingml/2006/table">
            <a:tbl>
              <a:tblPr firstRow="1" bandRow="1">
                <a:tableStyleId>{5940675A-B579-460E-94D1-54222C63F5DA}</a:tableStyleId>
              </a:tblPr>
              <a:tblGrid>
                <a:gridCol w="511698"/>
                <a:gridCol w="511698"/>
                <a:gridCol w="601994"/>
                <a:gridCol w="601994"/>
              </a:tblGrid>
              <a:tr h="510823">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00</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01</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02</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03</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36649">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10</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11</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12</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13</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36649">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20</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21</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22</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b</a:t>
                      </a:r>
                      <a:r>
                        <a:rPr lang="en-US" sz="1400" baseline="-25000" dirty="0" smtClean="0">
                          <a:latin typeface="Arial" charset="0"/>
                          <a:ea typeface="Arial" charset="0"/>
                          <a:cs typeface="Arial" charset="0"/>
                        </a:rPr>
                        <a:t>23</a:t>
                      </a:r>
                      <a:endParaRPr lang="en-US" sz="1400" baseline="-250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Left Bracket 5"/>
          <p:cNvSpPr/>
          <p:nvPr/>
        </p:nvSpPr>
        <p:spPr>
          <a:xfrm>
            <a:off x="214498" y="2438395"/>
            <a:ext cx="120713" cy="87923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p:cNvSpPr/>
          <p:nvPr/>
        </p:nvSpPr>
        <p:spPr>
          <a:xfrm>
            <a:off x="2180494" y="2231976"/>
            <a:ext cx="234460" cy="122633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p:cNvSpPr/>
          <p:nvPr/>
        </p:nvSpPr>
        <p:spPr>
          <a:xfrm flipH="1">
            <a:off x="4260237" y="2231974"/>
            <a:ext cx="164123" cy="122633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p:cNvSpPr/>
          <p:nvPr/>
        </p:nvSpPr>
        <p:spPr>
          <a:xfrm flipH="1">
            <a:off x="1531600" y="2458280"/>
            <a:ext cx="121902" cy="85935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717432" y="2640594"/>
            <a:ext cx="416170" cy="369332"/>
          </a:xfrm>
          <a:prstGeom prst="rect">
            <a:avLst/>
          </a:prstGeom>
          <a:noFill/>
        </p:spPr>
        <p:txBody>
          <a:bodyPr wrap="square" rtlCol="0">
            <a:spAutoFit/>
          </a:bodyPr>
          <a:lstStyle/>
          <a:p>
            <a:r>
              <a:rPr lang="en-US" smtClean="0"/>
              <a:t>x</a:t>
            </a:r>
            <a:endParaRPr lang="en-US"/>
          </a:p>
        </p:txBody>
      </p:sp>
      <p:sp>
        <p:nvSpPr>
          <p:cNvPr id="11" name="TextBox 10"/>
          <p:cNvSpPr txBox="1"/>
          <p:nvPr/>
        </p:nvSpPr>
        <p:spPr>
          <a:xfrm>
            <a:off x="4358329" y="2620295"/>
            <a:ext cx="741485" cy="369332"/>
          </a:xfrm>
          <a:prstGeom prst="rect">
            <a:avLst/>
          </a:prstGeom>
          <a:noFill/>
        </p:spPr>
        <p:txBody>
          <a:bodyPr wrap="square" rtlCol="0">
            <a:spAutoFit/>
          </a:bodyPr>
          <a:lstStyle/>
          <a:p>
            <a:r>
              <a:rPr lang="en-US" dirty="0"/>
              <a:t>=</a:t>
            </a:r>
          </a:p>
        </p:txBody>
      </p:sp>
      <p:sp>
        <p:nvSpPr>
          <p:cNvPr id="12" name="TextBox 11"/>
          <p:cNvSpPr txBox="1"/>
          <p:nvPr/>
        </p:nvSpPr>
        <p:spPr>
          <a:xfrm>
            <a:off x="148801" y="3781608"/>
            <a:ext cx="1623097" cy="523220"/>
          </a:xfrm>
          <a:prstGeom prst="rect">
            <a:avLst/>
          </a:prstGeom>
          <a:noFill/>
        </p:spPr>
        <p:txBody>
          <a:bodyPr wrap="square" rtlCol="0">
            <a:spAutoFit/>
          </a:bodyPr>
          <a:lstStyle/>
          <a:p>
            <a:pPr algn="ctr"/>
            <a:r>
              <a:rPr lang="en-US" sz="1400" dirty="0" smtClean="0"/>
              <a:t>2x</a:t>
            </a:r>
            <a:r>
              <a:rPr lang="en-US" sz="1400" dirty="0" smtClean="0">
                <a:solidFill>
                  <a:srgbClr val="FF0000"/>
                </a:solidFill>
              </a:rPr>
              <a:t>3</a:t>
            </a:r>
          </a:p>
          <a:p>
            <a:pPr algn="ctr"/>
            <a:r>
              <a:rPr lang="en-US" sz="1400" dirty="0" smtClean="0"/>
              <a:t>Row x </a:t>
            </a:r>
            <a:r>
              <a:rPr lang="en-US" sz="1400" b="1" dirty="0" smtClean="0">
                <a:solidFill>
                  <a:srgbClr val="FF0000"/>
                </a:solidFill>
              </a:rPr>
              <a:t>Col</a:t>
            </a:r>
            <a:endParaRPr lang="en-US" sz="1400" b="1" dirty="0">
              <a:solidFill>
                <a:srgbClr val="FF0000"/>
              </a:solidFill>
            </a:endParaRPr>
          </a:p>
        </p:txBody>
      </p:sp>
      <p:sp>
        <p:nvSpPr>
          <p:cNvPr id="13" name="TextBox 12"/>
          <p:cNvSpPr txBox="1"/>
          <p:nvPr/>
        </p:nvSpPr>
        <p:spPr>
          <a:xfrm>
            <a:off x="2437757" y="3848589"/>
            <a:ext cx="1623097" cy="523220"/>
          </a:xfrm>
          <a:prstGeom prst="rect">
            <a:avLst/>
          </a:prstGeom>
          <a:noFill/>
        </p:spPr>
        <p:txBody>
          <a:bodyPr wrap="square" rtlCol="0">
            <a:spAutoFit/>
          </a:bodyPr>
          <a:lstStyle/>
          <a:p>
            <a:pPr algn="ctr"/>
            <a:r>
              <a:rPr lang="en-US" sz="1400" dirty="0" smtClean="0">
                <a:solidFill>
                  <a:srgbClr val="FF0000"/>
                </a:solidFill>
              </a:rPr>
              <a:t>3</a:t>
            </a:r>
            <a:r>
              <a:rPr lang="en-US" sz="1400" dirty="0" smtClean="0"/>
              <a:t>x4</a:t>
            </a:r>
          </a:p>
          <a:p>
            <a:pPr algn="ctr"/>
            <a:r>
              <a:rPr lang="en-US" sz="1400" b="1" dirty="0" smtClean="0">
                <a:solidFill>
                  <a:srgbClr val="FF0000"/>
                </a:solidFill>
              </a:rPr>
              <a:t>Row</a:t>
            </a:r>
            <a:r>
              <a:rPr lang="en-US" sz="1400" dirty="0" smtClean="0">
                <a:solidFill>
                  <a:srgbClr val="FF0000"/>
                </a:solidFill>
              </a:rPr>
              <a:t> </a:t>
            </a:r>
            <a:r>
              <a:rPr lang="en-US" sz="1400" dirty="0" smtClean="0"/>
              <a:t>x Col</a:t>
            </a:r>
            <a:endParaRPr lang="en-US" sz="1400" dirty="0"/>
          </a:p>
        </p:txBody>
      </p:sp>
      <p:sp>
        <p:nvSpPr>
          <p:cNvPr id="14" name="TextBox 13"/>
          <p:cNvSpPr txBox="1"/>
          <p:nvPr/>
        </p:nvSpPr>
        <p:spPr>
          <a:xfrm>
            <a:off x="6046727" y="3997737"/>
            <a:ext cx="1623097" cy="523220"/>
          </a:xfrm>
          <a:prstGeom prst="rect">
            <a:avLst/>
          </a:prstGeom>
          <a:noFill/>
        </p:spPr>
        <p:txBody>
          <a:bodyPr wrap="square" rtlCol="0">
            <a:spAutoFit/>
          </a:bodyPr>
          <a:lstStyle/>
          <a:p>
            <a:pPr algn="ctr"/>
            <a:r>
              <a:rPr lang="en-US" sz="1400" dirty="0" smtClean="0"/>
              <a:t>2x4</a:t>
            </a:r>
          </a:p>
          <a:p>
            <a:pPr algn="ctr"/>
            <a:r>
              <a:rPr lang="en-US" sz="1400" dirty="0" smtClean="0"/>
              <a:t>Row x Col</a:t>
            </a:r>
            <a:endParaRPr lang="en-US" sz="1400" dirty="0"/>
          </a:p>
        </p:txBody>
      </p:sp>
      <p:graphicFrame>
        <p:nvGraphicFramePr>
          <p:cNvPr id="15" name="Table 14"/>
          <p:cNvGraphicFramePr>
            <a:graphicFrameLocks noGrp="1"/>
          </p:cNvGraphicFramePr>
          <p:nvPr>
            <p:extLst>
              <p:ext uri="{D42A27DB-BD31-4B8C-83A1-F6EECF244321}">
                <p14:modId xmlns:p14="http://schemas.microsoft.com/office/powerpoint/2010/main" val="733506355"/>
              </p:ext>
            </p:extLst>
          </p:nvPr>
        </p:nvGraphicFramePr>
        <p:xfrm>
          <a:off x="4618888" y="1781908"/>
          <a:ext cx="4654066" cy="2135206"/>
        </p:xfrm>
        <a:graphic>
          <a:graphicData uri="http://schemas.openxmlformats.org/drawingml/2006/table">
            <a:tbl>
              <a:tblPr firstRow="1" bandRow="1">
                <a:tableStyleId>{5940675A-B579-460E-94D1-54222C63F5DA}</a:tableStyleId>
              </a:tblPr>
              <a:tblGrid>
                <a:gridCol w="1069181"/>
                <a:gridCol w="1069181"/>
                <a:gridCol w="1257852"/>
                <a:gridCol w="1257852"/>
              </a:tblGrid>
              <a:tr h="9769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00</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00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00</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10</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20</a:t>
                      </a:r>
                      <a:r>
                        <a:rPr lang="en-US" sz="1400" dirty="0" smtClean="0">
                          <a:latin typeface="Arial" charset="0"/>
                          <a:ea typeface="Arial" charset="0"/>
                          <a:cs typeface="Arial"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01</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00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21</a:t>
                      </a:r>
                      <a:r>
                        <a:rPr lang="en-US" sz="1400" dirty="0" smtClean="0">
                          <a:latin typeface="Arial" charset="0"/>
                          <a:ea typeface="Arial" charset="0"/>
                          <a:cs typeface="Arial"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02</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00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02</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12</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22</a:t>
                      </a:r>
                      <a:r>
                        <a:rPr lang="en-US" sz="1400" dirty="0" smtClean="0">
                          <a:latin typeface="Arial" charset="0"/>
                          <a:ea typeface="Arial" charset="0"/>
                          <a:cs typeface="Arial"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03</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00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03</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13</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02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23</a:t>
                      </a:r>
                      <a:r>
                        <a:rPr lang="en-US" sz="1400" dirty="0" smtClean="0">
                          <a:latin typeface="Arial" charset="0"/>
                          <a:ea typeface="Arial" charset="0"/>
                          <a:cs typeface="Arial"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8144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10</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10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21</a:t>
                      </a:r>
                      <a:r>
                        <a:rPr lang="en-US" sz="1400" dirty="0" smtClean="0">
                          <a:latin typeface="Arial" charset="0"/>
                          <a:ea typeface="Arial" charset="0"/>
                          <a:cs typeface="Arial" charset="0"/>
                        </a:rPr>
                        <a:t>)</a:t>
                      </a:r>
                    </a:p>
                    <a:p>
                      <a:endParaRPr lang="en-US" sz="14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11</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10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11</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21</a:t>
                      </a:r>
                      <a:r>
                        <a:rPr lang="en-US" sz="1400" dirty="0" smtClean="0">
                          <a:latin typeface="Arial" charset="0"/>
                          <a:ea typeface="Arial" charset="0"/>
                          <a:cs typeface="Arial" charset="0"/>
                        </a:rPr>
                        <a:t>)</a:t>
                      </a:r>
                    </a:p>
                    <a:p>
                      <a:endParaRPr lang="en-US" sz="14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charset="0"/>
                          <a:ea typeface="Arial" charset="0"/>
                          <a:cs typeface="Arial" charset="0"/>
                        </a:rPr>
                        <a:t>v</a:t>
                      </a:r>
                      <a:r>
                        <a:rPr lang="en-US" sz="1400" baseline="-25000" dirty="0" smtClean="0">
                          <a:latin typeface="Arial" charset="0"/>
                          <a:ea typeface="Arial" charset="0"/>
                          <a:cs typeface="Arial" charset="0"/>
                        </a:rPr>
                        <a:t>12</a:t>
                      </a:r>
                      <a:r>
                        <a:rPr lang="en-US" sz="1400" dirty="0" smtClean="0">
                          <a:latin typeface="Arial" charset="0"/>
                          <a:ea typeface="Arial" charset="0"/>
                          <a:cs typeface="Arial" charset="0"/>
                        </a:rPr>
                        <a:t> =         (a</a:t>
                      </a:r>
                      <a:r>
                        <a:rPr lang="en-US" sz="1400" baseline="-25000" dirty="0" smtClean="0">
                          <a:latin typeface="Arial" charset="0"/>
                          <a:ea typeface="Arial" charset="0"/>
                          <a:cs typeface="Arial" charset="0"/>
                        </a:rPr>
                        <a:t>10</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02</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11</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12</a:t>
                      </a:r>
                      <a:r>
                        <a:rPr lang="en-US" sz="1400" dirty="0" smtClean="0">
                          <a:latin typeface="Arial" charset="0"/>
                          <a:ea typeface="Arial" charset="0"/>
                          <a:cs typeface="Arial" charset="0"/>
                        </a:rPr>
                        <a:t>)+ (a</a:t>
                      </a:r>
                      <a:r>
                        <a:rPr lang="en-US" sz="1400" baseline="-25000" dirty="0" smtClean="0">
                          <a:latin typeface="Arial" charset="0"/>
                          <a:ea typeface="Arial" charset="0"/>
                          <a:cs typeface="Arial" charset="0"/>
                        </a:rPr>
                        <a:t>12</a:t>
                      </a:r>
                      <a:r>
                        <a:rPr lang="en-US" sz="1400" baseline="0" dirty="0" smtClean="0">
                          <a:latin typeface="Arial" charset="0"/>
                          <a:ea typeface="Arial" charset="0"/>
                          <a:cs typeface="Arial" charset="0"/>
                        </a:rPr>
                        <a:t> </a:t>
                      </a:r>
                      <a:r>
                        <a:rPr lang="en-US" sz="1400" dirty="0" smtClean="0">
                          <a:latin typeface="Arial" charset="0"/>
                          <a:ea typeface="Arial" charset="0"/>
                          <a:cs typeface="Arial" charset="0"/>
                        </a:rPr>
                        <a:t>x b</a:t>
                      </a:r>
                      <a:r>
                        <a:rPr lang="en-US" sz="1400" baseline="-25000" dirty="0" smtClean="0">
                          <a:latin typeface="Arial" charset="0"/>
                          <a:ea typeface="Arial" charset="0"/>
                          <a:cs typeface="Arial" charset="0"/>
                        </a:rPr>
                        <a:t>22</a:t>
                      </a:r>
                      <a:r>
                        <a:rPr lang="en-US" sz="1400" dirty="0" smtClean="0">
                          <a:latin typeface="Arial" charset="0"/>
                          <a:ea typeface="Arial" charset="0"/>
                          <a:cs typeface="Arial" charset="0"/>
                        </a:rPr>
                        <a:t>)</a:t>
                      </a:r>
                    </a:p>
                    <a:p>
                      <a:endParaRPr lang="en-US" sz="14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Arial" charset="0"/>
                          <a:ea typeface="Arial" charset="0"/>
                          <a:cs typeface="Arial" charset="0"/>
                        </a:rPr>
                        <a:t>?</a:t>
                      </a:r>
                      <a:endParaRPr lang="en-US" sz="1400" dirty="0">
                        <a:latin typeface="Arial" charset="0"/>
                        <a:ea typeface="Arial" charset="0"/>
                        <a:cs typeface="Arial"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6" name="Rectangle 15"/>
          <p:cNvSpPr/>
          <p:nvPr/>
        </p:nvSpPr>
        <p:spPr>
          <a:xfrm>
            <a:off x="87097" y="2438395"/>
            <a:ext cx="1630335" cy="351697"/>
          </a:xfrm>
          <a:prstGeom prst="rect">
            <a:avLst/>
          </a:prstGeom>
          <a:blipFill dpi="0" rotWithShape="1">
            <a:blip r:embed="rId2">
              <a:alphaModFix amt="13000"/>
              <a:duotone>
                <a:schemeClr val="accent1">
                  <a:shade val="30000"/>
                  <a:satMod val="150000"/>
                </a:schemeClr>
                <a:schemeClr val="accent1">
                  <a:alpha val="10000"/>
                  <a:satMod val="12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rot="5400000">
            <a:off x="1622590" y="2739874"/>
            <a:ext cx="1630335" cy="351697"/>
          </a:xfrm>
          <a:prstGeom prst="rect">
            <a:avLst/>
          </a:prstGeom>
          <a:blipFill dpi="0" rotWithShape="1">
            <a:blip r:embed="rId2">
              <a:alphaModFix amt="13000"/>
              <a:duotone>
                <a:schemeClr val="accent1">
                  <a:shade val="30000"/>
                  <a:satMod val="150000"/>
                </a:schemeClr>
                <a:schemeClr val="accent1">
                  <a:alpha val="10000"/>
                  <a:satMod val="12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Bracket 17"/>
          <p:cNvSpPr/>
          <p:nvPr/>
        </p:nvSpPr>
        <p:spPr>
          <a:xfrm>
            <a:off x="4684465" y="1783594"/>
            <a:ext cx="230338" cy="194729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ket 18"/>
          <p:cNvSpPr/>
          <p:nvPr/>
        </p:nvSpPr>
        <p:spPr>
          <a:xfrm flipH="1">
            <a:off x="8904779" y="1790914"/>
            <a:ext cx="239221" cy="202809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613606" y="5061088"/>
                <a:ext cx="5958567" cy="819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𝑗</m:t>
                          </m:r>
                          <m:r>
                            <a:rPr lang="en-US" b="0" i="1" smtClean="0">
                              <a:latin typeface="Cambria Math" charset="0"/>
                            </a:rPr>
                            <m:t>=0</m:t>
                          </m:r>
                        </m:sub>
                        <m:sup>
                          <m:r>
                            <a:rPr lang="en-US" b="0" i="1" smtClean="0">
                              <a:latin typeface="Cambria Math" charset="0"/>
                            </a:rPr>
                            <m:t>𝑗</m:t>
                          </m:r>
                          <m:r>
                            <a:rPr lang="en-US" b="0" i="1" smtClean="0">
                              <a:latin typeface="Cambria Math" charset="0"/>
                            </a:rPr>
                            <m:t>=</m:t>
                          </m:r>
                          <m:r>
                            <a:rPr lang="en-US" b="0" i="1" smtClean="0">
                              <a:latin typeface="Cambria Math" charset="0"/>
                            </a:rPr>
                            <m:t>𝑛</m:t>
                          </m:r>
                        </m:sup>
                        <m:e>
                          <m:sSub>
                            <m:sSubPr>
                              <m:ctrlPr>
                                <a:rPr lang="en-US" i="1" smtClean="0">
                                  <a:latin typeface="Cambria Math" charset="0"/>
                                </a:rPr>
                              </m:ctrlPr>
                            </m:sSubPr>
                            <m:e>
                              <m:r>
                                <a:rPr lang="en-US" b="0" i="1" smtClean="0">
                                  <a:latin typeface="Cambria Math" charset="0"/>
                                </a:rPr>
                                <m:t>(</m:t>
                              </m:r>
                              <m:r>
                                <a:rPr lang="en-US" b="0" i="1" smtClean="0">
                                  <a:latin typeface="Cambria Math" charset="0"/>
                                </a:rPr>
                                <m:t>𝑎</m:t>
                              </m:r>
                            </m:e>
                            <m:sub>
                              <m:r>
                                <a:rPr lang="en-US" b="0" i="1" smtClean="0">
                                  <a:latin typeface="Cambria Math" charset="0"/>
                                </a:rPr>
                                <m:t>𝑖𝑗</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𝑏</m:t>
                              </m:r>
                            </m:e>
                            <m:sub>
                              <m:r>
                                <a:rPr lang="en-US" b="0" i="1" smtClean="0">
                                  <a:latin typeface="Cambria Math" charset="0"/>
                                </a:rPr>
                                <m:t>𝑗𝑖</m:t>
                              </m:r>
                            </m:sub>
                          </m:sSub>
                          <m:r>
                            <a:rPr lang="en-US" b="0" i="1" smtClean="0">
                              <a:latin typeface="Cambria Math" charset="0"/>
                            </a:rPr>
                            <m:t>)</m:t>
                          </m:r>
                        </m:e>
                      </m:nary>
                      <m:r>
                        <a:rPr lang="en-US" b="0" i="1" smtClean="0">
                          <a:latin typeface="Cambria Math" charset="0"/>
                        </a:rPr>
                        <m:t> , </m:t>
                      </m:r>
                      <m:r>
                        <a:rPr lang="en-US" b="0" i="1" smtClean="0">
                          <a:latin typeface="Cambria Math" charset="0"/>
                        </a:rPr>
                        <m:t>𝑤h𝑒𝑟𝑒</m:t>
                      </m:r>
                      <m:r>
                        <a:rPr lang="en-US" b="0" i="1" smtClean="0">
                          <a:latin typeface="Cambria Math" charset="0"/>
                        </a:rPr>
                        <m:t> </m:t>
                      </m:r>
                      <m:r>
                        <a:rPr lang="en-US" b="0" i="1" smtClean="0">
                          <a:latin typeface="Cambria Math" charset="0"/>
                        </a:rPr>
                        <m:t>𝑛</m:t>
                      </m:r>
                      <m:r>
                        <a:rPr lang="en-US" b="0" i="1" smtClean="0">
                          <a:latin typeface="Cambria Math" charset="0"/>
                        </a:rPr>
                        <m:t>:</m:t>
                      </m:r>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𝑐𝑜𝑙𝑢𝑚𝑛𝑠</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613606" y="5061088"/>
                <a:ext cx="5958567" cy="819840"/>
              </a:xfrm>
              <a:prstGeom prst="rect">
                <a:avLst/>
              </a:prstGeom>
              <a:blipFill rotWithShape="0">
                <a:blip r:embed="rId3"/>
                <a:stretch>
                  <a:fillRect/>
                </a:stretch>
              </a:blipFill>
            </p:spPr>
            <p:txBody>
              <a:bodyPr/>
              <a:lstStyle/>
              <a:p>
                <a:r>
                  <a:rPr lang="en-US">
                    <a:noFill/>
                  </a:rPr>
                  <a:t> </a:t>
                </a:r>
              </a:p>
            </p:txBody>
          </p:sp>
        </mc:Fallback>
      </mc:AlternateContent>
      <p:sp>
        <p:nvSpPr>
          <p:cNvPr id="21" name="TextBox 20"/>
          <p:cNvSpPr txBox="1"/>
          <p:nvPr/>
        </p:nvSpPr>
        <p:spPr>
          <a:xfrm>
            <a:off x="313478" y="5296344"/>
            <a:ext cx="3097937" cy="369332"/>
          </a:xfrm>
          <a:prstGeom prst="rect">
            <a:avLst/>
          </a:prstGeom>
          <a:noFill/>
        </p:spPr>
        <p:txBody>
          <a:bodyPr wrap="square" rtlCol="0">
            <a:spAutoFit/>
          </a:bodyPr>
          <a:lstStyle/>
          <a:p>
            <a:r>
              <a:rPr lang="en-US" dirty="0" err="1" smtClean="0"/>
              <a:t>v</a:t>
            </a:r>
            <a:r>
              <a:rPr lang="en-US" baseline="-25000" dirty="0" err="1" smtClean="0"/>
              <a:t>ij</a:t>
            </a:r>
            <a:r>
              <a:rPr lang="en-US" baseline="-25000" dirty="0" smtClean="0"/>
              <a:t> </a:t>
            </a:r>
            <a:r>
              <a:rPr lang="en-US" dirty="0" smtClean="0"/>
              <a:t>in the resulting matrix = </a:t>
            </a:r>
          </a:p>
        </p:txBody>
      </p:sp>
      <p:sp>
        <p:nvSpPr>
          <p:cNvPr id="22" name="Rectangle 21"/>
          <p:cNvSpPr/>
          <p:nvPr/>
        </p:nvSpPr>
        <p:spPr>
          <a:xfrm rot="5400000">
            <a:off x="4581002" y="1713033"/>
            <a:ext cx="1099343" cy="1084507"/>
          </a:xfrm>
          <a:prstGeom prst="rect">
            <a:avLst/>
          </a:prstGeom>
          <a:blipFill dpi="0" rotWithShape="1">
            <a:blip r:embed="rId2">
              <a:alphaModFix amt="13000"/>
              <a:duotone>
                <a:schemeClr val="accent1">
                  <a:shade val="30000"/>
                  <a:satMod val="150000"/>
                </a:schemeClr>
                <a:schemeClr val="accent1">
                  <a:alpha val="10000"/>
                  <a:satMod val="12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rot="5400000">
            <a:off x="4587188" y="2859732"/>
            <a:ext cx="1099343" cy="1097662"/>
          </a:xfrm>
          <a:prstGeom prst="rect">
            <a:avLst/>
          </a:prstGeom>
          <a:solidFill>
            <a:srgbClr val="00B0F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rot="5400000">
            <a:off x="743144" y="2343344"/>
            <a:ext cx="332661" cy="1615911"/>
          </a:xfrm>
          <a:prstGeom prst="rect">
            <a:avLst/>
          </a:prstGeom>
          <a:solidFill>
            <a:srgbClr val="00B0F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traversal algorithms</a:t>
            </a:r>
            <a:endParaRPr lang="en-US" dirty="0"/>
          </a:p>
        </p:txBody>
      </p:sp>
    </p:spTree>
    <p:extLst>
      <p:ext uri="{BB962C8B-B14F-4D97-AF65-F5344CB8AC3E}">
        <p14:creationId xmlns:p14="http://schemas.microsoft.com/office/powerpoint/2010/main" val="113083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7770813" cy="868362"/>
          </a:xfrm>
        </p:spPr>
        <p:txBody>
          <a:bodyPr>
            <a:noAutofit/>
          </a:bodyPr>
          <a:lstStyle/>
          <a:p>
            <a:pPr algn="l"/>
            <a:r>
              <a:rPr lang="en-US" sz="2800" cap="none" dirty="0" smtClean="0">
                <a:latin typeface="Arial" charset="0"/>
                <a:ea typeface="Arial" charset="0"/>
                <a:cs typeface="Arial" charset="0"/>
              </a:rPr>
              <a:t>Graph Traversal : DFS for Directed Graphs</a:t>
            </a:r>
            <a:endParaRPr lang="en-US" sz="2800" dirty="0">
              <a:latin typeface="Arial" charset="0"/>
              <a:ea typeface="Arial" charset="0"/>
              <a:cs typeface="Arial" charset="0"/>
            </a:endParaRPr>
          </a:p>
        </p:txBody>
      </p:sp>
      <p:sp>
        <p:nvSpPr>
          <p:cNvPr id="3" name="Content Placeholder 2"/>
          <p:cNvSpPr>
            <a:spLocks noGrp="1"/>
          </p:cNvSpPr>
          <p:nvPr>
            <p:ph idx="1"/>
          </p:nvPr>
        </p:nvSpPr>
        <p:spPr>
          <a:xfrm>
            <a:off x="597877" y="1394619"/>
            <a:ext cx="7313613" cy="4056062"/>
          </a:xfrm>
        </p:spPr>
        <p:txBody>
          <a:bodyPr>
            <a:normAutofit/>
          </a:bodyPr>
          <a:lstStyle/>
          <a:p>
            <a:r>
              <a:rPr lang="en-US" sz="1800" dirty="0"/>
              <a:t>DFS (Depth First Search</a:t>
            </a:r>
            <a:r>
              <a:rPr lang="en-US" sz="1800" dirty="0" smtClean="0"/>
              <a:t>):</a:t>
            </a:r>
          </a:p>
          <a:p>
            <a:r>
              <a:rPr lang="en-US" sz="1800" dirty="0" smtClean="0"/>
              <a:t>Recursive operation</a:t>
            </a:r>
            <a:endParaRPr lang="en-US" sz="1800" dirty="0"/>
          </a:p>
          <a:p>
            <a:r>
              <a:rPr lang="en-US" sz="1800" dirty="0" smtClean="0"/>
              <a:t>Start at an arbitrary unvisited node.</a:t>
            </a:r>
          </a:p>
          <a:p>
            <a:r>
              <a:rPr lang="en-US" sz="1800" dirty="0" smtClean="0"/>
              <a:t>Use adjacency list and visited list to avoid falling in an infinity loop due to cycles. </a:t>
            </a:r>
          </a:p>
        </p:txBody>
      </p:sp>
      <p:pic>
        <p:nvPicPr>
          <p:cNvPr id="5" name="Picture 4"/>
          <p:cNvPicPr>
            <a:picLocks noChangeAspect="1"/>
          </p:cNvPicPr>
          <p:nvPr/>
        </p:nvPicPr>
        <p:blipFill>
          <a:blip r:embed="rId3"/>
          <a:stretch>
            <a:fillRect/>
          </a:stretch>
        </p:blipFill>
        <p:spPr>
          <a:xfrm>
            <a:off x="3556000" y="3422650"/>
            <a:ext cx="5359400" cy="2298700"/>
          </a:xfrm>
          <a:prstGeom prst="rect">
            <a:avLst/>
          </a:prstGeom>
        </p:spPr>
      </p:pic>
      <p:sp>
        <p:nvSpPr>
          <p:cNvPr id="6" name="Rectangle 5"/>
          <p:cNvSpPr/>
          <p:nvPr/>
        </p:nvSpPr>
        <p:spPr>
          <a:xfrm>
            <a:off x="685800" y="3874691"/>
            <a:ext cx="3098800" cy="1846659"/>
          </a:xfrm>
          <a:prstGeom prst="rect">
            <a:avLst/>
          </a:prstGeom>
        </p:spPr>
        <p:txBody>
          <a:bodyPr wrap="square">
            <a:spAutoFit/>
          </a:bodyPr>
          <a:lstStyle/>
          <a:p>
            <a:r>
              <a:rPr lang="en-US" sz="1600" dirty="0"/>
              <a:t>DFS visits the child vertices before visiting the sibling vertices; that is, it traverses the depth of any particular path before exploring its breadth.</a:t>
            </a:r>
          </a:p>
          <a:p>
            <a:endParaRPr lang="en-US" sz="1600" dirty="0"/>
          </a:p>
        </p:txBody>
      </p:sp>
    </p:spTree>
    <p:extLst>
      <p:ext uri="{BB962C8B-B14F-4D97-AF65-F5344CB8AC3E}">
        <p14:creationId xmlns:p14="http://schemas.microsoft.com/office/powerpoint/2010/main" val="681181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489272" cy="1039427"/>
          </a:xfrm>
        </p:spPr>
        <p:txBody>
          <a:bodyPr>
            <a:noAutofit/>
          </a:bodyPr>
          <a:lstStyle/>
          <a:p>
            <a:pPr algn="l"/>
            <a:r>
              <a:rPr lang="en-US" sz="3200" cap="none" dirty="0" smtClean="0">
                <a:latin typeface="Arial" charset="0"/>
                <a:ea typeface="Arial" charset="0"/>
                <a:cs typeface="Arial" charset="0"/>
              </a:rPr>
              <a:t>Graph Traversal : DFS for Undirected Graphs</a:t>
            </a:r>
            <a:endParaRPr lang="en-US" sz="3200" dirty="0">
              <a:latin typeface="Arial" charset="0"/>
              <a:ea typeface="Arial" charset="0"/>
              <a:cs typeface="Arial" charset="0"/>
            </a:endParaRPr>
          </a:p>
        </p:txBody>
      </p:sp>
      <p:sp>
        <p:nvSpPr>
          <p:cNvPr id="3" name="Content Placeholder 2"/>
          <p:cNvSpPr>
            <a:spLocks noGrp="1"/>
          </p:cNvSpPr>
          <p:nvPr>
            <p:ph idx="1"/>
          </p:nvPr>
        </p:nvSpPr>
        <p:spPr>
          <a:xfrm>
            <a:off x="220554" y="1808152"/>
            <a:ext cx="7208318" cy="5202247"/>
          </a:xfrm>
        </p:spPr>
        <p:txBody>
          <a:bodyPr>
            <a:noAutofit/>
          </a:bodyPr>
          <a:lstStyle/>
          <a:p>
            <a:r>
              <a:rPr lang="en-US" sz="2000" dirty="0"/>
              <a:t>DFS </a:t>
            </a:r>
            <a:r>
              <a:rPr lang="en-US" sz="2000" dirty="0" smtClean="0"/>
              <a:t>Algorithm (</a:t>
            </a:r>
            <a:r>
              <a:rPr lang="en-US" sz="2000" dirty="0"/>
              <a:t>Depth First Search</a:t>
            </a:r>
            <a:r>
              <a:rPr lang="en-US" sz="2000" dirty="0" smtClean="0"/>
              <a:t>):</a:t>
            </a:r>
          </a:p>
          <a:p>
            <a:pPr lvl="1"/>
            <a:r>
              <a:rPr lang="en-US" sz="1800" dirty="0" smtClean="0"/>
              <a:t>Each vertex has three possible colors:</a:t>
            </a:r>
          </a:p>
          <a:p>
            <a:pPr lvl="2"/>
            <a:r>
              <a:rPr lang="en-US" sz="1800" dirty="0" smtClean="0"/>
              <a:t>White: </a:t>
            </a:r>
            <a:r>
              <a:rPr lang="en-US" sz="1800" dirty="0"/>
              <a:t>vertex is unvisited </a:t>
            </a:r>
            <a:endParaRPr lang="en-US" sz="1800" dirty="0" smtClean="0"/>
          </a:p>
          <a:p>
            <a:pPr lvl="2"/>
            <a:r>
              <a:rPr lang="en-US" sz="1800" dirty="0" smtClean="0"/>
              <a:t>Gray: vertex is visited</a:t>
            </a:r>
          </a:p>
          <a:p>
            <a:pPr lvl="2"/>
            <a:r>
              <a:rPr lang="en-US" sz="1800" dirty="0" smtClean="0"/>
              <a:t>Black: DFS has finished processing the vertex.</a:t>
            </a:r>
          </a:p>
          <a:p>
            <a:pPr lvl="2"/>
            <a:endParaRPr lang="en-US" sz="1800" dirty="0"/>
          </a:p>
          <a:p>
            <a:r>
              <a:rPr lang="en-US" sz="1600" dirty="0"/>
              <a:t>Initially all vertices are </a:t>
            </a:r>
            <a:r>
              <a:rPr lang="en-US" sz="1600" dirty="0" smtClean="0"/>
              <a:t>white (unvisited). </a:t>
            </a:r>
            <a:r>
              <a:rPr lang="en-US" sz="1600" dirty="0"/>
              <a:t>DFS starts in </a:t>
            </a:r>
            <a:r>
              <a:rPr lang="en-US" sz="1600" dirty="0" smtClean="0"/>
              <a:t>random vertex u </a:t>
            </a:r>
            <a:r>
              <a:rPr lang="en-US" sz="1600" dirty="0"/>
              <a:t>and runs as follows</a:t>
            </a:r>
            <a:r>
              <a:rPr lang="en-US" sz="1600" dirty="0" smtClean="0"/>
              <a:t>:</a:t>
            </a:r>
          </a:p>
          <a:p>
            <a:pPr marL="711835" lvl="1" indent="-342900">
              <a:buFont typeface="+mj-lt"/>
              <a:buAutoNum type="arabicPeriod"/>
            </a:pPr>
            <a:r>
              <a:rPr lang="en-US" sz="1400" dirty="0"/>
              <a:t>Mark vertex </a:t>
            </a:r>
            <a:r>
              <a:rPr lang="en-US" sz="1400" dirty="0" smtClean="0"/>
              <a:t>u (i.e., ’A’) </a:t>
            </a:r>
            <a:r>
              <a:rPr lang="en-US" sz="1400" dirty="0"/>
              <a:t>as </a:t>
            </a:r>
            <a:r>
              <a:rPr lang="en-US" sz="1400" dirty="0" smtClean="0"/>
              <a:t>gray, if u is white, and push it into stack S.</a:t>
            </a:r>
            <a:endParaRPr lang="en-US" sz="1400" dirty="0"/>
          </a:p>
          <a:p>
            <a:pPr marL="711835" lvl="1" indent="-342900">
              <a:buFont typeface="+mj-lt"/>
              <a:buAutoNum type="arabicPeriod"/>
            </a:pPr>
            <a:r>
              <a:rPr lang="en-US" sz="1400" dirty="0" smtClean="0"/>
              <a:t>Check all the adjacent unvisited nodes of visited vertex u </a:t>
            </a:r>
            <a:r>
              <a:rPr lang="mr-IN" sz="1400" dirty="0" smtClean="0"/>
              <a:t>–</a:t>
            </a:r>
            <a:r>
              <a:rPr lang="en-US" sz="1400" dirty="0" smtClean="0"/>
              <a:t>alphabetically-  (i.e., ‘B’) and push to the top of the stack one at a time. </a:t>
            </a:r>
          </a:p>
          <a:p>
            <a:pPr marL="711835" lvl="1" indent="-342900">
              <a:buFont typeface="+mj-lt"/>
              <a:buAutoNum type="arabicPeriod"/>
            </a:pPr>
            <a:r>
              <a:rPr lang="en-US" sz="1400" dirty="0" smtClean="0"/>
              <a:t>If there is no path to go from the last node pushed into the stack (i.e., ‘B), mark that vertex as black and backtrack (i.e., pop from the stack). Otherwise, go to step 1 (i.e., call DFS(B) ).</a:t>
            </a:r>
          </a:p>
          <a:p>
            <a:pPr marL="711835" lvl="1" indent="-342900">
              <a:buFont typeface="+mj-lt"/>
              <a:buAutoNum type="arabicPeriod"/>
            </a:pPr>
            <a:r>
              <a:rPr lang="en-US" sz="1400" dirty="0" smtClean="0"/>
              <a:t>Repeat steps 1~3 until all nodes are colored black.</a:t>
            </a:r>
          </a:p>
        </p:txBody>
      </p:sp>
      <p:grpSp>
        <p:nvGrpSpPr>
          <p:cNvPr id="35" name="Group 34"/>
          <p:cNvGrpSpPr/>
          <p:nvPr/>
        </p:nvGrpSpPr>
        <p:grpSpPr>
          <a:xfrm>
            <a:off x="6108700" y="1704627"/>
            <a:ext cx="2818613" cy="2368750"/>
            <a:chOff x="511600" y="2710105"/>
            <a:chExt cx="3216423" cy="2298671"/>
          </a:xfrm>
        </p:grpSpPr>
        <p:sp>
          <p:nvSpPr>
            <p:cNvPr id="36" name="Oval 35"/>
            <p:cNvSpPr/>
            <p:nvPr/>
          </p:nvSpPr>
          <p:spPr>
            <a:xfrm>
              <a:off x="1189762"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6379809" y="3538815"/>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6362904" y="3115535"/>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56074" y="2994743"/>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300995" y="1745734"/>
            <a:ext cx="324991"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1" name="TextBox 50"/>
          <p:cNvSpPr txBox="1"/>
          <p:nvPr/>
        </p:nvSpPr>
        <p:spPr>
          <a:xfrm>
            <a:off x="7364503" y="1564487"/>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546100" y="3629782"/>
            <a:ext cx="2095909" cy="369332"/>
          </a:xfrm>
          <a:prstGeom prst="rect">
            <a:avLst/>
          </a:prstGeom>
          <a:noFill/>
        </p:spPr>
        <p:txBody>
          <a:bodyPr wrap="none" rtlCol="0">
            <a:spAutoFit/>
          </a:bodyPr>
          <a:lstStyle/>
          <a:p>
            <a:r>
              <a:rPr lang="en-US" dirty="0" smtClean="0"/>
              <a:t>Traversal path: { }</a:t>
            </a:r>
            <a:endParaRPr lang="en-US" dirty="0"/>
          </a:p>
        </p:txBody>
      </p:sp>
    </p:spTree>
    <p:extLst>
      <p:ext uri="{BB962C8B-B14F-4D97-AF65-F5344CB8AC3E}">
        <p14:creationId xmlns:p14="http://schemas.microsoft.com/office/powerpoint/2010/main" val="1015683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249593"/>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264267" y="3674063"/>
            <a:ext cx="478204"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TextBox 23"/>
          <p:cNvSpPr txBox="1"/>
          <p:nvPr/>
        </p:nvSpPr>
        <p:spPr>
          <a:xfrm>
            <a:off x="6821436" y="3833592"/>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780561" y="4568420"/>
            <a:ext cx="1886094" cy="369332"/>
          </a:xfrm>
          <a:prstGeom prst="rect">
            <a:avLst/>
          </a:prstGeom>
          <a:noFill/>
        </p:spPr>
        <p:txBody>
          <a:bodyPr wrap="none" rtlCol="0">
            <a:spAutoFit/>
          </a:bodyPr>
          <a:lstStyle/>
          <a:p>
            <a:r>
              <a:rPr lang="en-US" dirty="0"/>
              <a:t>Visited path: {</a:t>
            </a:r>
            <a:r>
              <a:rPr lang="en-US" dirty="0" smtClean="0"/>
              <a:t>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32554868"/>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a:p>
                  </a:txBody>
                  <a:tcPr/>
                </a:tc>
              </a:tr>
              <a:tr h="400473">
                <a:tc>
                  <a:txBody>
                    <a:bodyPr/>
                    <a:lstStyle/>
                    <a:p>
                      <a:endParaRPr lang="en-US"/>
                    </a:p>
                  </a:txBody>
                  <a:tcPr/>
                </a:tc>
              </a:tr>
              <a:tr h="400473">
                <a:tc>
                  <a:txBody>
                    <a:bodyPr/>
                    <a:lstStyle/>
                    <a:p>
                      <a:endParaRPr lang="en-US"/>
                    </a:p>
                  </a:txBody>
                  <a:tcPr/>
                </a:tc>
              </a:tr>
              <a:tr h="400473">
                <a:tc>
                  <a:txBody>
                    <a:bodyPr/>
                    <a:lstStyle/>
                    <a:p>
                      <a:endParaRPr lang="en-US"/>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593830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8137102" y="3759881"/>
            <a:ext cx="704463"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TextBox 23"/>
          <p:cNvSpPr txBox="1"/>
          <p:nvPr/>
        </p:nvSpPr>
        <p:spPr>
          <a:xfrm rot="20102773">
            <a:off x="6581428" y="4665757"/>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780561" y="4568420"/>
            <a:ext cx="2104102" cy="369332"/>
          </a:xfrm>
          <a:prstGeom prst="rect">
            <a:avLst/>
          </a:prstGeom>
          <a:noFill/>
        </p:spPr>
        <p:txBody>
          <a:bodyPr wrap="none" rtlCol="0">
            <a:spAutoFit/>
          </a:bodyPr>
          <a:lstStyle/>
          <a:p>
            <a:r>
              <a:rPr lang="en-US" dirty="0"/>
              <a:t>Visited path: {</a:t>
            </a:r>
            <a:r>
              <a:rPr lang="en-US" dirty="0" smtClean="0"/>
              <a:t>A,B}</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55313628"/>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a:p>
                  </a:txBody>
                  <a:tcPr/>
                </a:tc>
              </a:tr>
              <a:tr h="400473">
                <a:tc>
                  <a:txBody>
                    <a:bodyPr/>
                    <a:lstStyle/>
                    <a:p>
                      <a:endParaRPr lang="en-US"/>
                    </a:p>
                  </a:txBody>
                  <a:tcPr/>
                </a:tc>
              </a:tr>
              <a:tr h="400473">
                <a:tc>
                  <a:txBody>
                    <a:bodyPr/>
                    <a:lstStyle/>
                    <a:p>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1823997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0522" y="3688522"/>
            <a:ext cx="3195875" cy="1015663"/>
          </a:xfrm>
          <a:prstGeom prst="rect">
            <a:avLst/>
          </a:prstGeom>
          <a:noFill/>
        </p:spPr>
        <p:txBody>
          <a:bodyPr wrap="none" rtlCol="0">
            <a:spAutoFit/>
          </a:bodyPr>
          <a:lstStyle/>
          <a:p>
            <a:r>
              <a:rPr lang="en-US" sz="6000" dirty="0" smtClean="0">
                <a:latin typeface="+mj-lt"/>
                <a:cs typeface="Apple Symbols"/>
              </a:rPr>
              <a:t>Graphs</a:t>
            </a:r>
            <a:endParaRPr lang="en-US" sz="6000" dirty="0">
              <a:latin typeface="+mj-lt"/>
              <a:cs typeface="Apple Symbols"/>
            </a:endParaRPr>
          </a:p>
        </p:txBody>
      </p:sp>
    </p:spTree>
    <p:extLst>
      <p:ext uri="{BB962C8B-B14F-4D97-AF65-F5344CB8AC3E}">
        <p14:creationId xmlns:p14="http://schemas.microsoft.com/office/powerpoint/2010/main" val="1002008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385573" y="4649245"/>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TextBox 23"/>
          <p:cNvSpPr txBox="1"/>
          <p:nvPr/>
        </p:nvSpPr>
        <p:spPr>
          <a:xfrm rot="2061382">
            <a:off x="6282043" y="5271799"/>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780561" y="4568420"/>
            <a:ext cx="2270814" cy="369332"/>
          </a:xfrm>
          <a:prstGeom prst="rect">
            <a:avLst/>
          </a:prstGeom>
          <a:noFill/>
        </p:spPr>
        <p:txBody>
          <a:bodyPr wrap="none" rtlCol="0">
            <a:spAutoFit/>
          </a:bodyPr>
          <a:lstStyle/>
          <a:p>
            <a:r>
              <a:rPr lang="en-US" dirty="0"/>
              <a:t>Visited path: {</a:t>
            </a:r>
            <a:r>
              <a:rPr lang="en-US" dirty="0" smtClean="0"/>
              <a:t>A,B,C}</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64954579"/>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a:p>
                  </a:txBody>
                  <a:tcPr/>
                </a:tc>
              </a:tr>
              <a:tr h="400473">
                <a:tc>
                  <a:txBody>
                    <a:bodyPr/>
                    <a:lstStyle/>
                    <a:p>
                      <a:endParaRPr lang="en-US"/>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1680359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925900" y="5451059"/>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TextBox 23"/>
          <p:cNvSpPr txBox="1"/>
          <p:nvPr/>
        </p:nvSpPr>
        <p:spPr>
          <a:xfrm rot="20102773">
            <a:off x="7495529" y="5635750"/>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780561" y="4568420"/>
            <a:ext cx="2488823" cy="369332"/>
          </a:xfrm>
          <a:prstGeom prst="rect">
            <a:avLst/>
          </a:prstGeom>
          <a:noFill/>
        </p:spPr>
        <p:txBody>
          <a:bodyPr wrap="none" rtlCol="0">
            <a:spAutoFit/>
          </a:bodyPr>
          <a:lstStyle/>
          <a:p>
            <a:r>
              <a:rPr lang="en-US" dirty="0"/>
              <a:t>Visited path: {</a:t>
            </a:r>
            <a:r>
              <a:rPr lang="en-US" dirty="0" smtClean="0"/>
              <a:t>A,B,C,E}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17168631"/>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a:p>
                  </a:txBody>
                  <a:tcPr/>
                </a:tc>
              </a:tr>
              <a:tr h="400473">
                <a:tc>
                  <a:txBody>
                    <a:bodyPr/>
                    <a:lstStyle/>
                    <a:p>
                      <a:r>
                        <a:rPr lang="en-US" dirty="0" smtClean="0"/>
                        <a:t>E</a:t>
                      </a:r>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755156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0" name="Oval 39"/>
            <p:cNvSpPr/>
            <p:nvPr/>
          </p:nvSpPr>
          <p:spPr>
            <a:xfrm>
              <a:off x="1933133" y="4490009"/>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8356694" y="4536932"/>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453653" y="4352266"/>
            <a:ext cx="2719655" cy="369332"/>
          </a:xfrm>
          <a:prstGeom prst="rect">
            <a:avLst/>
          </a:prstGeom>
          <a:noFill/>
        </p:spPr>
        <p:txBody>
          <a:bodyPr wrap="none" rtlCol="0">
            <a:spAutoFit/>
          </a:bodyPr>
          <a:lstStyle/>
          <a:p>
            <a:r>
              <a:rPr lang="en-US" dirty="0"/>
              <a:t>Visited path: {</a:t>
            </a:r>
            <a:r>
              <a:rPr lang="en-US" dirty="0" smtClean="0"/>
              <a:t>A,B,C,E,D</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474485531"/>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r>
                        <a:rPr lang="en-US" dirty="0" smtClean="0"/>
                        <a:t>D</a:t>
                      </a:r>
                      <a:endParaRPr lang="en-US" dirty="0"/>
                    </a:p>
                  </a:txBody>
                  <a:tcPr/>
                </a:tc>
              </a:tr>
              <a:tr h="400473">
                <a:tc>
                  <a:txBody>
                    <a:bodyPr/>
                    <a:lstStyle/>
                    <a:p>
                      <a:r>
                        <a:rPr lang="en-US" dirty="0" smtClean="0"/>
                        <a:t>E</a:t>
                      </a:r>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1268236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959948" y="5442892"/>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719655" cy="369332"/>
          </a:xfrm>
          <a:prstGeom prst="rect">
            <a:avLst/>
          </a:prstGeom>
          <a:noFill/>
        </p:spPr>
        <p:txBody>
          <a:bodyPr wrap="none" rtlCol="0">
            <a:spAutoFit/>
          </a:bodyPr>
          <a:lstStyle/>
          <a:p>
            <a:r>
              <a:rPr lang="en-US" dirty="0" smtClean="0"/>
              <a:t>Visited path: {A,B,C,E,D}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42936723"/>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r>
                        <a:rPr lang="en-US" dirty="0" smtClean="0"/>
                        <a:t>E</a:t>
                      </a:r>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
        <p:nvSpPr>
          <p:cNvPr id="4" name="TextBox 3"/>
          <p:cNvSpPr txBox="1"/>
          <p:nvPr/>
        </p:nvSpPr>
        <p:spPr>
          <a:xfrm>
            <a:off x="438041" y="4956963"/>
            <a:ext cx="1755609" cy="369332"/>
          </a:xfrm>
          <a:prstGeom prst="rect">
            <a:avLst/>
          </a:prstGeom>
          <a:noFill/>
        </p:spPr>
        <p:txBody>
          <a:bodyPr wrap="none" rtlCol="0">
            <a:spAutoFit/>
          </a:bodyPr>
          <a:lstStyle/>
          <a:p>
            <a:r>
              <a:rPr lang="en-US" dirty="0" smtClean="0"/>
              <a:t>D = </a:t>
            </a:r>
            <a:r>
              <a:rPr lang="en-US" dirty="0" err="1" smtClean="0"/>
              <a:t>stack.pop</a:t>
            </a:r>
            <a:r>
              <a:rPr lang="en-US" dirty="0" smtClean="0"/>
              <a:t>()</a:t>
            </a:r>
            <a:endParaRPr lang="en-US" dirty="0"/>
          </a:p>
        </p:txBody>
      </p:sp>
      <p:sp>
        <p:nvSpPr>
          <p:cNvPr id="5" name="TextBox 4"/>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Tree>
    <p:extLst>
      <p:ext uri="{BB962C8B-B14F-4D97-AF65-F5344CB8AC3E}">
        <p14:creationId xmlns:p14="http://schemas.microsoft.com/office/powerpoint/2010/main" val="544764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443195" y="4608482"/>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719655" cy="369332"/>
          </a:xfrm>
          <a:prstGeom prst="rect">
            <a:avLst/>
          </a:prstGeom>
          <a:noFill/>
        </p:spPr>
        <p:txBody>
          <a:bodyPr wrap="none" rtlCol="0">
            <a:spAutoFit/>
          </a:bodyPr>
          <a:lstStyle/>
          <a:p>
            <a:r>
              <a:rPr lang="en-US" dirty="0" smtClean="0"/>
              <a:t>Visited path: {A,B,C,E,D}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43491552"/>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
        <p:nvSpPr>
          <p:cNvPr id="4" name="TextBox 3"/>
          <p:cNvSpPr txBox="1"/>
          <p:nvPr/>
        </p:nvSpPr>
        <p:spPr>
          <a:xfrm>
            <a:off x="438041" y="4956963"/>
            <a:ext cx="1742785" cy="369332"/>
          </a:xfrm>
          <a:prstGeom prst="rect">
            <a:avLst/>
          </a:prstGeom>
          <a:noFill/>
        </p:spPr>
        <p:txBody>
          <a:bodyPr wrap="none" rtlCol="0">
            <a:spAutoFit/>
          </a:bodyPr>
          <a:lstStyle/>
          <a:p>
            <a:r>
              <a:rPr lang="en-US" dirty="0"/>
              <a:t>E</a:t>
            </a:r>
            <a:r>
              <a:rPr lang="en-US" dirty="0" smtClean="0"/>
              <a:t> = </a:t>
            </a:r>
            <a:r>
              <a:rPr lang="en-US" dirty="0" err="1" smtClean="0"/>
              <a:t>stack.pop</a:t>
            </a:r>
            <a:r>
              <a:rPr lang="en-US" dirty="0" smtClean="0"/>
              <a:t>()</a:t>
            </a:r>
            <a:endParaRPr lang="en-US" dirty="0"/>
          </a:p>
        </p:txBody>
      </p:sp>
      <p:sp>
        <p:nvSpPr>
          <p:cNvPr id="26" name="TextBox 25"/>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Tree>
    <p:extLst>
      <p:ext uri="{BB962C8B-B14F-4D97-AF65-F5344CB8AC3E}">
        <p14:creationId xmlns:p14="http://schemas.microsoft.com/office/powerpoint/2010/main" val="268410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302105" y="4887194"/>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TextBox 23"/>
          <p:cNvSpPr txBox="1"/>
          <p:nvPr/>
        </p:nvSpPr>
        <p:spPr>
          <a:xfrm rot="20102773">
            <a:off x="5347694" y="5591209"/>
            <a:ext cx="692430" cy="369332"/>
          </a:xfrm>
          <a:prstGeom prst="rect">
            <a:avLst/>
          </a:prstGeom>
          <a:noFill/>
        </p:spPr>
        <p:txBody>
          <a:bodyPr wrap="non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u,v</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924840" cy="369332"/>
          </a:xfrm>
          <a:prstGeom prst="rect">
            <a:avLst/>
          </a:prstGeom>
          <a:noFill/>
        </p:spPr>
        <p:txBody>
          <a:bodyPr wrap="none" rtlCol="0">
            <a:spAutoFit/>
          </a:bodyPr>
          <a:lstStyle/>
          <a:p>
            <a:r>
              <a:rPr lang="en-US" dirty="0" smtClean="0"/>
              <a:t>Visited path: {A,B,C,E,D,F}</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09306175"/>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r>
                        <a:rPr lang="en-US" dirty="0" smtClean="0"/>
                        <a:t>F</a:t>
                      </a:r>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2079323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F</a:t>
            </a:r>
            <a:endParaRPr lang="en-US" dirty="0">
              <a:ln>
                <a:solidFill>
                  <a:schemeClr val="bg1"/>
                </a:solidFill>
              </a:ln>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537403" y="6119145"/>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924840" cy="369332"/>
          </a:xfrm>
          <a:prstGeom prst="rect">
            <a:avLst/>
          </a:prstGeom>
          <a:noFill/>
        </p:spPr>
        <p:txBody>
          <a:bodyPr wrap="none" rtlCol="0">
            <a:spAutoFit/>
          </a:bodyPr>
          <a:lstStyle/>
          <a:p>
            <a:r>
              <a:rPr lang="en-US" dirty="0" smtClean="0"/>
              <a:t>Visited path: {A,B,C,E,D,F}</a:t>
            </a:r>
            <a:endParaRPr lang="en-US" dirty="0"/>
          </a:p>
        </p:txBody>
      </p:sp>
      <p:graphicFrame>
        <p:nvGraphicFramePr>
          <p:cNvPr id="7" name="Table 6"/>
          <p:cNvGraphicFramePr>
            <a:graphicFrameLocks noGrp="1"/>
          </p:cNvGraphicFramePr>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r>
                        <a:rPr lang="en-US" dirty="0" smtClean="0"/>
                        <a:t>F</a:t>
                      </a:r>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
        <p:nvSpPr>
          <p:cNvPr id="23" name="TextBox 22"/>
          <p:cNvSpPr txBox="1"/>
          <p:nvPr/>
        </p:nvSpPr>
        <p:spPr>
          <a:xfrm>
            <a:off x="438041" y="4956963"/>
            <a:ext cx="1729961" cy="369332"/>
          </a:xfrm>
          <a:prstGeom prst="rect">
            <a:avLst/>
          </a:prstGeom>
          <a:noFill/>
        </p:spPr>
        <p:txBody>
          <a:bodyPr wrap="none" rtlCol="0">
            <a:spAutoFit/>
          </a:bodyPr>
          <a:lstStyle/>
          <a:p>
            <a:r>
              <a:rPr lang="en-US" dirty="0" smtClean="0"/>
              <a:t>F = </a:t>
            </a:r>
            <a:r>
              <a:rPr lang="en-US" dirty="0" err="1" smtClean="0"/>
              <a:t>stack.pop</a:t>
            </a:r>
            <a:r>
              <a:rPr lang="en-US" dirty="0" smtClean="0"/>
              <a:t>()</a:t>
            </a:r>
            <a:endParaRPr lang="en-US" dirty="0"/>
          </a:p>
        </p:txBody>
      </p:sp>
      <p:sp>
        <p:nvSpPr>
          <p:cNvPr id="26" name="TextBox 25"/>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Tree>
    <p:extLst>
      <p:ext uri="{BB962C8B-B14F-4D97-AF65-F5344CB8AC3E}">
        <p14:creationId xmlns:p14="http://schemas.microsoft.com/office/powerpoint/2010/main" val="1184263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38" name="Oval 37"/>
            <p:cNvSpPr/>
            <p:nvPr/>
          </p:nvSpPr>
          <p:spPr>
            <a:xfrm>
              <a:off x="51160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chemeClr val="tx1"/>
                  </a:solidFill>
                </a:rPr>
                <a:t>C</a:t>
              </a:r>
              <a:endParaRPr lang="en-US" dirty="0">
                <a:ln>
                  <a:solidFill>
                    <a:schemeClr val="bg1"/>
                  </a:solidFill>
                </a:ln>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F</a:t>
            </a:r>
            <a:endParaRPr lang="en-US" dirty="0">
              <a:ln>
                <a:solidFill>
                  <a:schemeClr val="bg1"/>
                </a:solidFill>
              </a:ln>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205824" y="4639496"/>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924840" cy="369332"/>
          </a:xfrm>
          <a:prstGeom prst="rect">
            <a:avLst/>
          </a:prstGeom>
          <a:noFill/>
        </p:spPr>
        <p:txBody>
          <a:bodyPr wrap="none" rtlCol="0">
            <a:spAutoFit/>
          </a:bodyPr>
          <a:lstStyle/>
          <a:p>
            <a:r>
              <a:rPr lang="en-US" dirty="0" smtClean="0"/>
              <a:t>Visited path: {A,B,C,E,D,F}</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38466384"/>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r>
                        <a:rPr lang="en-US" dirty="0" smtClean="0"/>
                        <a:t>C</a:t>
                      </a:r>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
        <p:nvSpPr>
          <p:cNvPr id="23" name="TextBox 22"/>
          <p:cNvSpPr txBox="1"/>
          <p:nvPr/>
        </p:nvSpPr>
        <p:spPr>
          <a:xfrm>
            <a:off x="438041" y="4956963"/>
            <a:ext cx="1755609" cy="369332"/>
          </a:xfrm>
          <a:prstGeom prst="rect">
            <a:avLst/>
          </a:prstGeom>
          <a:noFill/>
        </p:spPr>
        <p:txBody>
          <a:bodyPr wrap="none" rtlCol="0">
            <a:spAutoFit/>
          </a:bodyPr>
          <a:lstStyle/>
          <a:p>
            <a:r>
              <a:rPr lang="en-US" dirty="0"/>
              <a:t>C</a:t>
            </a:r>
            <a:r>
              <a:rPr lang="en-US" dirty="0" smtClean="0"/>
              <a:t> = </a:t>
            </a:r>
            <a:r>
              <a:rPr lang="en-US" dirty="0" err="1" smtClean="0"/>
              <a:t>stack.pop</a:t>
            </a:r>
            <a:r>
              <a:rPr lang="en-US" dirty="0" smtClean="0"/>
              <a:t>()</a:t>
            </a:r>
            <a:endParaRPr lang="en-US" dirty="0"/>
          </a:p>
        </p:txBody>
      </p:sp>
      <p:sp>
        <p:nvSpPr>
          <p:cNvPr id="26" name="TextBox 25"/>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Tree>
    <p:extLst>
      <p:ext uri="{BB962C8B-B14F-4D97-AF65-F5344CB8AC3E}">
        <p14:creationId xmlns:p14="http://schemas.microsoft.com/office/powerpoint/2010/main" val="670328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37" name="Oval 36"/>
            <p:cNvSpPr/>
            <p:nvPr/>
          </p:nvSpPr>
          <p:spPr>
            <a:xfrm>
              <a:off x="2857779" y="2710105"/>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rgbClr val="000000"/>
                  </a:solidFill>
                </a:rPr>
                <a:t>B</a:t>
              </a:r>
            </a:p>
          </p:txBody>
        </p:sp>
        <p:sp>
          <p:nvSpPr>
            <p:cNvPr id="38" name="Oval 37"/>
            <p:cNvSpPr/>
            <p:nvPr/>
          </p:nvSpPr>
          <p:spPr>
            <a:xfrm>
              <a:off x="51160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chemeClr val="tx1"/>
                  </a:solidFill>
                </a:rPr>
                <a:t>C</a:t>
              </a:r>
              <a:endParaRPr lang="en-US" dirty="0">
                <a:ln>
                  <a:solidFill>
                    <a:schemeClr val="bg1"/>
                  </a:solidFill>
                </a:ln>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F</a:t>
            </a:r>
            <a:endParaRPr lang="en-US" dirty="0">
              <a:ln>
                <a:solidFill>
                  <a:schemeClr val="bg1"/>
                </a:solidFill>
              </a:ln>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7641297" y="3690294"/>
            <a:ext cx="562889" cy="369332"/>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924840" cy="369332"/>
          </a:xfrm>
          <a:prstGeom prst="rect">
            <a:avLst/>
          </a:prstGeom>
          <a:noFill/>
        </p:spPr>
        <p:txBody>
          <a:bodyPr wrap="none" rtlCol="0">
            <a:spAutoFit/>
          </a:bodyPr>
          <a:lstStyle/>
          <a:p>
            <a:r>
              <a:rPr lang="en-US" dirty="0" smtClean="0"/>
              <a:t>Visited path: {A,B,C,E,D,F}</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6600174"/>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r>
                        <a:rPr lang="en-US" dirty="0" smtClean="0"/>
                        <a:t>B</a:t>
                      </a:r>
                      <a:endParaRPr lang="en-US" dirty="0"/>
                    </a:p>
                  </a:txBody>
                  <a:tcPr/>
                </a:tc>
              </a:tr>
              <a:tr h="400473">
                <a:tc>
                  <a:txBody>
                    <a:bodyPr/>
                    <a:lstStyle/>
                    <a:p>
                      <a:r>
                        <a:rPr lang="en-US" dirty="0" smtClean="0"/>
                        <a:t>A</a:t>
                      </a:r>
                      <a:endParaRPr lang="en-US" dirty="0"/>
                    </a:p>
                  </a:txBody>
                  <a:tcPr/>
                </a:tc>
              </a:tr>
            </a:tbl>
          </a:graphicData>
        </a:graphic>
      </p:graphicFrame>
      <p:sp>
        <p:nvSpPr>
          <p:cNvPr id="23" name="TextBox 22"/>
          <p:cNvSpPr txBox="1"/>
          <p:nvPr/>
        </p:nvSpPr>
        <p:spPr>
          <a:xfrm>
            <a:off x="438041" y="4956963"/>
            <a:ext cx="1742785" cy="369332"/>
          </a:xfrm>
          <a:prstGeom prst="rect">
            <a:avLst/>
          </a:prstGeom>
          <a:noFill/>
        </p:spPr>
        <p:txBody>
          <a:bodyPr wrap="none" rtlCol="0">
            <a:spAutoFit/>
          </a:bodyPr>
          <a:lstStyle/>
          <a:p>
            <a:r>
              <a:rPr lang="en-US" dirty="0" smtClean="0"/>
              <a:t>B = </a:t>
            </a:r>
            <a:r>
              <a:rPr lang="en-US" dirty="0" err="1" smtClean="0"/>
              <a:t>stack.pop</a:t>
            </a:r>
            <a:r>
              <a:rPr lang="en-US" dirty="0" smtClean="0"/>
              <a:t>()</a:t>
            </a:r>
            <a:endParaRPr lang="en-US" dirty="0"/>
          </a:p>
        </p:txBody>
      </p:sp>
      <p:sp>
        <p:nvSpPr>
          <p:cNvPr id="26" name="TextBox 25"/>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Tree>
    <p:extLst>
      <p:ext uri="{BB962C8B-B14F-4D97-AF65-F5344CB8AC3E}">
        <p14:creationId xmlns:p14="http://schemas.microsoft.com/office/powerpoint/2010/main" val="1281408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1" y="443098"/>
            <a:ext cx="8489272" cy="1039427"/>
          </a:xfrm>
        </p:spPr>
        <p:txBody>
          <a:bodyPr>
            <a:noAutofit/>
          </a:bodyPr>
          <a:lstStyle/>
          <a:p>
            <a:pPr algn="l"/>
            <a:r>
              <a:rPr lang="en-US" sz="3200" dirty="0">
                <a:latin typeface="Arial" charset="0"/>
                <a:ea typeface="Arial" charset="0"/>
                <a:cs typeface="Arial" charset="0"/>
              </a:rPr>
              <a:t>Graph Traversal : DFS for Undirected Graphs</a:t>
            </a:r>
            <a:endParaRPr lang="en-US" sz="3200" dirty="0"/>
          </a:p>
        </p:txBody>
      </p:sp>
      <p:sp>
        <p:nvSpPr>
          <p:cNvPr id="3" name="Content Placeholder 2"/>
          <p:cNvSpPr>
            <a:spLocks noGrp="1"/>
          </p:cNvSpPr>
          <p:nvPr>
            <p:ph idx="1"/>
          </p:nvPr>
        </p:nvSpPr>
        <p:spPr>
          <a:xfrm>
            <a:off x="202416" y="1653580"/>
            <a:ext cx="7313613" cy="4056062"/>
          </a:xfrm>
        </p:spPr>
        <p:txBody>
          <a:bodyPr>
            <a:normAutofit/>
          </a:bodyPr>
          <a:lstStyle/>
          <a:p>
            <a:r>
              <a:rPr lang="en-US" dirty="0"/>
              <a:t>DFS </a:t>
            </a:r>
            <a:r>
              <a:rPr lang="en-US" dirty="0" smtClean="0"/>
              <a:t>Algorithm (</a:t>
            </a:r>
            <a:r>
              <a:rPr lang="en-US" dirty="0"/>
              <a:t>Depth First Search</a:t>
            </a:r>
            <a:r>
              <a:rPr lang="en-US" dirty="0" smtClean="0"/>
              <a:t>):</a:t>
            </a:r>
          </a:p>
          <a:p>
            <a:pPr lvl="1"/>
            <a:r>
              <a:rPr lang="en-US" dirty="0" smtClean="0"/>
              <a:t>Each vertex has three possible colors:</a:t>
            </a:r>
          </a:p>
          <a:p>
            <a:pPr lvl="2"/>
            <a:r>
              <a:rPr lang="en-US" dirty="0" smtClean="0"/>
              <a:t>White: </a:t>
            </a:r>
            <a:r>
              <a:rPr lang="en-US" dirty="0"/>
              <a:t>vertex is unvisited </a:t>
            </a:r>
            <a:endParaRPr lang="en-US" dirty="0" smtClean="0"/>
          </a:p>
          <a:p>
            <a:pPr lvl="2"/>
            <a:r>
              <a:rPr lang="en-US" dirty="0" smtClean="0"/>
              <a:t>Gray: vertex is still in progress</a:t>
            </a:r>
          </a:p>
          <a:p>
            <a:pPr lvl="2"/>
            <a:r>
              <a:rPr lang="en-US" dirty="0" smtClean="0"/>
              <a:t>Black: DFS has finished processing the vertex.</a:t>
            </a:r>
          </a:p>
          <a:p>
            <a:pPr lvl="2"/>
            <a:endParaRPr lang="en-US" dirty="0" smtClean="0"/>
          </a:p>
        </p:txBody>
      </p:sp>
      <p:grpSp>
        <p:nvGrpSpPr>
          <p:cNvPr id="35" name="Group 34"/>
          <p:cNvGrpSpPr/>
          <p:nvPr/>
        </p:nvGrpSpPr>
        <p:grpSpPr>
          <a:xfrm>
            <a:off x="5639777" y="4002350"/>
            <a:ext cx="2818613" cy="2368750"/>
            <a:chOff x="511600" y="2710105"/>
            <a:chExt cx="3216423" cy="2298671"/>
          </a:xfrm>
        </p:grpSpPr>
        <p:sp>
          <p:nvSpPr>
            <p:cNvPr id="36" name="Oval 35"/>
            <p:cNvSpPr/>
            <p:nvPr/>
          </p:nvSpPr>
          <p:spPr>
            <a:xfrm>
              <a:off x="1189762" y="2710105"/>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A</a:t>
              </a:r>
              <a:endParaRPr lang="en-US" dirty="0">
                <a:ln>
                  <a:solidFill>
                    <a:schemeClr val="bg1"/>
                  </a:solidFill>
                </a:ln>
                <a:solidFill>
                  <a:srgbClr val="000000"/>
                </a:solidFill>
              </a:endParaRPr>
            </a:p>
          </p:txBody>
        </p:sp>
        <p:sp>
          <p:nvSpPr>
            <p:cNvPr id="37" name="Oval 36"/>
            <p:cNvSpPr/>
            <p:nvPr/>
          </p:nvSpPr>
          <p:spPr>
            <a:xfrm>
              <a:off x="2857779" y="2710105"/>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rgbClr val="000000"/>
                  </a:solidFill>
                </a:rPr>
                <a:t>B</a:t>
              </a:r>
            </a:p>
          </p:txBody>
        </p:sp>
        <p:sp>
          <p:nvSpPr>
            <p:cNvPr id="38" name="Oval 37"/>
            <p:cNvSpPr/>
            <p:nvPr/>
          </p:nvSpPr>
          <p:spPr>
            <a:xfrm>
              <a:off x="51160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chemeClr val="tx1"/>
                  </a:solidFill>
                </a:rPr>
                <a:t>C</a:t>
              </a:r>
              <a:endParaRPr lang="en-US" dirty="0">
                <a:ln>
                  <a:solidFill>
                    <a:schemeClr val="bg1"/>
                  </a:solidFill>
                </a:ln>
                <a:solidFill>
                  <a:schemeClr val="tx1"/>
                </a:solidFill>
              </a:endParaRPr>
            </a:p>
          </p:txBody>
        </p:sp>
        <p:sp>
          <p:nvSpPr>
            <p:cNvPr id="39" name="Oval 38"/>
            <p:cNvSpPr/>
            <p:nvPr/>
          </p:nvSpPr>
          <p:spPr>
            <a:xfrm>
              <a:off x="3147860" y="3560504"/>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D</a:t>
              </a:r>
              <a:endParaRPr lang="en-US" dirty="0">
                <a:ln>
                  <a:solidFill>
                    <a:schemeClr val="bg1"/>
                  </a:solidFill>
                </a:ln>
                <a:solidFill>
                  <a:srgbClr val="000000"/>
                </a:solidFill>
              </a:endParaRPr>
            </a:p>
          </p:txBody>
        </p:sp>
        <p:sp>
          <p:nvSpPr>
            <p:cNvPr id="40" name="Oval 39"/>
            <p:cNvSpPr/>
            <p:nvPr/>
          </p:nvSpPr>
          <p:spPr>
            <a:xfrm>
              <a:off x="1933133" y="4490009"/>
              <a:ext cx="580163" cy="518767"/>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cxnSp>
          <p:nvCxnSpPr>
            <p:cNvPr id="41" name="Straight Arrow Connector 40"/>
            <p:cNvCxnSpPr>
              <a:stCxn id="36" idx="6"/>
              <a:endCxn id="3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910886" y="5836538"/>
            <a:ext cx="646354" cy="59473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a:solidFill>
                    <a:schemeClr val="bg1"/>
                  </a:solidFill>
                </a:ln>
                <a:solidFill>
                  <a:srgbClr val="000000"/>
                </a:solidFill>
              </a:rPr>
              <a:t>F</a:t>
            </a:r>
            <a:endParaRPr lang="en-US" dirty="0">
              <a:ln>
                <a:solidFill>
                  <a:schemeClr val="bg1"/>
                </a:solidFill>
              </a:ln>
              <a:solidFill>
                <a:srgbClr val="000000"/>
              </a:solidFill>
            </a:endParaRPr>
          </a:p>
        </p:txBody>
      </p:sp>
      <p:cxnSp>
        <p:nvCxnSpPr>
          <p:cNvPr id="48" name="Straight Arrow Connector 47"/>
          <p:cNvCxnSpPr>
            <a:stCxn id="47" idx="0"/>
            <a:endCxn id="38" idx="4"/>
          </p:cNvCxnSpPr>
          <p:nvPr/>
        </p:nvCxnSpPr>
        <p:spPr>
          <a:xfrm flipH="1" flipV="1">
            <a:off x="5893981" y="5413258"/>
            <a:ext cx="340082" cy="42328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56074" y="2653285"/>
            <a:ext cx="228600" cy="22860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1162483" y="2945385"/>
            <a:ext cx="228600" cy="228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1158148" y="3308208"/>
            <a:ext cx="228600" cy="2286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919507" y="3756013"/>
            <a:ext cx="562889" cy="372317"/>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330612" y="4167600"/>
            <a:ext cx="2924840" cy="369332"/>
          </a:xfrm>
          <a:prstGeom prst="rect">
            <a:avLst/>
          </a:prstGeom>
          <a:noFill/>
        </p:spPr>
        <p:txBody>
          <a:bodyPr wrap="none" rtlCol="0">
            <a:spAutoFit/>
          </a:bodyPr>
          <a:lstStyle/>
          <a:p>
            <a:r>
              <a:rPr lang="en-US" dirty="0" smtClean="0"/>
              <a:t>Visited path: {A,B,C,E,D,F}</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74353698"/>
              </p:ext>
            </p:extLst>
          </p:nvPr>
        </p:nvGraphicFramePr>
        <p:xfrm>
          <a:off x="3634751" y="3944547"/>
          <a:ext cx="492369" cy="2402838"/>
        </p:xfrm>
        <a:graphic>
          <a:graphicData uri="http://schemas.openxmlformats.org/drawingml/2006/table">
            <a:tbl>
              <a:tblPr firstRow="1" bandRow="1">
                <a:tableStyleId>{5940675A-B579-460E-94D1-54222C63F5DA}</a:tableStyleId>
              </a:tblPr>
              <a:tblGrid>
                <a:gridCol w="492369"/>
              </a:tblGrid>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endParaRPr lang="en-US" dirty="0"/>
                    </a:p>
                  </a:txBody>
                  <a:tcPr/>
                </a:tc>
              </a:tr>
              <a:tr h="400473">
                <a:tc>
                  <a:txBody>
                    <a:bodyPr/>
                    <a:lstStyle/>
                    <a:p>
                      <a:r>
                        <a:rPr lang="en-US" dirty="0" smtClean="0"/>
                        <a:t>A</a:t>
                      </a:r>
                      <a:endParaRPr lang="en-US" dirty="0"/>
                    </a:p>
                  </a:txBody>
                  <a:tcPr/>
                </a:tc>
              </a:tr>
            </a:tbl>
          </a:graphicData>
        </a:graphic>
      </p:graphicFrame>
      <p:sp>
        <p:nvSpPr>
          <p:cNvPr id="23" name="TextBox 22"/>
          <p:cNvSpPr txBox="1"/>
          <p:nvPr/>
        </p:nvSpPr>
        <p:spPr>
          <a:xfrm>
            <a:off x="438041" y="4956963"/>
            <a:ext cx="1730089" cy="369332"/>
          </a:xfrm>
          <a:prstGeom prst="rect">
            <a:avLst/>
          </a:prstGeom>
          <a:noFill/>
        </p:spPr>
        <p:txBody>
          <a:bodyPr wrap="none" rtlCol="0">
            <a:spAutoFit/>
          </a:bodyPr>
          <a:lstStyle/>
          <a:p>
            <a:r>
              <a:rPr lang="en-US" dirty="0"/>
              <a:t>A</a:t>
            </a:r>
            <a:r>
              <a:rPr lang="en-US" dirty="0" smtClean="0"/>
              <a:t> = </a:t>
            </a:r>
            <a:r>
              <a:rPr lang="en-US" dirty="0" err="1" smtClean="0"/>
              <a:t>stack.pop</a:t>
            </a:r>
            <a:r>
              <a:rPr lang="en-US" dirty="0" smtClean="0"/>
              <a:t>()</a:t>
            </a:r>
            <a:endParaRPr lang="en-US" dirty="0"/>
          </a:p>
        </p:txBody>
      </p:sp>
      <p:sp>
        <p:nvSpPr>
          <p:cNvPr id="26" name="TextBox 25"/>
          <p:cNvSpPr txBox="1"/>
          <p:nvPr/>
        </p:nvSpPr>
        <p:spPr>
          <a:xfrm>
            <a:off x="424791" y="4587631"/>
            <a:ext cx="1569660" cy="369332"/>
          </a:xfrm>
          <a:prstGeom prst="rect">
            <a:avLst/>
          </a:prstGeom>
          <a:noFill/>
        </p:spPr>
        <p:txBody>
          <a:bodyPr wrap="none" rtlCol="0">
            <a:spAutoFit/>
          </a:bodyPr>
          <a:lstStyle/>
          <a:p>
            <a:r>
              <a:rPr lang="en-US" smtClean="0"/>
              <a:t>Backtracking </a:t>
            </a:r>
            <a:endParaRPr lang="en-US"/>
          </a:p>
        </p:txBody>
      </p:sp>
      <p:sp>
        <p:nvSpPr>
          <p:cNvPr id="24" name="TextBox 23"/>
          <p:cNvSpPr txBox="1"/>
          <p:nvPr/>
        </p:nvSpPr>
        <p:spPr>
          <a:xfrm>
            <a:off x="429113" y="5926665"/>
            <a:ext cx="3054292" cy="369332"/>
          </a:xfrm>
          <a:prstGeom prst="rect">
            <a:avLst/>
          </a:prstGeom>
          <a:noFill/>
        </p:spPr>
        <p:txBody>
          <a:bodyPr wrap="none" rtlCol="0">
            <a:spAutoFit/>
          </a:bodyPr>
          <a:lstStyle/>
          <a:p>
            <a:r>
              <a:rPr lang="en-US" dirty="0" smtClean="0">
                <a:solidFill>
                  <a:srgbClr val="FF0000"/>
                </a:solidFill>
              </a:rPr>
              <a:t>Traversal is complete now</a:t>
            </a:r>
            <a:endParaRPr lang="en-US" dirty="0">
              <a:solidFill>
                <a:srgbClr val="FF0000"/>
              </a:solidFill>
            </a:endParaRPr>
          </a:p>
        </p:txBody>
      </p:sp>
      <p:sp>
        <p:nvSpPr>
          <p:cNvPr id="27" name="TextBox 26"/>
          <p:cNvSpPr txBox="1"/>
          <p:nvPr/>
        </p:nvSpPr>
        <p:spPr>
          <a:xfrm>
            <a:off x="629047" y="6444270"/>
            <a:ext cx="8368139" cy="307777"/>
          </a:xfrm>
          <a:prstGeom prst="rect">
            <a:avLst/>
          </a:prstGeom>
          <a:noFill/>
        </p:spPr>
        <p:txBody>
          <a:bodyPr wrap="square" rtlCol="0">
            <a:spAutoFit/>
          </a:bodyPr>
          <a:lstStyle/>
          <a:p>
            <a:r>
              <a:rPr lang="en-US" sz="1400" b="1" smtClean="0">
                <a:solidFill>
                  <a:schemeClr val="accent3">
                    <a:lumMod val="50000"/>
                  </a:schemeClr>
                </a:solidFill>
              </a:rPr>
              <a:t>Complexity: O(V+E) </a:t>
            </a:r>
            <a:r>
              <a:rPr lang="en-US" sz="1400" b="1" dirty="0" smtClean="0">
                <a:solidFill>
                  <a:schemeClr val="accent3">
                    <a:lumMod val="50000"/>
                  </a:schemeClr>
                </a:solidFill>
              </a:rPr>
              <a:t>where V: total number of vertices, E: total number </a:t>
            </a:r>
            <a:r>
              <a:rPr lang="en-US" sz="1400" b="1" smtClean="0">
                <a:solidFill>
                  <a:schemeClr val="accent3">
                    <a:lumMod val="50000"/>
                  </a:schemeClr>
                </a:solidFill>
              </a:rPr>
              <a:t>of edges</a:t>
            </a:r>
            <a:endParaRPr lang="en-US" sz="1400" b="1" dirty="0">
              <a:solidFill>
                <a:schemeClr val="accent3">
                  <a:lumMod val="50000"/>
                </a:schemeClr>
              </a:solidFill>
            </a:endParaRPr>
          </a:p>
        </p:txBody>
      </p:sp>
    </p:spTree>
    <p:extLst>
      <p:ext uri="{BB962C8B-B14F-4D97-AF65-F5344CB8AC3E}">
        <p14:creationId xmlns:p14="http://schemas.microsoft.com/office/powerpoint/2010/main" val="203997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Graphs </a:t>
            </a:r>
            <a:endParaRPr lang="en-US" dirty="0">
              <a:latin typeface="Arial" charset="0"/>
              <a:ea typeface="Arial" charset="0"/>
              <a:cs typeface="Arial" charset="0"/>
            </a:endParaRPr>
          </a:p>
        </p:txBody>
      </p:sp>
      <p:pic>
        <p:nvPicPr>
          <p:cNvPr id="5" name="Content Placeholder 4"/>
          <p:cNvPicPr>
            <a:picLocks noGrp="1" noChangeAspect="1"/>
          </p:cNvPicPr>
          <p:nvPr>
            <p:ph idx="1"/>
          </p:nvPr>
        </p:nvPicPr>
        <p:blipFill rotWithShape="1">
          <a:blip r:embed="rId2"/>
          <a:srcRect l="195" t="-1" r="78" b="-5153"/>
          <a:stretch/>
        </p:blipFill>
        <p:spPr>
          <a:xfrm>
            <a:off x="1609754" y="2003039"/>
            <a:ext cx="2726184" cy="18250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3"/>
          <a:stretch>
            <a:fillRect/>
          </a:stretch>
        </p:blipFill>
        <p:spPr>
          <a:xfrm>
            <a:off x="4425368" y="2003039"/>
            <a:ext cx="2985887" cy="22365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4"/>
          <a:stretch>
            <a:fillRect/>
          </a:stretch>
        </p:blipFill>
        <p:spPr>
          <a:xfrm>
            <a:off x="1609754" y="3828135"/>
            <a:ext cx="2726184" cy="27261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5"/>
          <a:stretch>
            <a:fillRect/>
          </a:stretch>
        </p:blipFill>
        <p:spPr>
          <a:xfrm>
            <a:off x="4450332" y="4335391"/>
            <a:ext cx="2960923" cy="22189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42870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charset="0"/>
                <a:ea typeface="Arial" charset="0"/>
                <a:cs typeface="Arial" charset="0"/>
              </a:rPr>
              <a:t>Applications of DFS</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normAutofit lnSpcReduction="10000"/>
          </a:bodyPr>
          <a:lstStyle/>
          <a:p>
            <a:r>
              <a:rPr lang="en-US" dirty="0" smtClean="0"/>
              <a:t>Detecting cycle in a graph</a:t>
            </a:r>
          </a:p>
          <a:p>
            <a:r>
              <a:rPr lang="en-US" dirty="0" smtClean="0"/>
              <a:t>Path finding</a:t>
            </a:r>
          </a:p>
          <a:p>
            <a:r>
              <a:rPr lang="en-US" dirty="0" smtClean="0"/>
              <a:t>Job scheduling based on the given dependencies among jobs. </a:t>
            </a:r>
          </a:p>
          <a:p>
            <a:r>
              <a:rPr lang="en-US" dirty="0" smtClean="0"/>
              <a:t>Solving puzzles like mases. </a:t>
            </a:r>
          </a:p>
          <a:p>
            <a:r>
              <a:rPr lang="en-US" dirty="0" smtClean="0"/>
              <a:t>Finding strongly connected components of a graph.</a:t>
            </a:r>
          </a:p>
          <a:p>
            <a:r>
              <a:rPr lang="en-US" smtClean="0"/>
              <a:t>Other </a:t>
            </a:r>
            <a:endParaRPr lang="en-US" dirty="0" smtClean="0"/>
          </a:p>
        </p:txBody>
      </p:sp>
    </p:spTree>
    <p:extLst>
      <p:ext uri="{BB962C8B-B14F-4D97-AF65-F5344CB8AC3E}">
        <p14:creationId xmlns:p14="http://schemas.microsoft.com/office/powerpoint/2010/main" val="1519906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Graph Traversal : BFS</a:t>
            </a:r>
            <a:endParaRPr lang="en-US" dirty="0">
              <a:latin typeface="Arial" charset="0"/>
              <a:ea typeface="Arial" charset="0"/>
              <a:cs typeface="Arial" charset="0"/>
            </a:endParaRPr>
          </a:p>
        </p:txBody>
      </p:sp>
      <p:sp>
        <p:nvSpPr>
          <p:cNvPr id="3" name="Content Placeholder 2"/>
          <p:cNvSpPr>
            <a:spLocks noGrp="1"/>
          </p:cNvSpPr>
          <p:nvPr>
            <p:ph idx="1"/>
          </p:nvPr>
        </p:nvSpPr>
        <p:spPr>
          <a:xfrm>
            <a:off x="457200" y="1752600"/>
            <a:ext cx="4862837" cy="4373563"/>
          </a:xfrm>
        </p:spPr>
        <p:txBody>
          <a:bodyPr>
            <a:normAutofit/>
          </a:bodyPr>
          <a:lstStyle/>
          <a:p>
            <a:r>
              <a:rPr lang="en-US" sz="2000" dirty="0" smtClean="0"/>
              <a:t>BFS (Breadth First </a:t>
            </a:r>
            <a:r>
              <a:rPr lang="en-US" sz="2000" dirty="0"/>
              <a:t>Search</a:t>
            </a:r>
            <a:r>
              <a:rPr lang="en-US" sz="2000" dirty="0" smtClean="0"/>
              <a:t>)</a:t>
            </a:r>
          </a:p>
          <a:p>
            <a:r>
              <a:rPr lang="en-US" sz="2000" dirty="0" smtClean="0"/>
              <a:t>Starting at A and mark A as “visited”.</a:t>
            </a:r>
          </a:p>
          <a:p>
            <a:pPr marL="114300" indent="0">
              <a:buNone/>
            </a:pPr>
            <a:endParaRPr lang="en-US" sz="2000" dirty="0" smtClean="0"/>
          </a:p>
          <a:p>
            <a:pPr marL="114300" indent="0">
              <a:buNone/>
            </a:pPr>
            <a:endParaRPr lang="en-US" sz="2000" dirty="0"/>
          </a:p>
          <a:p>
            <a:pPr marL="114300" indent="0">
              <a:buNone/>
            </a:pPr>
            <a:endParaRPr lang="en-US" sz="2000" dirty="0"/>
          </a:p>
        </p:txBody>
      </p:sp>
      <p:sp>
        <p:nvSpPr>
          <p:cNvPr id="16" name="TextBox 15"/>
          <p:cNvSpPr txBox="1"/>
          <p:nvPr/>
        </p:nvSpPr>
        <p:spPr>
          <a:xfrm>
            <a:off x="2823300" y="5309783"/>
            <a:ext cx="2768936" cy="1200329"/>
          </a:xfrm>
          <a:prstGeom prst="rect">
            <a:avLst/>
          </a:prstGeom>
          <a:noFill/>
        </p:spPr>
        <p:txBody>
          <a:bodyPr wrap="square" rtlCol="0">
            <a:spAutoFit/>
          </a:bodyPr>
          <a:lstStyle/>
          <a:p>
            <a:pPr algn="just"/>
            <a:r>
              <a:rPr lang="en-US" dirty="0" smtClean="0"/>
              <a:t>Finds the </a:t>
            </a:r>
            <a:r>
              <a:rPr lang="en-US" dirty="0"/>
              <a:t>shortest cut between the </a:t>
            </a:r>
            <a:r>
              <a:rPr lang="en-US" dirty="0" smtClean="0"/>
              <a:t>origin vertex and any other vertex.</a:t>
            </a:r>
            <a:endParaRPr lang="en-US" dirty="0"/>
          </a:p>
        </p:txBody>
      </p:sp>
      <p:grpSp>
        <p:nvGrpSpPr>
          <p:cNvPr id="57" name="Group 56"/>
          <p:cNvGrpSpPr/>
          <p:nvPr/>
        </p:nvGrpSpPr>
        <p:grpSpPr>
          <a:xfrm>
            <a:off x="5674747" y="1931160"/>
            <a:ext cx="2818613" cy="2368750"/>
            <a:chOff x="511600" y="2710105"/>
            <a:chExt cx="3216423" cy="2298671"/>
          </a:xfrm>
        </p:grpSpPr>
        <p:sp>
          <p:nvSpPr>
            <p:cNvPr id="76" name="Oval 75"/>
            <p:cNvSpPr/>
            <p:nvPr/>
          </p:nvSpPr>
          <p:spPr>
            <a:xfrm>
              <a:off x="1189762"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77" name="Oval 76"/>
            <p:cNvSpPr/>
            <p:nvPr/>
          </p:nvSpPr>
          <p:spPr>
            <a:xfrm>
              <a:off x="2857779"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78" name="Oval 7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79" name="Oval 7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80" name="Oval 7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81" name="Straight Arrow Connector 80"/>
            <p:cNvCxnSpPr>
              <a:stCxn id="76" idx="6"/>
              <a:endCxn id="7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9" idx="3"/>
              <a:endCxn id="8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0" idx="1"/>
              <a:endCxn id="7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7" idx="3"/>
              <a:endCxn id="7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a:stCxn id="77" idx="4"/>
            <a:endCxn id="79" idx="0"/>
          </p:cNvCxnSpPr>
          <p:nvPr/>
        </p:nvCxnSpPr>
        <p:spPr>
          <a:xfrm>
            <a:off x="7984953" y="2465743"/>
            <a:ext cx="254203" cy="3417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218586" y="3244334"/>
            <a:ext cx="2208056" cy="369332"/>
          </a:xfrm>
          <a:prstGeom prst="rect">
            <a:avLst/>
          </a:prstGeom>
        </p:spPr>
        <p:txBody>
          <a:bodyPr wrap="none">
            <a:spAutoFit/>
          </a:bodyPr>
          <a:lstStyle/>
          <a:p>
            <a:r>
              <a:rPr lang="en-US" dirty="0" smtClean="0"/>
              <a:t>Traversal Order: { }</a:t>
            </a:r>
            <a:endParaRPr lang="en-US" dirty="0"/>
          </a:p>
        </p:txBody>
      </p:sp>
    </p:spTree>
    <p:extLst>
      <p:ext uri="{BB962C8B-B14F-4D97-AF65-F5344CB8AC3E}">
        <p14:creationId xmlns:p14="http://schemas.microsoft.com/office/powerpoint/2010/main" val="158524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Graph Traversal : BFS</a:t>
            </a:r>
            <a:endParaRPr lang="en-US" dirty="0">
              <a:latin typeface="Arial" charset="0"/>
              <a:ea typeface="Arial" charset="0"/>
              <a:cs typeface="Arial" charset="0"/>
            </a:endParaRPr>
          </a:p>
        </p:txBody>
      </p:sp>
      <p:sp>
        <p:nvSpPr>
          <p:cNvPr id="3" name="Content Placeholder 2"/>
          <p:cNvSpPr>
            <a:spLocks noGrp="1"/>
          </p:cNvSpPr>
          <p:nvPr>
            <p:ph idx="1"/>
          </p:nvPr>
        </p:nvSpPr>
        <p:spPr>
          <a:xfrm>
            <a:off x="457200" y="1752600"/>
            <a:ext cx="4862837" cy="4373563"/>
          </a:xfrm>
        </p:spPr>
        <p:txBody>
          <a:bodyPr>
            <a:normAutofit/>
          </a:bodyPr>
          <a:lstStyle/>
          <a:p>
            <a:r>
              <a:rPr lang="en-US" sz="2000" dirty="0" smtClean="0"/>
              <a:t>BFS (Breadth First </a:t>
            </a:r>
            <a:r>
              <a:rPr lang="en-US" sz="2000" dirty="0"/>
              <a:t>Search</a:t>
            </a:r>
            <a:r>
              <a:rPr lang="en-US" sz="2000" dirty="0" smtClean="0"/>
              <a:t>)</a:t>
            </a:r>
          </a:p>
          <a:p>
            <a:r>
              <a:rPr lang="en-US" sz="2000" dirty="0" smtClean="0"/>
              <a:t>Process all edges (</a:t>
            </a:r>
            <a:r>
              <a:rPr lang="en-US" sz="2000" dirty="0" err="1" smtClean="0"/>
              <a:t>u,v</a:t>
            </a:r>
            <a:r>
              <a:rPr lang="en-US" sz="2000" dirty="0" smtClean="0"/>
              <a:t>) from A = u, where distance from A is 1.</a:t>
            </a:r>
          </a:p>
          <a:p>
            <a:pPr lvl="1"/>
            <a:r>
              <a:rPr lang="en-US" sz="1600" dirty="0" smtClean="0"/>
              <a:t>Mark B as visited.  </a:t>
            </a:r>
          </a:p>
          <a:p>
            <a:pPr marL="114300" indent="0">
              <a:buNone/>
            </a:pPr>
            <a:endParaRPr lang="en-US" sz="2000" dirty="0" smtClean="0"/>
          </a:p>
          <a:p>
            <a:pPr marL="114300" indent="0">
              <a:buNone/>
            </a:pPr>
            <a:endParaRPr lang="en-US" sz="2000" dirty="0"/>
          </a:p>
          <a:p>
            <a:pPr marL="114300" indent="0">
              <a:buNone/>
            </a:pPr>
            <a:endParaRPr lang="en-US" sz="2000" dirty="0"/>
          </a:p>
        </p:txBody>
      </p:sp>
      <p:sp>
        <p:nvSpPr>
          <p:cNvPr id="16" name="TextBox 15"/>
          <p:cNvSpPr txBox="1"/>
          <p:nvPr/>
        </p:nvSpPr>
        <p:spPr>
          <a:xfrm>
            <a:off x="2823300" y="5309783"/>
            <a:ext cx="2768936" cy="1200329"/>
          </a:xfrm>
          <a:prstGeom prst="rect">
            <a:avLst/>
          </a:prstGeom>
          <a:noFill/>
        </p:spPr>
        <p:txBody>
          <a:bodyPr wrap="square" rtlCol="0">
            <a:spAutoFit/>
          </a:bodyPr>
          <a:lstStyle/>
          <a:p>
            <a:pPr algn="just"/>
            <a:r>
              <a:rPr lang="en-US" dirty="0" smtClean="0"/>
              <a:t>Finds the </a:t>
            </a:r>
            <a:r>
              <a:rPr lang="en-US" dirty="0"/>
              <a:t>shortest cut between the </a:t>
            </a:r>
            <a:r>
              <a:rPr lang="en-US" dirty="0" smtClean="0"/>
              <a:t>origin vertex and any other vertex.</a:t>
            </a:r>
            <a:endParaRPr lang="en-US" dirty="0"/>
          </a:p>
        </p:txBody>
      </p:sp>
      <p:grpSp>
        <p:nvGrpSpPr>
          <p:cNvPr id="57" name="Group 56"/>
          <p:cNvGrpSpPr/>
          <p:nvPr/>
        </p:nvGrpSpPr>
        <p:grpSpPr>
          <a:xfrm>
            <a:off x="5674747" y="1931160"/>
            <a:ext cx="2818613" cy="2368750"/>
            <a:chOff x="511600" y="2710105"/>
            <a:chExt cx="3216423" cy="2298671"/>
          </a:xfrm>
        </p:grpSpPr>
        <p:sp>
          <p:nvSpPr>
            <p:cNvPr id="76" name="Oval 7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77" name="Oval 76"/>
            <p:cNvSpPr/>
            <p:nvPr/>
          </p:nvSpPr>
          <p:spPr>
            <a:xfrm>
              <a:off x="2857779" y="2710105"/>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78" name="Oval 7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79" name="Oval 7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80" name="Oval 7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81" name="Straight Arrow Connector 80"/>
            <p:cNvCxnSpPr>
              <a:stCxn id="76" idx="6"/>
              <a:endCxn id="77" idx="2"/>
            </p:cNvCxnSpPr>
            <p:nvPr/>
          </p:nvCxnSpPr>
          <p:spPr>
            <a:xfrm>
              <a:off x="1769925" y="2969489"/>
              <a:ext cx="1087854" cy="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9" idx="3"/>
              <a:endCxn id="8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0" idx="1"/>
              <a:endCxn id="7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7" idx="3"/>
              <a:endCxn id="7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a:stCxn id="77" idx="4"/>
            <a:endCxn id="79" idx="0"/>
          </p:cNvCxnSpPr>
          <p:nvPr/>
        </p:nvCxnSpPr>
        <p:spPr>
          <a:xfrm>
            <a:off x="7984953" y="2465743"/>
            <a:ext cx="254203" cy="3417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218586" y="3244334"/>
            <a:ext cx="2314907" cy="369332"/>
          </a:xfrm>
          <a:prstGeom prst="rect">
            <a:avLst/>
          </a:prstGeom>
        </p:spPr>
        <p:txBody>
          <a:bodyPr wrap="none">
            <a:spAutoFit/>
          </a:bodyPr>
          <a:lstStyle/>
          <a:p>
            <a:r>
              <a:rPr lang="en-US" dirty="0" smtClean="0"/>
              <a:t>Traversal Order: </a:t>
            </a:r>
            <a:r>
              <a:rPr lang="en-US" dirty="0"/>
              <a:t>{A}</a:t>
            </a:r>
          </a:p>
        </p:txBody>
      </p:sp>
    </p:spTree>
    <p:extLst>
      <p:ext uri="{BB962C8B-B14F-4D97-AF65-F5344CB8AC3E}">
        <p14:creationId xmlns:p14="http://schemas.microsoft.com/office/powerpoint/2010/main" val="340445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Graph Traversal : BFS</a:t>
            </a:r>
            <a:endParaRPr lang="en-US" dirty="0">
              <a:latin typeface="Arial" charset="0"/>
              <a:ea typeface="Arial" charset="0"/>
              <a:cs typeface="Arial" charset="0"/>
            </a:endParaRPr>
          </a:p>
        </p:txBody>
      </p:sp>
      <p:sp>
        <p:nvSpPr>
          <p:cNvPr id="3" name="Content Placeholder 2"/>
          <p:cNvSpPr>
            <a:spLocks noGrp="1"/>
          </p:cNvSpPr>
          <p:nvPr>
            <p:ph idx="1"/>
          </p:nvPr>
        </p:nvSpPr>
        <p:spPr>
          <a:xfrm>
            <a:off x="457200" y="1752600"/>
            <a:ext cx="4862837" cy="4373563"/>
          </a:xfrm>
        </p:spPr>
        <p:txBody>
          <a:bodyPr>
            <a:normAutofit/>
          </a:bodyPr>
          <a:lstStyle/>
          <a:p>
            <a:r>
              <a:rPr lang="en-US" sz="2000" dirty="0" smtClean="0"/>
              <a:t>BFS (Breadth First </a:t>
            </a:r>
            <a:r>
              <a:rPr lang="en-US" sz="2000" dirty="0"/>
              <a:t>Search</a:t>
            </a:r>
            <a:r>
              <a:rPr lang="en-US" sz="2000" dirty="0" smtClean="0"/>
              <a:t>)</a:t>
            </a:r>
          </a:p>
          <a:p>
            <a:r>
              <a:rPr lang="en-US" sz="2000" dirty="0" smtClean="0"/>
              <a:t>Process each edge (</a:t>
            </a:r>
            <a:r>
              <a:rPr lang="en-US" sz="2000" dirty="0" err="1" smtClean="0"/>
              <a:t>u,v</a:t>
            </a:r>
            <a:r>
              <a:rPr lang="en-US" sz="2000" dirty="0" smtClean="0"/>
              <a:t>) from B = u, where distance from A is 2.</a:t>
            </a:r>
          </a:p>
          <a:p>
            <a:pPr lvl="1"/>
            <a:r>
              <a:rPr lang="en-US" sz="1600" dirty="0" smtClean="0"/>
              <a:t>(B,C), (B,D)</a:t>
            </a:r>
          </a:p>
          <a:p>
            <a:pPr marL="114300" indent="0">
              <a:buNone/>
            </a:pPr>
            <a:endParaRPr lang="en-US" sz="2000" dirty="0"/>
          </a:p>
          <a:p>
            <a:pPr marL="114300" indent="0">
              <a:buNone/>
            </a:pPr>
            <a:endParaRPr lang="en-US" sz="2000" dirty="0"/>
          </a:p>
        </p:txBody>
      </p:sp>
      <p:grpSp>
        <p:nvGrpSpPr>
          <p:cNvPr id="57" name="Group 56"/>
          <p:cNvGrpSpPr/>
          <p:nvPr/>
        </p:nvGrpSpPr>
        <p:grpSpPr>
          <a:xfrm>
            <a:off x="5674747" y="1931160"/>
            <a:ext cx="2818613" cy="2368750"/>
            <a:chOff x="511600" y="2710105"/>
            <a:chExt cx="3216423" cy="2298671"/>
          </a:xfrm>
        </p:grpSpPr>
        <p:sp>
          <p:nvSpPr>
            <p:cNvPr id="76" name="Oval 75"/>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77" name="Oval 76"/>
            <p:cNvSpPr/>
            <p:nvPr/>
          </p:nvSpPr>
          <p:spPr>
            <a:xfrm>
              <a:off x="2857779" y="2710105"/>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78" name="Oval 77"/>
            <p:cNvSpPr/>
            <p:nvPr/>
          </p:nvSpPr>
          <p:spPr>
            <a:xfrm>
              <a:off x="511600" y="3560504"/>
              <a:ext cx="580163" cy="51876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79" name="Oval 78"/>
            <p:cNvSpPr/>
            <p:nvPr/>
          </p:nvSpPr>
          <p:spPr>
            <a:xfrm>
              <a:off x="3147860" y="3560504"/>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80" name="Oval 79"/>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81" name="Straight Arrow Connector 80"/>
            <p:cNvCxnSpPr>
              <a:stCxn id="76" idx="6"/>
              <a:endCxn id="77" idx="2"/>
            </p:cNvCxnSpPr>
            <p:nvPr/>
          </p:nvCxnSpPr>
          <p:spPr>
            <a:xfrm>
              <a:off x="1769925" y="2969489"/>
              <a:ext cx="1087854" cy="0"/>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9" idx="3"/>
              <a:endCxn id="80"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0" idx="1"/>
              <a:endCxn id="78"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7" idx="3"/>
              <a:endCxn id="78" idx="7"/>
            </p:cNvCxnSpPr>
            <p:nvPr/>
          </p:nvCxnSpPr>
          <p:spPr>
            <a:xfrm flipH="1">
              <a:off x="1006800" y="3152900"/>
              <a:ext cx="1935942" cy="483576"/>
            </a:xfrm>
            <a:prstGeom prst="straightConnector1">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a:stCxn id="77" idx="4"/>
            <a:endCxn id="79" idx="0"/>
          </p:cNvCxnSpPr>
          <p:nvPr/>
        </p:nvCxnSpPr>
        <p:spPr>
          <a:xfrm>
            <a:off x="7984953" y="2465743"/>
            <a:ext cx="254203" cy="3417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5738011" y="4230262"/>
            <a:ext cx="2818613" cy="2368750"/>
            <a:chOff x="511600" y="2710105"/>
            <a:chExt cx="3216423" cy="2298671"/>
          </a:xfrm>
        </p:grpSpPr>
        <p:sp>
          <p:nvSpPr>
            <p:cNvPr id="18" name="Oval 17"/>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19" name="Oval 18"/>
            <p:cNvSpPr/>
            <p:nvPr/>
          </p:nvSpPr>
          <p:spPr>
            <a:xfrm>
              <a:off x="2857779" y="2710105"/>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20" name="Oval 19"/>
            <p:cNvSpPr/>
            <p:nvPr/>
          </p:nvSpPr>
          <p:spPr>
            <a:xfrm>
              <a:off x="51160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Oval 20"/>
            <p:cNvSpPr/>
            <p:nvPr/>
          </p:nvSpPr>
          <p:spPr>
            <a:xfrm>
              <a:off x="314786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22" name="Oval 21"/>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23" name="Straight Arrow Connector 22"/>
            <p:cNvCxnSpPr>
              <a:stCxn id="18" idx="6"/>
              <a:endCxn id="19" idx="2"/>
            </p:cNvCxnSpPr>
            <p:nvPr/>
          </p:nvCxnSpPr>
          <p:spPr>
            <a:xfrm>
              <a:off x="1769925" y="2969489"/>
              <a:ext cx="1087854" cy="0"/>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3"/>
              <a:endCxn id="22"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a:endCxn id="20"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9" idx="3"/>
              <a:endCxn id="20" idx="7"/>
            </p:cNvCxnSpPr>
            <p:nvPr/>
          </p:nvCxnSpPr>
          <p:spPr>
            <a:xfrm flipH="1">
              <a:off x="1006800" y="3152900"/>
              <a:ext cx="1935942" cy="483576"/>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37" name="Straight Connector 36"/>
          <p:cNvCxnSpPr/>
          <p:nvPr/>
        </p:nvCxnSpPr>
        <p:spPr>
          <a:xfrm>
            <a:off x="8059407" y="4764703"/>
            <a:ext cx="254203" cy="3417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218586" y="3244334"/>
            <a:ext cx="2511362" cy="369332"/>
          </a:xfrm>
          <a:prstGeom prst="rect">
            <a:avLst/>
          </a:prstGeom>
        </p:spPr>
        <p:txBody>
          <a:bodyPr wrap="none">
            <a:spAutoFit/>
          </a:bodyPr>
          <a:lstStyle/>
          <a:p>
            <a:r>
              <a:rPr lang="en-US" dirty="0" smtClean="0"/>
              <a:t>Traversal Order: </a:t>
            </a:r>
            <a:r>
              <a:rPr lang="en-US" dirty="0"/>
              <a:t>{</a:t>
            </a:r>
            <a:r>
              <a:rPr lang="en-US" dirty="0" smtClean="0"/>
              <a:t>A,B}</a:t>
            </a:r>
            <a:endParaRPr lang="en-US" dirty="0"/>
          </a:p>
        </p:txBody>
      </p:sp>
      <p:sp>
        <p:nvSpPr>
          <p:cNvPr id="40" name="Rectangle 39"/>
          <p:cNvSpPr/>
          <p:nvPr/>
        </p:nvSpPr>
        <p:spPr>
          <a:xfrm>
            <a:off x="1370986" y="4580037"/>
            <a:ext cx="2998612" cy="369332"/>
          </a:xfrm>
          <a:prstGeom prst="rect">
            <a:avLst/>
          </a:prstGeom>
        </p:spPr>
        <p:txBody>
          <a:bodyPr wrap="none">
            <a:spAutoFit/>
          </a:bodyPr>
          <a:lstStyle/>
          <a:p>
            <a:r>
              <a:rPr lang="en-US" dirty="0" smtClean="0"/>
              <a:t>Traversal Order: </a:t>
            </a:r>
            <a:r>
              <a:rPr lang="en-US" dirty="0"/>
              <a:t>{</a:t>
            </a:r>
            <a:r>
              <a:rPr lang="en-US" dirty="0" smtClean="0"/>
              <a:t>A,B,C,D}</a:t>
            </a:r>
            <a:endParaRPr lang="en-US" dirty="0"/>
          </a:p>
        </p:txBody>
      </p:sp>
    </p:spTree>
    <p:extLst>
      <p:ext uri="{BB962C8B-B14F-4D97-AF65-F5344CB8AC3E}">
        <p14:creationId xmlns:p14="http://schemas.microsoft.com/office/powerpoint/2010/main" val="737237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Graph Traversal : BFS</a:t>
            </a:r>
            <a:endParaRPr lang="en-US" dirty="0">
              <a:latin typeface="Arial" charset="0"/>
              <a:ea typeface="Arial" charset="0"/>
              <a:cs typeface="Arial" charset="0"/>
            </a:endParaRPr>
          </a:p>
        </p:txBody>
      </p:sp>
      <p:sp>
        <p:nvSpPr>
          <p:cNvPr id="3" name="Content Placeholder 2"/>
          <p:cNvSpPr>
            <a:spLocks noGrp="1"/>
          </p:cNvSpPr>
          <p:nvPr>
            <p:ph idx="1"/>
          </p:nvPr>
        </p:nvSpPr>
        <p:spPr>
          <a:xfrm>
            <a:off x="457200" y="1752600"/>
            <a:ext cx="4862837" cy="4373563"/>
          </a:xfrm>
        </p:spPr>
        <p:txBody>
          <a:bodyPr>
            <a:normAutofit/>
          </a:bodyPr>
          <a:lstStyle/>
          <a:p>
            <a:r>
              <a:rPr lang="en-US" sz="2000" dirty="0" smtClean="0"/>
              <a:t>BFS (Breadth First </a:t>
            </a:r>
            <a:r>
              <a:rPr lang="en-US" sz="2000" dirty="0"/>
              <a:t>Search</a:t>
            </a:r>
            <a:r>
              <a:rPr lang="en-US" sz="2000" dirty="0" smtClean="0"/>
              <a:t>)</a:t>
            </a:r>
          </a:p>
          <a:p>
            <a:r>
              <a:rPr lang="en-US" sz="2000" dirty="0" smtClean="0"/>
              <a:t>Process each edge (</a:t>
            </a:r>
            <a:r>
              <a:rPr lang="en-US" sz="2000" dirty="0" err="1" smtClean="0"/>
              <a:t>u,v</a:t>
            </a:r>
            <a:r>
              <a:rPr lang="en-US" sz="2000" dirty="0" smtClean="0"/>
              <a:t>) from C,D, where distance from A is 3.</a:t>
            </a:r>
          </a:p>
          <a:p>
            <a:pPr lvl="1"/>
            <a:r>
              <a:rPr lang="en-US" sz="1600" dirty="0" smtClean="0"/>
              <a:t>(C,E)</a:t>
            </a:r>
            <a:endParaRPr lang="en-US" sz="1600" dirty="0"/>
          </a:p>
          <a:p>
            <a:pPr marL="114300" indent="0">
              <a:buNone/>
            </a:pPr>
            <a:endParaRPr lang="en-US" sz="2000" dirty="0"/>
          </a:p>
        </p:txBody>
      </p:sp>
      <p:sp>
        <p:nvSpPr>
          <p:cNvPr id="27" name="Rectangle 26"/>
          <p:cNvSpPr/>
          <p:nvPr/>
        </p:nvSpPr>
        <p:spPr>
          <a:xfrm>
            <a:off x="1002686" y="3312274"/>
            <a:ext cx="2998612" cy="369332"/>
          </a:xfrm>
          <a:prstGeom prst="rect">
            <a:avLst/>
          </a:prstGeom>
        </p:spPr>
        <p:txBody>
          <a:bodyPr wrap="none">
            <a:spAutoFit/>
          </a:bodyPr>
          <a:lstStyle/>
          <a:p>
            <a:r>
              <a:rPr lang="en-US" dirty="0" smtClean="0"/>
              <a:t>Traversal Order: </a:t>
            </a:r>
            <a:r>
              <a:rPr lang="en-US" dirty="0"/>
              <a:t>{</a:t>
            </a:r>
            <a:r>
              <a:rPr lang="en-US" dirty="0" smtClean="0"/>
              <a:t>A,B,C,D}</a:t>
            </a:r>
            <a:endParaRPr lang="en-US" dirty="0"/>
          </a:p>
        </p:txBody>
      </p:sp>
      <p:grpSp>
        <p:nvGrpSpPr>
          <p:cNvPr id="40" name="Group 39"/>
          <p:cNvGrpSpPr/>
          <p:nvPr/>
        </p:nvGrpSpPr>
        <p:grpSpPr>
          <a:xfrm>
            <a:off x="5756278" y="4327066"/>
            <a:ext cx="2818613" cy="2368750"/>
            <a:chOff x="511600" y="2710105"/>
            <a:chExt cx="3216423" cy="2298671"/>
          </a:xfrm>
        </p:grpSpPr>
        <p:sp>
          <p:nvSpPr>
            <p:cNvPr id="41" name="Oval 40"/>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42" name="Oval 41"/>
            <p:cNvSpPr/>
            <p:nvPr/>
          </p:nvSpPr>
          <p:spPr>
            <a:xfrm>
              <a:off x="2857779" y="2710105"/>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43" name="Oval 42"/>
            <p:cNvSpPr/>
            <p:nvPr/>
          </p:nvSpPr>
          <p:spPr>
            <a:xfrm>
              <a:off x="51160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44" name="Oval 43"/>
            <p:cNvSpPr/>
            <p:nvPr/>
          </p:nvSpPr>
          <p:spPr>
            <a:xfrm>
              <a:off x="314786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45" name="Oval 44"/>
            <p:cNvSpPr/>
            <p:nvPr/>
          </p:nvSpPr>
          <p:spPr>
            <a:xfrm>
              <a:off x="1933133" y="4490009"/>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46" name="Straight Arrow Connector 45"/>
            <p:cNvCxnSpPr>
              <a:stCxn id="41" idx="6"/>
              <a:endCxn id="42" idx="2"/>
            </p:cNvCxnSpPr>
            <p:nvPr/>
          </p:nvCxnSpPr>
          <p:spPr>
            <a:xfrm>
              <a:off x="1769925" y="2969489"/>
              <a:ext cx="1087854" cy="0"/>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4" idx="3"/>
              <a:endCxn id="45"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5" idx="1"/>
              <a:endCxn id="43" idx="5"/>
            </p:cNvCxnSpPr>
            <p:nvPr/>
          </p:nvCxnSpPr>
          <p:spPr>
            <a:xfrm flipH="1" flipV="1">
              <a:off x="1006800" y="4003299"/>
              <a:ext cx="1011296" cy="562682"/>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2" idx="3"/>
              <a:endCxn id="43" idx="7"/>
            </p:cNvCxnSpPr>
            <p:nvPr/>
          </p:nvCxnSpPr>
          <p:spPr>
            <a:xfrm flipH="1">
              <a:off x="1006800" y="3152900"/>
              <a:ext cx="1935942" cy="483576"/>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6072268" y="2053766"/>
            <a:ext cx="2818613" cy="2368750"/>
            <a:chOff x="511600" y="2710105"/>
            <a:chExt cx="3216423" cy="2298671"/>
          </a:xfrm>
        </p:grpSpPr>
        <p:sp>
          <p:nvSpPr>
            <p:cNvPr id="52" name="Oval 51"/>
            <p:cNvSpPr/>
            <p:nvPr/>
          </p:nvSpPr>
          <p:spPr>
            <a:xfrm>
              <a:off x="1189762" y="2710105"/>
              <a:ext cx="580163" cy="518767"/>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53" name="Oval 52"/>
            <p:cNvSpPr/>
            <p:nvPr/>
          </p:nvSpPr>
          <p:spPr>
            <a:xfrm>
              <a:off x="2857779" y="2710105"/>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B</a:t>
              </a:r>
            </a:p>
          </p:txBody>
        </p:sp>
        <p:sp>
          <p:nvSpPr>
            <p:cNvPr id="54" name="Oval 53"/>
            <p:cNvSpPr/>
            <p:nvPr/>
          </p:nvSpPr>
          <p:spPr>
            <a:xfrm>
              <a:off x="51160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55" name="Oval 54"/>
            <p:cNvSpPr/>
            <p:nvPr/>
          </p:nvSpPr>
          <p:spPr>
            <a:xfrm>
              <a:off x="3147860" y="3560504"/>
              <a:ext cx="580163" cy="518767"/>
            </a:xfrm>
            <a:prstGeom prst="ellips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
              </a:r>
              <a:endParaRPr lang="en-US" dirty="0">
                <a:solidFill>
                  <a:srgbClr val="000000"/>
                </a:solidFill>
              </a:endParaRPr>
            </a:p>
          </p:txBody>
        </p:sp>
        <p:sp>
          <p:nvSpPr>
            <p:cNvPr id="56" name="Oval 55"/>
            <p:cNvSpPr/>
            <p:nvPr/>
          </p:nvSpPr>
          <p:spPr>
            <a:xfrm>
              <a:off x="1933133" y="4490009"/>
              <a:ext cx="580163" cy="51876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cxnSp>
          <p:nvCxnSpPr>
            <p:cNvPr id="58" name="Straight Arrow Connector 57"/>
            <p:cNvCxnSpPr>
              <a:stCxn id="52" idx="6"/>
              <a:endCxn id="53" idx="2"/>
            </p:cNvCxnSpPr>
            <p:nvPr/>
          </p:nvCxnSpPr>
          <p:spPr>
            <a:xfrm>
              <a:off x="1769925" y="2969489"/>
              <a:ext cx="1087854" cy="0"/>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5" idx="3"/>
              <a:endCxn id="56" idx="7"/>
            </p:cNvCxnSpPr>
            <p:nvPr/>
          </p:nvCxnSpPr>
          <p:spPr>
            <a:xfrm flipH="1">
              <a:off x="2428333" y="4003299"/>
              <a:ext cx="804490"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6" idx="1"/>
              <a:endCxn id="54" idx="5"/>
            </p:cNvCxnSpPr>
            <p:nvPr/>
          </p:nvCxnSpPr>
          <p:spPr>
            <a:xfrm flipH="1" flipV="1">
              <a:off x="1006800" y="4003299"/>
              <a:ext cx="1011296" cy="562682"/>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3" idx="3"/>
              <a:endCxn id="54" idx="7"/>
            </p:cNvCxnSpPr>
            <p:nvPr/>
          </p:nvCxnSpPr>
          <p:spPr>
            <a:xfrm flipH="1">
              <a:off x="1006800" y="3152900"/>
              <a:ext cx="1935942" cy="483576"/>
            </a:xfrm>
            <a:prstGeom prst="straightConnector1">
              <a:avLst/>
            </a:prstGeom>
            <a:ln>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62" name="Straight Connector 61"/>
          <p:cNvCxnSpPr/>
          <p:nvPr/>
        </p:nvCxnSpPr>
        <p:spPr>
          <a:xfrm>
            <a:off x="8393664" y="2588207"/>
            <a:ext cx="254203" cy="3417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002686" y="4807265"/>
            <a:ext cx="3186276" cy="369332"/>
          </a:xfrm>
          <a:prstGeom prst="rect">
            <a:avLst/>
          </a:prstGeom>
        </p:spPr>
        <p:txBody>
          <a:bodyPr wrap="none">
            <a:spAutoFit/>
          </a:bodyPr>
          <a:lstStyle/>
          <a:p>
            <a:r>
              <a:rPr lang="en-US" dirty="0" smtClean="0"/>
              <a:t>Traversal Order: </a:t>
            </a:r>
            <a:r>
              <a:rPr lang="en-US" dirty="0"/>
              <a:t>{</a:t>
            </a:r>
            <a:r>
              <a:rPr lang="en-US" dirty="0" smtClean="0"/>
              <a:t>A,B,C,D,E}</a:t>
            </a:r>
            <a:endParaRPr lang="en-US" dirty="0"/>
          </a:p>
        </p:txBody>
      </p:sp>
      <p:cxnSp>
        <p:nvCxnSpPr>
          <p:cNvPr id="64" name="Straight Connector 63"/>
          <p:cNvCxnSpPr/>
          <p:nvPr/>
        </p:nvCxnSpPr>
        <p:spPr>
          <a:xfrm>
            <a:off x="8140938" y="4870598"/>
            <a:ext cx="254203" cy="3417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26128" y="5838067"/>
            <a:ext cx="5884336" cy="646331"/>
          </a:xfrm>
          <a:prstGeom prst="rect">
            <a:avLst/>
          </a:prstGeom>
          <a:noFill/>
        </p:spPr>
        <p:txBody>
          <a:bodyPr wrap="square" rtlCol="0">
            <a:spAutoFit/>
          </a:bodyPr>
          <a:lstStyle/>
          <a:p>
            <a:pPr algn="just"/>
            <a:r>
              <a:rPr lang="en-US" b="1" dirty="0" smtClean="0">
                <a:solidFill>
                  <a:srgbClr val="04516D"/>
                </a:solidFill>
              </a:rPr>
              <a:t>BFS Finds the </a:t>
            </a:r>
            <a:r>
              <a:rPr lang="en-US" b="1" dirty="0">
                <a:solidFill>
                  <a:srgbClr val="04516D"/>
                </a:solidFill>
              </a:rPr>
              <a:t>shortest cut between the </a:t>
            </a:r>
            <a:r>
              <a:rPr lang="en-US" b="1" dirty="0" smtClean="0">
                <a:solidFill>
                  <a:srgbClr val="04516D"/>
                </a:solidFill>
              </a:rPr>
              <a:t>origin vertex and any other vertex.</a:t>
            </a:r>
            <a:endParaRPr lang="en-US" b="1" dirty="0">
              <a:solidFill>
                <a:srgbClr val="04516D"/>
              </a:solidFill>
            </a:endParaRPr>
          </a:p>
        </p:txBody>
      </p:sp>
    </p:spTree>
    <p:extLst>
      <p:ext uri="{BB962C8B-B14F-4D97-AF65-F5344CB8AC3E}">
        <p14:creationId xmlns:p14="http://schemas.microsoft.com/office/powerpoint/2010/main" val="1128057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Exercise</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t>BFS (Breadth First </a:t>
            </a:r>
            <a:r>
              <a:rPr lang="en-US" dirty="0"/>
              <a:t>Search</a:t>
            </a:r>
            <a:r>
              <a:rPr lang="en-US" dirty="0" smtClean="0"/>
              <a:t>):</a:t>
            </a:r>
          </a:p>
          <a:p>
            <a:pPr lvl="1"/>
            <a:r>
              <a:rPr lang="en-US" dirty="0" smtClean="0"/>
              <a:t>Start at E</a:t>
            </a:r>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a:p>
        </p:txBody>
      </p:sp>
      <p:grpSp>
        <p:nvGrpSpPr>
          <p:cNvPr id="35" name="Group 34"/>
          <p:cNvGrpSpPr/>
          <p:nvPr/>
        </p:nvGrpSpPr>
        <p:grpSpPr>
          <a:xfrm>
            <a:off x="5320037" y="1698735"/>
            <a:ext cx="2431142" cy="1855876"/>
            <a:chOff x="511600" y="2710105"/>
            <a:chExt cx="3216423" cy="2298671"/>
          </a:xfrm>
          <a:solidFill>
            <a:schemeClr val="accent1">
              <a:lumMod val="75000"/>
            </a:schemeClr>
          </a:solidFill>
        </p:grpSpPr>
        <p:sp>
          <p:nvSpPr>
            <p:cNvPr id="36" name="Oval 35"/>
            <p:cNvSpPr/>
            <p:nvPr/>
          </p:nvSpPr>
          <p:spPr>
            <a:xfrm>
              <a:off x="1189762" y="2710105"/>
              <a:ext cx="580163" cy="518767"/>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7" name="Oval 36"/>
            <p:cNvSpPr/>
            <p:nvPr/>
          </p:nvSpPr>
          <p:spPr>
            <a:xfrm>
              <a:off x="2857779" y="2710105"/>
              <a:ext cx="580163" cy="518767"/>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38" name="Oval 37"/>
            <p:cNvSpPr/>
            <p:nvPr/>
          </p:nvSpPr>
          <p:spPr>
            <a:xfrm>
              <a:off x="511600" y="3560504"/>
              <a:ext cx="580163" cy="518767"/>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39" name="Oval 38"/>
            <p:cNvSpPr/>
            <p:nvPr/>
          </p:nvSpPr>
          <p:spPr>
            <a:xfrm>
              <a:off x="3147860" y="3560504"/>
              <a:ext cx="580163" cy="518767"/>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40" name="Oval 39"/>
            <p:cNvSpPr/>
            <p:nvPr/>
          </p:nvSpPr>
          <p:spPr>
            <a:xfrm>
              <a:off x="1933133" y="4490009"/>
              <a:ext cx="580163" cy="518767"/>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41" name="Straight Arrow Connector 40"/>
            <p:cNvCxnSpPr>
              <a:stCxn id="36" idx="6"/>
              <a:endCxn id="37" idx="2"/>
            </p:cNvCxnSpPr>
            <p:nvPr/>
          </p:nvCxnSpPr>
          <p:spPr>
            <a:xfrm>
              <a:off x="1769925" y="2969489"/>
              <a:ext cx="1087854" cy="0"/>
            </a:xfrm>
            <a:prstGeom prst="straightConnector1">
              <a:avLst/>
            </a:prstGeom>
            <a:grpFill/>
            <a:ln>
              <a:solidFill>
                <a:schemeClr val="tx2">
                  <a:lumMod val="60000"/>
                  <a:lumOff val="4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36" idx="3"/>
            </p:cNvCxnSpPr>
            <p:nvPr/>
          </p:nvCxnSpPr>
          <p:spPr>
            <a:xfrm flipV="1">
              <a:off x="769080" y="3152900"/>
              <a:ext cx="505645" cy="407604"/>
            </a:xfrm>
            <a:prstGeom prst="straightConnector1">
              <a:avLst/>
            </a:prstGeom>
            <a:grpFill/>
            <a:ln>
              <a:solidFill>
                <a:srgbClr val="8F8F8D"/>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3"/>
              <a:endCxn id="40" idx="7"/>
            </p:cNvCxnSpPr>
            <p:nvPr/>
          </p:nvCxnSpPr>
          <p:spPr>
            <a:xfrm flipH="1">
              <a:off x="2428333" y="4003299"/>
              <a:ext cx="804490" cy="562682"/>
            </a:xfrm>
            <a:prstGeom prst="straightConnector1">
              <a:avLst/>
            </a:prstGeom>
            <a:grpFill/>
            <a:ln>
              <a:solidFill>
                <a:srgbClr val="8F8F8D"/>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1"/>
              <a:endCxn id="38" idx="5"/>
            </p:cNvCxnSpPr>
            <p:nvPr/>
          </p:nvCxnSpPr>
          <p:spPr>
            <a:xfrm flipH="1" flipV="1">
              <a:off x="1006800" y="4003299"/>
              <a:ext cx="1011296" cy="562682"/>
            </a:xfrm>
            <a:prstGeom prst="straightConnector1">
              <a:avLst/>
            </a:prstGeom>
            <a:grpFill/>
            <a:ln>
              <a:solidFill>
                <a:srgbClr val="8F8F8D"/>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7" idx="3"/>
              <a:endCxn id="38" idx="7"/>
            </p:cNvCxnSpPr>
            <p:nvPr/>
          </p:nvCxnSpPr>
          <p:spPr>
            <a:xfrm flipH="1">
              <a:off x="1006800" y="3152900"/>
              <a:ext cx="1935942" cy="483576"/>
            </a:xfrm>
            <a:prstGeom prst="straightConnector1">
              <a:avLst/>
            </a:prstGeom>
            <a:grpFill/>
            <a:ln>
              <a:solidFill>
                <a:srgbClr val="8F8F8D"/>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7" name="Oval 46"/>
          <p:cNvSpPr/>
          <p:nvPr/>
        </p:nvSpPr>
        <p:spPr>
          <a:xfrm>
            <a:off x="5351844" y="3478639"/>
            <a:ext cx="480784" cy="396030"/>
          </a:xfrm>
          <a:prstGeom prst="ellipse">
            <a:avLst/>
          </a:prstGeom>
          <a:solidFill>
            <a:srgbClr val="5B5C5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t>
            </a:r>
            <a:endParaRPr lang="en-US" dirty="0"/>
          </a:p>
        </p:txBody>
      </p:sp>
      <p:cxnSp>
        <p:nvCxnSpPr>
          <p:cNvPr id="48" name="Straight Arrow Connector 47"/>
          <p:cNvCxnSpPr>
            <a:stCxn id="47" idx="0"/>
            <a:endCxn id="38" idx="4"/>
          </p:cNvCxnSpPr>
          <p:nvPr/>
        </p:nvCxnSpPr>
        <p:spPr>
          <a:xfrm flipH="1" flipV="1">
            <a:off x="5539296" y="2804157"/>
            <a:ext cx="52940" cy="674482"/>
          </a:xfrm>
          <a:prstGeom prst="straightConnector1">
            <a:avLst/>
          </a:prstGeom>
          <a:ln>
            <a:solidFill>
              <a:srgbClr val="8F8F8D"/>
            </a:solidFill>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5126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charset="0"/>
                <a:ea typeface="Arial" charset="0"/>
                <a:cs typeface="Arial" charset="0"/>
              </a:rPr>
              <a:t>Applications of BFS</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t>Shortest Path and MST</a:t>
            </a:r>
          </a:p>
          <a:p>
            <a:r>
              <a:rPr lang="en-US" dirty="0" smtClean="0"/>
              <a:t>Social Networking websites</a:t>
            </a:r>
          </a:p>
          <a:p>
            <a:r>
              <a:rPr lang="en-US" dirty="0" smtClean="0"/>
              <a:t>Broadcasting in Networks</a:t>
            </a:r>
          </a:p>
          <a:p>
            <a:r>
              <a:rPr lang="en-US" dirty="0" smtClean="0"/>
              <a:t>Cycle Detection in undirected graphs</a:t>
            </a:r>
          </a:p>
          <a:p>
            <a:r>
              <a:rPr lang="en-US" dirty="0" smtClean="0"/>
              <a:t>Path finding</a:t>
            </a:r>
          </a:p>
          <a:p>
            <a:r>
              <a:rPr lang="en-US" dirty="0" smtClean="0"/>
              <a:t>Other </a:t>
            </a:r>
          </a:p>
        </p:txBody>
      </p:sp>
    </p:spTree>
    <p:extLst>
      <p:ext uri="{BB962C8B-B14F-4D97-AF65-F5344CB8AC3E}">
        <p14:creationId xmlns:p14="http://schemas.microsoft.com/office/powerpoint/2010/main" val="553089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cap="none" dirty="0" smtClean="0">
                <a:latin typeface="Arial" charset="0"/>
                <a:ea typeface="Arial" charset="0"/>
                <a:cs typeface="Arial" charset="0"/>
              </a:rPr>
              <a:t>Other Graph Traversal </a:t>
            </a:r>
            <a:r>
              <a:rPr lang="en-US" dirty="0" err="1">
                <a:latin typeface="Arial" charset="0"/>
                <a:ea typeface="Arial" charset="0"/>
                <a:cs typeface="Arial" charset="0"/>
              </a:rPr>
              <a:t>A</a:t>
            </a:r>
            <a:r>
              <a:rPr lang="en-US" cap="none" dirty="0" err="1" smtClean="0">
                <a:latin typeface="Arial" charset="0"/>
                <a:ea typeface="Arial" charset="0"/>
                <a:cs typeface="Arial" charset="0"/>
              </a:rPr>
              <a:t>glos</a:t>
            </a:r>
            <a:r>
              <a:rPr lang="en-US" cap="none" dirty="0" smtClean="0">
                <a:latin typeface="Arial" charset="0"/>
                <a:ea typeface="Arial" charset="0"/>
                <a:cs typeface="Arial" charset="0"/>
              </a:rPr>
              <a:t> </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t>Greedy Algorithms</a:t>
            </a:r>
          </a:p>
          <a:p>
            <a:pPr lvl="1"/>
            <a:r>
              <a:rPr lang="en-US" dirty="0" err="1" smtClean="0"/>
              <a:t>Kruskal’s</a:t>
            </a:r>
            <a:r>
              <a:rPr lang="en-US" dirty="0" smtClean="0"/>
              <a:t> Algorithm for Minimum Spanning Tree (MST)</a:t>
            </a:r>
          </a:p>
          <a:p>
            <a:pPr lvl="1"/>
            <a:r>
              <a:rPr lang="en-US" dirty="0" err="1" smtClean="0"/>
              <a:t>Dijkstra’s</a:t>
            </a:r>
            <a:r>
              <a:rPr lang="en-US" dirty="0" smtClean="0"/>
              <a:t> Algorithm (shortest path)</a:t>
            </a:r>
          </a:p>
          <a:p>
            <a:r>
              <a:rPr lang="en-US" dirty="0" smtClean="0"/>
              <a:t>What is a Greedy Algorithm?</a:t>
            </a:r>
          </a:p>
          <a:p>
            <a:pPr lvl="1"/>
            <a:r>
              <a:rPr lang="en-US" dirty="0" smtClean="0"/>
              <a:t>“A </a:t>
            </a:r>
            <a:r>
              <a:rPr lang="en-US" dirty="0"/>
              <a:t>greedy algorithm is an algorithmic paradigm that follows the problem solving heuristic of making the locally optimal choice at each stage with the hope of finding a global optimum</a:t>
            </a:r>
            <a:r>
              <a:rPr lang="en-US" dirty="0" smtClean="0"/>
              <a:t>.” Wikipedia</a:t>
            </a:r>
          </a:p>
          <a:p>
            <a:pPr marL="411480" lvl="1" indent="0">
              <a:buNone/>
            </a:pP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66499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Arial" charset="0"/>
                <a:ea typeface="Arial" charset="0"/>
                <a:cs typeface="Arial" charset="0"/>
              </a:rPr>
              <a:t>Kruskal’s</a:t>
            </a:r>
            <a:r>
              <a:rPr lang="en-US" dirty="0" smtClean="0">
                <a:latin typeface="Arial" charset="0"/>
                <a:ea typeface="Arial" charset="0"/>
                <a:cs typeface="Arial" charset="0"/>
              </a:rPr>
              <a:t> Algorithm</a:t>
            </a:r>
            <a:endParaRPr lang="en-US" dirty="0">
              <a:latin typeface="Arial" charset="0"/>
              <a:ea typeface="Arial" charset="0"/>
              <a:cs typeface="Arial" charset="0"/>
            </a:endParaRPr>
          </a:p>
        </p:txBody>
      </p:sp>
      <p:sp>
        <p:nvSpPr>
          <p:cNvPr id="5" name="Down Arrow 4"/>
          <p:cNvSpPr/>
          <p:nvPr/>
        </p:nvSpPr>
        <p:spPr>
          <a:xfrm>
            <a:off x="4275045" y="2062310"/>
            <a:ext cx="351528" cy="4252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66663" y="2484542"/>
            <a:ext cx="2806553" cy="369332"/>
          </a:xfrm>
          <a:prstGeom prst="rect">
            <a:avLst/>
          </a:prstGeom>
        </p:spPr>
        <p:txBody>
          <a:bodyPr wrap="none">
            <a:spAutoFit/>
          </a:bodyPr>
          <a:lstStyle/>
          <a:p>
            <a:r>
              <a:rPr lang="en-US" dirty="0"/>
              <a:t>Minimum spanning tree</a:t>
            </a:r>
          </a:p>
        </p:txBody>
      </p:sp>
      <p:sp>
        <p:nvSpPr>
          <p:cNvPr id="7" name="Rectangle 6"/>
          <p:cNvSpPr/>
          <p:nvPr/>
        </p:nvSpPr>
        <p:spPr>
          <a:xfrm>
            <a:off x="2032201" y="1692978"/>
            <a:ext cx="6211640" cy="369332"/>
          </a:xfrm>
          <a:prstGeom prst="rect">
            <a:avLst/>
          </a:prstGeom>
        </p:spPr>
        <p:txBody>
          <a:bodyPr wrap="square">
            <a:spAutoFit/>
          </a:bodyPr>
          <a:lstStyle/>
          <a:p>
            <a:r>
              <a:rPr lang="en-US" dirty="0"/>
              <a:t>Connected Graph with weighted edges</a:t>
            </a:r>
          </a:p>
        </p:txBody>
      </p:sp>
      <p:sp>
        <p:nvSpPr>
          <p:cNvPr id="8" name="Oval 7"/>
          <p:cNvSpPr/>
          <p:nvPr/>
        </p:nvSpPr>
        <p:spPr>
          <a:xfrm>
            <a:off x="827794" y="3322685"/>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9" name="Oval 8"/>
          <p:cNvSpPr/>
          <p:nvPr/>
        </p:nvSpPr>
        <p:spPr>
          <a:xfrm>
            <a:off x="1963479" y="2899234"/>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
            </a:r>
          </a:p>
        </p:txBody>
      </p:sp>
      <p:sp>
        <p:nvSpPr>
          <p:cNvPr id="10" name="Oval 9"/>
          <p:cNvSpPr/>
          <p:nvPr/>
        </p:nvSpPr>
        <p:spPr>
          <a:xfrm>
            <a:off x="1836337" y="4093127"/>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t>
            </a:r>
            <a:endParaRPr lang="en-US" dirty="0">
              <a:solidFill>
                <a:srgbClr val="000000"/>
              </a:solidFill>
            </a:endParaRPr>
          </a:p>
        </p:txBody>
      </p:sp>
      <p:sp>
        <p:nvSpPr>
          <p:cNvPr id="11" name="Oval 10"/>
          <p:cNvSpPr/>
          <p:nvPr/>
        </p:nvSpPr>
        <p:spPr>
          <a:xfrm>
            <a:off x="3311174" y="3454905"/>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sp>
        <p:nvSpPr>
          <p:cNvPr id="12" name="Oval 11"/>
          <p:cNvSpPr/>
          <p:nvPr/>
        </p:nvSpPr>
        <p:spPr>
          <a:xfrm>
            <a:off x="4319034" y="2899234"/>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15" name="Oval 14"/>
          <p:cNvSpPr/>
          <p:nvPr/>
        </p:nvSpPr>
        <p:spPr>
          <a:xfrm>
            <a:off x="3066663" y="4648798"/>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a:t>
            </a:r>
            <a:endParaRPr lang="en-US" dirty="0">
              <a:solidFill>
                <a:srgbClr val="000000"/>
              </a:solidFill>
            </a:endParaRPr>
          </a:p>
        </p:txBody>
      </p:sp>
      <p:sp>
        <p:nvSpPr>
          <p:cNvPr id="16" name="Oval 15"/>
          <p:cNvSpPr/>
          <p:nvPr/>
        </p:nvSpPr>
        <p:spPr>
          <a:xfrm>
            <a:off x="667669" y="4648798"/>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a:t>
            </a:r>
            <a:endParaRPr lang="en-US" dirty="0">
              <a:solidFill>
                <a:srgbClr val="000000"/>
              </a:solidFill>
            </a:endParaRPr>
          </a:p>
        </p:txBody>
      </p:sp>
      <p:cxnSp>
        <p:nvCxnSpPr>
          <p:cNvPr id="18" name="Straight Connector 17"/>
          <p:cNvCxnSpPr>
            <a:stCxn id="9" idx="4"/>
            <a:endCxn id="10" idx="0"/>
          </p:cNvCxnSpPr>
          <p:nvPr/>
        </p:nvCxnSpPr>
        <p:spPr>
          <a:xfrm flipH="1">
            <a:off x="2114158" y="3454905"/>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8" idx="7"/>
          </p:cNvCxnSpPr>
          <p:nvPr/>
        </p:nvCxnSpPr>
        <p:spPr>
          <a:xfrm flipH="1">
            <a:off x="1302064" y="3141242"/>
            <a:ext cx="661415" cy="26281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223312" y="4517388"/>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8" idx="4"/>
          </p:cNvCxnSpPr>
          <p:nvPr/>
        </p:nvCxnSpPr>
        <p:spPr>
          <a:xfrm flipV="1">
            <a:off x="986548" y="3878356"/>
            <a:ext cx="119067" cy="7704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2519121" y="3141242"/>
            <a:ext cx="792054" cy="466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311175" y="4010576"/>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2391979" y="4388666"/>
            <a:ext cx="674684" cy="4876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5" idx="3"/>
          </p:cNvCxnSpPr>
          <p:nvPr/>
        </p:nvCxnSpPr>
        <p:spPr>
          <a:xfrm flipH="1" flipV="1">
            <a:off x="1223312" y="5069081"/>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764761" y="3141242"/>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485492" y="2869080"/>
            <a:ext cx="312593" cy="369332"/>
          </a:xfrm>
          <a:prstGeom prst="rect">
            <a:avLst/>
          </a:prstGeom>
          <a:noFill/>
        </p:spPr>
        <p:txBody>
          <a:bodyPr wrap="none" rtlCol="0">
            <a:spAutoFit/>
          </a:bodyPr>
          <a:lstStyle/>
          <a:p>
            <a:r>
              <a:rPr lang="en-US" dirty="0" smtClean="0"/>
              <a:t>3</a:t>
            </a:r>
            <a:endParaRPr lang="en-US" dirty="0"/>
          </a:p>
        </p:txBody>
      </p:sp>
      <p:sp>
        <p:nvSpPr>
          <p:cNvPr id="47" name="TextBox 46"/>
          <p:cNvSpPr txBox="1"/>
          <p:nvPr/>
        </p:nvSpPr>
        <p:spPr>
          <a:xfrm>
            <a:off x="2108479" y="3628873"/>
            <a:ext cx="312593" cy="369332"/>
          </a:xfrm>
          <a:prstGeom prst="rect">
            <a:avLst/>
          </a:prstGeom>
          <a:noFill/>
        </p:spPr>
        <p:txBody>
          <a:bodyPr wrap="none" rtlCol="0">
            <a:spAutoFit/>
          </a:bodyPr>
          <a:lstStyle/>
          <a:p>
            <a:r>
              <a:rPr lang="en-US" dirty="0" smtClean="0"/>
              <a:t>5</a:t>
            </a:r>
            <a:endParaRPr lang="en-US" dirty="0"/>
          </a:p>
        </p:txBody>
      </p:sp>
      <p:sp>
        <p:nvSpPr>
          <p:cNvPr id="48" name="TextBox 47"/>
          <p:cNvSpPr txBox="1"/>
          <p:nvPr/>
        </p:nvSpPr>
        <p:spPr>
          <a:xfrm>
            <a:off x="2936966" y="3125012"/>
            <a:ext cx="312593" cy="369332"/>
          </a:xfrm>
          <a:prstGeom prst="rect">
            <a:avLst/>
          </a:prstGeom>
          <a:noFill/>
        </p:spPr>
        <p:txBody>
          <a:bodyPr wrap="none" rtlCol="0">
            <a:spAutoFit/>
          </a:bodyPr>
          <a:lstStyle/>
          <a:p>
            <a:r>
              <a:rPr lang="en-US" dirty="0" smtClean="0"/>
              <a:t>7</a:t>
            </a:r>
            <a:endParaRPr lang="en-US" dirty="0"/>
          </a:p>
        </p:txBody>
      </p:sp>
      <p:sp>
        <p:nvSpPr>
          <p:cNvPr id="49" name="TextBox 48"/>
          <p:cNvSpPr txBox="1"/>
          <p:nvPr/>
        </p:nvSpPr>
        <p:spPr>
          <a:xfrm>
            <a:off x="3991548" y="3222621"/>
            <a:ext cx="312593" cy="369332"/>
          </a:xfrm>
          <a:prstGeom prst="rect">
            <a:avLst/>
          </a:prstGeom>
          <a:noFill/>
        </p:spPr>
        <p:txBody>
          <a:bodyPr wrap="none" rtlCol="0">
            <a:spAutoFit/>
          </a:bodyPr>
          <a:lstStyle/>
          <a:p>
            <a:r>
              <a:rPr lang="en-US" dirty="0" smtClean="0"/>
              <a:t>9</a:t>
            </a:r>
            <a:endParaRPr lang="en-US" dirty="0"/>
          </a:p>
        </p:txBody>
      </p:sp>
      <p:sp>
        <p:nvSpPr>
          <p:cNvPr id="50" name="TextBox 49"/>
          <p:cNvSpPr txBox="1"/>
          <p:nvPr/>
        </p:nvSpPr>
        <p:spPr>
          <a:xfrm>
            <a:off x="3379208" y="4195886"/>
            <a:ext cx="312593" cy="369332"/>
          </a:xfrm>
          <a:prstGeom prst="rect">
            <a:avLst/>
          </a:prstGeom>
          <a:noFill/>
        </p:spPr>
        <p:txBody>
          <a:bodyPr wrap="none" rtlCol="0">
            <a:spAutoFit/>
          </a:bodyPr>
          <a:lstStyle/>
          <a:p>
            <a:r>
              <a:rPr lang="en-US" dirty="0" smtClean="0"/>
              <a:t>8</a:t>
            </a:r>
            <a:endParaRPr lang="en-US" dirty="0"/>
          </a:p>
        </p:txBody>
      </p:sp>
      <p:sp>
        <p:nvSpPr>
          <p:cNvPr id="51" name="TextBox 50"/>
          <p:cNvSpPr txBox="1"/>
          <p:nvPr/>
        </p:nvSpPr>
        <p:spPr>
          <a:xfrm>
            <a:off x="2596770" y="4304398"/>
            <a:ext cx="312593"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1383432" y="4297258"/>
            <a:ext cx="312593" cy="369332"/>
          </a:xfrm>
          <a:prstGeom prst="rect">
            <a:avLst/>
          </a:prstGeom>
          <a:noFill/>
        </p:spPr>
        <p:txBody>
          <a:bodyPr wrap="none" rtlCol="0">
            <a:spAutoFit/>
          </a:bodyPr>
          <a:lstStyle/>
          <a:p>
            <a:r>
              <a:rPr lang="en-US" dirty="0" smtClean="0"/>
              <a:t>4</a:t>
            </a:r>
            <a:endParaRPr lang="en-US" dirty="0"/>
          </a:p>
        </p:txBody>
      </p:sp>
      <p:sp>
        <p:nvSpPr>
          <p:cNvPr id="53" name="TextBox 52"/>
          <p:cNvSpPr txBox="1"/>
          <p:nvPr/>
        </p:nvSpPr>
        <p:spPr>
          <a:xfrm>
            <a:off x="2032201" y="5045709"/>
            <a:ext cx="312593" cy="369332"/>
          </a:xfrm>
          <a:prstGeom prst="rect">
            <a:avLst/>
          </a:prstGeom>
          <a:noFill/>
        </p:spPr>
        <p:txBody>
          <a:bodyPr wrap="none" rtlCol="0">
            <a:spAutoFit/>
          </a:bodyPr>
          <a:lstStyle/>
          <a:p>
            <a:r>
              <a:rPr lang="en-US" dirty="0" smtClean="0"/>
              <a:t>3</a:t>
            </a:r>
            <a:endParaRPr lang="en-US" dirty="0"/>
          </a:p>
        </p:txBody>
      </p:sp>
      <p:sp>
        <p:nvSpPr>
          <p:cNvPr id="54" name="Oval 53"/>
          <p:cNvSpPr/>
          <p:nvPr/>
        </p:nvSpPr>
        <p:spPr>
          <a:xfrm>
            <a:off x="4797412" y="3814263"/>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55" name="Oval 54"/>
          <p:cNvSpPr/>
          <p:nvPr/>
        </p:nvSpPr>
        <p:spPr>
          <a:xfrm>
            <a:off x="5933097" y="3390812"/>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
            </a:r>
          </a:p>
        </p:txBody>
      </p:sp>
      <p:sp>
        <p:nvSpPr>
          <p:cNvPr id="56" name="Oval 55"/>
          <p:cNvSpPr/>
          <p:nvPr/>
        </p:nvSpPr>
        <p:spPr>
          <a:xfrm>
            <a:off x="5805955" y="4584705"/>
            <a:ext cx="555642" cy="555671"/>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C</a:t>
            </a:r>
            <a:endParaRPr lang="en-US" dirty="0">
              <a:ln>
                <a:solidFill>
                  <a:schemeClr val="bg1"/>
                </a:solidFill>
              </a:ln>
              <a:solidFill>
                <a:srgbClr val="000000"/>
              </a:solidFill>
            </a:endParaRPr>
          </a:p>
        </p:txBody>
      </p:sp>
      <p:sp>
        <p:nvSpPr>
          <p:cNvPr id="57" name="Oval 56"/>
          <p:cNvSpPr/>
          <p:nvPr/>
        </p:nvSpPr>
        <p:spPr>
          <a:xfrm>
            <a:off x="7280792" y="3946483"/>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sp>
        <p:nvSpPr>
          <p:cNvPr id="58" name="Oval 57"/>
          <p:cNvSpPr/>
          <p:nvPr/>
        </p:nvSpPr>
        <p:spPr>
          <a:xfrm>
            <a:off x="8288652" y="3390812"/>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59" name="Oval 58"/>
          <p:cNvSpPr/>
          <p:nvPr/>
        </p:nvSpPr>
        <p:spPr>
          <a:xfrm>
            <a:off x="7036281" y="5140376"/>
            <a:ext cx="555642" cy="555671"/>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sp>
        <p:nvSpPr>
          <p:cNvPr id="60" name="Oval 59"/>
          <p:cNvSpPr/>
          <p:nvPr/>
        </p:nvSpPr>
        <p:spPr>
          <a:xfrm>
            <a:off x="4637287" y="5140376"/>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a:t>
            </a:r>
            <a:endParaRPr lang="en-US" dirty="0">
              <a:solidFill>
                <a:srgbClr val="000000"/>
              </a:solidFill>
            </a:endParaRPr>
          </a:p>
        </p:txBody>
      </p:sp>
      <p:cxnSp>
        <p:nvCxnSpPr>
          <p:cNvPr id="61" name="Straight Connector 60"/>
          <p:cNvCxnSpPr>
            <a:stCxn id="55" idx="4"/>
            <a:endCxn id="56" idx="0"/>
          </p:cNvCxnSpPr>
          <p:nvPr/>
        </p:nvCxnSpPr>
        <p:spPr>
          <a:xfrm flipH="1">
            <a:off x="6083776" y="3946483"/>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54" idx="7"/>
          </p:cNvCxnSpPr>
          <p:nvPr/>
        </p:nvCxnSpPr>
        <p:spPr>
          <a:xfrm flipH="1">
            <a:off x="5271682" y="3632820"/>
            <a:ext cx="661415" cy="262819"/>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5192930" y="5008966"/>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endCxn id="54" idx="4"/>
          </p:cNvCxnSpPr>
          <p:nvPr/>
        </p:nvCxnSpPr>
        <p:spPr>
          <a:xfrm flipV="1">
            <a:off x="4956166" y="4369934"/>
            <a:ext cx="119067" cy="770442"/>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488739" y="3632820"/>
            <a:ext cx="792054" cy="466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7280793" y="4502154"/>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6361597" y="4880244"/>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59" idx="3"/>
          </p:cNvCxnSpPr>
          <p:nvPr/>
        </p:nvCxnSpPr>
        <p:spPr>
          <a:xfrm flipH="1" flipV="1">
            <a:off x="5192930" y="5560659"/>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7734379" y="3632820"/>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5455110" y="3360658"/>
            <a:ext cx="312593" cy="369332"/>
          </a:xfrm>
          <a:prstGeom prst="rect">
            <a:avLst/>
          </a:prstGeom>
          <a:noFill/>
        </p:spPr>
        <p:txBody>
          <a:bodyPr wrap="none" rtlCol="0">
            <a:spAutoFit/>
          </a:bodyPr>
          <a:lstStyle/>
          <a:p>
            <a:r>
              <a:rPr lang="en-US" dirty="0" smtClean="0"/>
              <a:t>3</a:t>
            </a:r>
            <a:endParaRPr lang="en-US" dirty="0"/>
          </a:p>
        </p:txBody>
      </p:sp>
      <p:sp>
        <p:nvSpPr>
          <p:cNvPr id="71" name="TextBox 70"/>
          <p:cNvSpPr txBox="1"/>
          <p:nvPr/>
        </p:nvSpPr>
        <p:spPr>
          <a:xfrm>
            <a:off x="6078097" y="4120451"/>
            <a:ext cx="312593" cy="369332"/>
          </a:xfrm>
          <a:prstGeom prst="rect">
            <a:avLst/>
          </a:prstGeom>
          <a:noFill/>
        </p:spPr>
        <p:txBody>
          <a:bodyPr wrap="none" rtlCol="0">
            <a:spAutoFit/>
          </a:bodyPr>
          <a:lstStyle/>
          <a:p>
            <a:r>
              <a:rPr lang="en-US" dirty="0" smtClean="0"/>
              <a:t>5</a:t>
            </a:r>
            <a:endParaRPr lang="en-US" dirty="0"/>
          </a:p>
        </p:txBody>
      </p:sp>
      <p:sp>
        <p:nvSpPr>
          <p:cNvPr id="72" name="TextBox 71"/>
          <p:cNvSpPr txBox="1"/>
          <p:nvPr/>
        </p:nvSpPr>
        <p:spPr>
          <a:xfrm>
            <a:off x="6906584" y="3616590"/>
            <a:ext cx="312593" cy="369332"/>
          </a:xfrm>
          <a:prstGeom prst="rect">
            <a:avLst/>
          </a:prstGeom>
          <a:noFill/>
        </p:spPr>
        <p:txBody>
          <a:bodyPr wrap="none" rtlCol="0">
            <a:spAutoFit/>
          </a:bodyPr>
          <a:lstStyle/>
          <a:p>
            <a:r>
              <a:rPr lang="en-US" dirty="0" smtClean="0"/>
              <a:t>7</a:t>
            </a:r>
            <a:endParaRPr lang="en-US" dirty="0"/>
          </a:p>
        </p:txBody>
      </p:sp>
      <p:sp>
        <p:nvSpPr>
          <p:cNvPr id="73" name="TextBox 72"/>
          <p:cNvSpPr txBox="1"/>
          <p:nvPr/>
        </p:nvSpPr>
        <p:spPr>
          <a:xfrm>
            <a:off x="7961166" y="3714199"/>
            <a:ext cx="312593" cy="369332"/>
          </a:xfrm>
          <a:prstGeom prst="rect">
            <a:avLst/>
          </a:prstGeom>
          <a:noFill/>
        </p:spPr>
        <p:txBody>
          <a:bodyPr wrap="none" rtlCol="0">
            <a:spAutoFit/>
          </a:bodyPr>
          <a:lstStyle/>
          <a:p>
            <a:r>
              <a:rPr lang="en-US" dirty="0" smtClean="0"/>
              <a:t>9</a:t>
            </a:r>
            <a:endParaRPr lang="en-US" dirty="0"/>
          </a:p>
        </p:txBody>
      </p:sp>
      <p:sp>
        <p:nvSpPr>
          <p:cNvPr id="74" name="TextBox 73"/>
          <p:cNvSpPr txBox="1"/>
          <p:nvPr/>
        </p:nvSpPr>
        <p:spPr>
          <a:xfrm>
            <a:off x="7348826" y="4687464"/>
            <a:ext cx="312593" cy="369332"/>
          </a:xfrm>
          <a:prstGeom prst="rect">
            <a:avLst/>
          </a:prstGeom>
          <a:noFill/>
        </p:spPr>
        <p:txBody>
          <a:bodyPr wrap="none" rtlCol="0">
            <a:spAutoFit/>
          </a:bodyPr>
          <a:lstStyle/>
          <a:p>
            <a:r>
              <a:rPr lang="en-US" dirty="0" smtClean="0"/>
              <a:t>8</a:t>
            </a:r>
            <a:endParaRPr lang="en-US" dirty="0"/>
          </a:p>
        </p:txBody>
      </p:sp>
      <p:sp>
        <p:nvSpPr>
          <p:cNvPr id="75" name="TextBox 74"/>
          <p:cNvSpPr txBox="1"/>
          <p:nvPr/>
        </p:nvSpPr>
        <p:spPr>
          <a:xfrm>
            <a:off x="6566388" y="4795976"/>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76" name="TextBox 75"/>
          <p:cNvSpPr txBox="1"/>
          <p:nvPr/>
        </p:nvSpPr>
        <p:spPr>
          <a:xfrm>
            <a:off x="5353050" y="4788836"/>
            <a:ext cx="312593" cy="369332"/>
          </a:xfrm>
          <a:prstGeom prst="rect">
            <a:avLst/>
          </a:prstGeom>
          <a:noFill/>
        </p:spPr>
        <p:txBody>
          <a:bodyPr wrap="none" rtlCol="0">
            <a:spAutoFit/>
          </a:bodyPr>
          <a:lstStyle/>
          <a:p>
            <a:r>
              <a:rPr lang="en-US" dirty="0" smtClean="0"/>
              <a:t>4</a:t>
            </a:r>
            <a:endParaRPr lang="en-US" dirty="0"/>
          </a:p>
        </p:txBody>
      </p:sp>
      <p:sp>
        <p:nvSpPr>
          <p:cNvPr id="77" name="TextBox 76"/>
          <p:cNvSpPr txBox="1"/>
          <p:nvPr/>
        </p:nvSpPr>
        <p:spPr>
          <a:xfrm>
            <a:off x="6001819" y="5537287"/>
            <a:ext cx="312593" cy="369332"/>
          </a:xfrm>
          <a:prstGeom prst="rect">
            <a:avLst/>
          </a:prstGeom>
          <a:noFill/>
        </p:spPr>
        <p:txBody>
          <a:bodyPr wrap="none" rtlCol="0">
            <a:spAutoFit/>
          </a:bodyPr>
          <a:lstStyle/>
          <a:p>
            <a:r>
              <a:rPr lang="en-US" dirty="0" smtClean="0"/>
              <a:t>3</a:t>
            </a:r>
            <a:endParaRPr lang="en-US" dirty="0"/>
          </a:p>
        </p:txBody>
      </p:sp>
      <p:sp>
        <p:nvSpPr>
          <p:cNvPr id="79" name="Right Arrow 78"/>
          <p:cNvSpPr/>
          <p:nvPr/>
        </p:nvSpPr>
        <p:spPr>
          <a:xfrm>
            <a:off x="3866816" y="4489783"/>
            <a:ext cx="930596" cy="3061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2774862" y="5721953"/>
            <a:ext cx="2680992" cy="369332"/>
          </a:xfrm>
          <a:prstGeom prst="rect">
            <a:avLst/>
          </a:prstGeom>
        </p:spPr>
        <p:txBody>
          <a:bodyPr wrap="none">
            <a:spAutoFit/>
          </a:bodyPr>
          <a:lstStyle/>
          <a:p>
            <a:r>
              <a:rPr lang="en-US" dirty="0"/>
              <a:t>Pick the smallest edge </a:t>
            </a:r>
          </a:p>
        </p:txBody>
      </p:sp>
      <p:sp>
        <p:nvSpPr>
          <p:cNvPr id="88" name="TextBox 87"/>
          <p:cNvSpPr txBox="1"/>
          <p:nvPr/>
        </p:nvSpPr>
        <p:spPr>
          <a:xfrm>
            <a:off x="785461" y="4097109"/>
            <a:ext cx="312593" cy="369332"/>
          </a:xfrm>
          <a:prstGeom prst="rect">
            <a:avLst/>
          </a:prstGeom>
          <a:noFill/>
        </p:spPr>
        <p:txBody>
          <a:bodyPr wrap="none" rtlCol="0">
            <a:spAutoFit/>
          </a:bodyPr>
          <a:lstStyle/>
          <a:p>
            <a:r>
              <a:rPr lang="en-US" dirty="0" smtClean="0"/>
              <a:t>2</a:t>
            </a:r>
            <a:endParaRPr lang="en-US" dirty="0"/>
          </a:p>
        </p:txBody>
      </p:sp>
      <p:sp>
        <p:nvSpPr>
          <p:cNvPr id="89" name="TextBox 88"/>
          <p:cNvSpPr txBox="1"/>
          <p:nvPr/>
        </p:nvSpPr>
        <p:spPr>
          <a:xfrm>
            <a:off x="4725255" y="4655041"/>
            <a:ext cx="312593" cy="369332"/>
          </a:xfrm>
          <a:prstGeom prst="rect">
            <a:avLst/>
          </a:prstGeom>
          <a:noFill/>
        </p:spPr>
        <p:txBody>
          <a:bodyPr wrap="none" rtlCol="0">
            <a:spAutoFit/>
          </a:bodyPr>
          <a:lstStyle/>
          <a:p>
            <a:r>
              <a:rPr lang="en-US" dirty="0" smtClean="0"/>
              <a:t>2</a:t>
            </a:r>
            <a:endParaRPr lang="en-US" dirty="0"/>
          </a:p>
        </p:txBody>
      </p:sp>
      <p:cxnSp>
        <p:nvCxnSpPr>
          <p:cNvPr id="90" name="Straight Connector 89"/>
          <p:cNvCxnSpPr>
            <a:stCxn id="10" idx="1"/>
          </p:cNvCxnSpPr>
          <p:nvPr/>
        </p:nvCxnSpPr>
        <p:spPr>
          <a:xfrm flipH="1" flipV="1">
            <a:off x="1375712" y="3729990"/>
            <a:ext cx="541997" cy="444513"/>
          </a:xfrm>
          <a:prstGeom prst="line">
            <a:avLst/>
          </a:prstGeom>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1605116" y="3616590"/>
            <a:ext cx="312593" cy="369332"/>
          </a:xfrm>
          <a:prstGeom prst="rect">
            <a:avLst/>
          </a:prstGeom>
          <a:noFill/>
        </p:spPr>
        <p:txBody>
          <a:bodyPr wrap="none" rtlCol="0">
            <a:spAutoFit/>
          </a:bodyPr>
          <a:lstStyle/>
          <a:p>
            <a:r>
              <a:rPr lang="en-US" dirty="0" smtClean="0"/>
              <a:t>3</a:t>
            </a:r>
            <a:endParaRPr lang="en-US" dirty="0"/>
          </a:p>
        </p:txBody>
      </p:sp>
      <p:sp>
        <p:nvSpPr>
          <p:cNvPr id="94" name="TextBox 93"/>
          <p:cNvSpPr txBox="1"/>
          <p:nvPr/>
        </p:nvSpPr>
        <p:spPr>
          <a:xfrm>
            <a:off x="5560623" y="4083531"/>
            <a:ext cx="312593" cy="369332"/>
          </a:xfrm>
          <a:prstGeom prst="rect">
            <a:avLst/>
          </a:prstGeom>
          <a:noFill/>
        </p:spPr>
        <p:txBody>
          <a:bodyPr wrap="none" rtlCol="0">
            <a:spAutoFit/>
          </a:bodyPr>
          <a:lstStyle/>
          <a:p>
            <a:r>
              <a:rPr lang="en-US" dirty="0" smtClean="0"/>
              <a:t>3</a:t>
            </a:r>
            <a:endParaRPr lang="en-US" dirty="0"/>
          </a:p>
        </p:txBody>
      </p:sp>
      <p:cxnSp>
        <p:nvCxnSpPr>
          <p:cNvPr id="95" name="Straight Connector 94"/>
          <p:cNvCxnSpPr/>
          <p:nvPr/>
        </p:nvCxnSpPr>
        <p:spPr>
          <a:xfrm flipH="1" flipV="1">
            <a:off x="5326720" y="4222077"/>
            <a:ext cx="541997" cy="44451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5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Arial" charset="0"/>
                <a:ea typeface="Arial" charset="0"/>
                <a:cs typeface="Arial" charset="0"/>
              </a:rPr>
              <a:t>Kruskal’s</a:t>
            </a:r>
            <a:r>
              <a:rPr lang="en-US" dirty="0" smtClean="0">
                <a:latin typeface="Arial" charset="0"/>
                <a:ea typeface="Arial" charset="0"/>
                <a:cs typeface="Arial" charset="0"/>
              </a:rPr>
              <a:t> Algorithm</a:t>
            </a:r>
            <a:endParaRPr lang="en-US" dirty="0">
              <a:latin typeface="Arial" charset="0"/>
              <a:ea typeface="Arial" charset="0"/>
              <a:cs typeface="Arial" charset="0"/>
            </a:endParaRPr>
          </a:p>
        </p:txBody>
      </p:sp>
      <p:sp>
        <p:nvSpPr>
          <p:cNvPr id="5" name="Down Arrow 4"/>
          <p:cNvSpPr/>
          <p:nvPr/>
        </p:nvSpPr>
        <p:spPr>
          <a:xfrm>
            <a:off x="4275045" y="2062310"/>
            <a:ext cx="351528" cy="4252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66663" y="2484542"/>
            <a:ext cx="2806553" cy="369332"/>
          </a:xfrm>
          <a:prstGeom prst="rect">
            <a:avLst/>
          </a:prstGeom>
        </p:spPr>
        <p:txBody>
          <a:bodyPr wrap="none">
            <a:spAutoFit/>
          </a:bodyPr>
          <a:lstStyle/>
          <a:p>
            <a:r>
              <a:rPr lang="en-US" dirty="0"/>
              <a:t>Minimum spanning tree</a:t>
            </a:r>
          </a:p>
        </p:txBody>
      </p:sp>
      <p:sp>
        <p:nvSpPr>
          <p:cNvPr id="7" name="Rectangle 6"/>
          <p:cNvSpPr/>
          <p:nvPr/>
        </p:nvSpPr>
        <p:spPr>
          <a:xfrm>
            <a:off x="2032201" y="1692978"/>
            <a:ext cx="6211640" cy="369332"/>
          </a:xfrm>
          <a:prstGeom prst="rect">
            <a:avLst/>
          </a:prstGeom>
        </p:spPr>
        <p:txBody>
          <a:bodyPr wrap="square">
            <a:spAutoFit/>
          </a:bodyPr>
          <a:lstStyle/>
          <a:p>
            <a:r>
              <a:rPr lang="en-US" dirty="0"/>
              <a:t>Connected Graph with weighted edges</a:t>
            </a:r>
          </a:p>
        </p:txBody>
      </p:sp>
      <p:sp>
        <p:nvSpPr>
          <p:cNvPr id="8" name="Oval 7"/>
          <p:cNvSpPr/>
          <p:nvPr/>
        </p:nvSpPr>
        <p:spPr>
          <a:xfrm>
            <a:off x="827794" y="332268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A</a:t>
            </a:r>
            <a:endParaRPr lang="en-US" dirty="0">
              <a:ln>
                <a:solidFill>
                  <a:schemeClr val="bg1"/>
                </a:solidFill>
              </a:ln>
              <a:solidFill>
                <a:srgbClr val="000000"/>
              </a:solidFill>
            </a:endParaRPr>
          </a:p>
        </p:txBody>
      </p:sp>
      <p:sp>
        <p:nvSpPr>
          <p:cNvPr id="9" name="Oval 8"/>
          <p:cNvSpPr/>
          <p:nvPr/>
        </p:nvSpPr>
        <p:spPr>
          <a:xfrm>
            <a:off x="1963479" y="2899234"/>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
            </a:r>
          </a:p>
        </p:txBody>
      </p:sp>
      <p:sp>
        <p:nvSpPr>
          <p:cNvPr id="10" name="Oval 9"/>
          <p:cNvSpPr/>
          <p:nvPr/>
        </p:nvSpPr>
        <p:spPr>
          <a:xfrm>
            <a:off x="1836337" y="4093127"/>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C</a:t>
            </a:r>
            <a:endParaRPr lang="en-US" dirty="0">
              <a:ln>
                <a:solidFill>
                  <a:schemeClr val="bg1"/>
                </a:solidFill>
              </a:ln>
              <a:solidFill>
                <a:srgbClr val="000000"/>
              </a:solidFill>
            </a:endParaRPr>
          </a:p>
        </p:txBody>
      </p:sp>
      <p:sp>
        <p:nvSpPr>
          <p:cNvPr id="11" name="Oval 10"/>
          <p:cNvSpPr/>
          <p:nvPr/>
        </p:nvSpPr>
        <p:spPr>
          <a:xfrm>
            <a:off x="3311174" y="3454905"/>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sp>
        <p:nvSpPr>
          <p:cNvPr id="12" name="Oval 11"/>
          <p:cNvSpPr/>
          <p:nvPr/>
        </p:nvSpPr>
        <p:spPr>
          <a:xfrm>
            <a:off x="4319034" y="2899234"/>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15" name="Oval 14"/>
          <p:cNvSpPr/>
          <p:nvPr/>
        </p:nvSpPr>
        <p:spPr>
          <a:xfrm>
            <a:off x="3066663"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sp>
        <p:nvSpPr>
          <p:cNvPr id="16" name="Oval 15"/>
          <p:cNvSpPr/>
          <p:nvPr/>
        </p:nvSpPr>
        <p:spPr>
          <a:xfrm>
            <a:off x="667669"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B</a:t>
            </a:r>
            <a:endParaRPr lang="en-US" dirty="0">
              <a:ln>
                <a:solidFill>
                  <a:schemeClr val="bg1"/>
                </a:solidFill>
              </a:ln>
              <a:solidFill>
                <a:srgbClr val="000000"/>
              </a:solidFill>
            </a:endParaRPr>
          </a:p>
        </p:txBody>
      </p:sp>
      <p:cxnSp>
        <p:nvCxnSpPr>
          <p:cNvPr id="18" name="Straight Connector 17"/>
          <p:cNvCxnSpPr>
            <a:stCxn id="9" idx="4"/>
            <a:endCxn id="10" idx="0"/>
          </p:cNvCxnSpPr>
          <p:nvPr/>
        </p:nvCxnSpPr>
        <p:spPr>
          <a:xfrm flipH="1">
            <a:off x="2114158" y="3454905"/>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8" idx="7"/>
          </p:cNvCxnSpPr>
          <p:nvPr/>
        </p:nvCxnSpPr>
        <p:spPr>
          <a:xfrm flipH="1">
            <a:off x="1302064" y="3141242"/>
            <a:ext cx="661415" cy="26281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223312" y="4517388"/>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8" idx="4"/>
          </p:cNvCxnSpPr>
          <p:nvPr/>
        </p:nvCxnSpPr>
        <p:spPr>
          <a:xfrm flipV="1">
            <a:off x="986548" y="3878356"/>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2519121" y="3141242"/>
            <a:ext cx="792054" cy="466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311175" y="4010576"/>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2391979" y="4388666"/>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5" idx="3"/>
          </p:cNvCxnSpPr>
          <p:nvPr/>
        </p:nvCxnSpPr>
        <p:spPr>
          <a:xfrm flipH="1" flipV="1">
            <a:off x="1223312" y="5069081"/>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764761" y="3141242"/>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485492" y="2869080"/>
            <a:ext cx="312593" cy="369332"/>
          </a:xfrm>
          <a:prstGeom prst="rect">
            <a:avLst/>
          </a:prstGeom>
          <a:noFill/>
        </p:spPr>
        <p:txBody>
          <a:bodyPr wrap="none" rtlCol="0">
            <a:spAutoFit/>
          </a:bodyPr>
          <a:lstStyle/>
          <a:p>
            <a:r>
              <a:rPr lang="en-US" dirty="0" smtClean="0"/>
              <a:t>3</a:t>
            </a:r>
            <a:endParaRPr lang="en-US" dirty="0"/>
          </a:p>
        </p:txBody>
      </p:sp>
      <p:sp>
        <p:nvSpPr>
          <p:cNvPr id="47" name="TextBox 46"/>
          <p:cNvSpPr txBox="1"/>
          <p:nvPr/>
        </p:nvSpPr>
        <p:spPr>
          <a:xfrm>
            <a:off x="2108479" y="3628873"/>
            <a:ext cx="312593" cy="369332"/>
          </a:xfrm>
          <a:prstGeom prst="rect">
            <a:avLst/>
          </a:prstGeom>
          <a:noFill/>
        </p:spPr>
        <p:txBody>
          <a:bodyPr wrap="none" rtlCol="0">
            <a:spAutoFit/>
          </a:bodyPr>
          <a:lstStyle/>
          <a:p>
            <a:r>
              <a:rPr lang="en-US" dirty="0" smtClean="0"/>
              <a:t>5</a:t>
            </a:r>
            <a:endParaRPr lang="en-US" dirty="0"/>
          </a:p>
        </p:txBody>
      </p:sp>
      <p:sp>
        <p:nvSpPr>
          <p:cNvPr id="48" name="TextBox 47"/>
          <p:cNvSpPr txBox="1"/>
          <p:nvPr/>
        </p:nvSpPr>
        <p:spPr>
          <a:xfrm>
            <a:off x="2936966" y="3125012"/>
            <a:ext cx="312593" cy="369332"/>
          </a:xfrm>
          <a:prstGeom prst="rect">
            <a:avLst/>
          </a:prstGeom>
          <a:noFill/>
        </p:spPr>
        <p:txBody>
          <a:bodyPr wrap="none" rtlCol="0">
            <a:spAutoFit/>
          </a:bodyPr>
          <a:lstStyle/>
          <a:p>
            <a:r>
              <a:rPr lang="en-US" dirty="0" smtClean="0"/>
              <a:t>7</a:t>
            </a:r>
            <a:endParaRPr lang="en-US" dirty="0"/>
          </a:p>
        </p:txBody>
      </p:sp>
      <p:sp>
        <p:nvSpPr>
          <p:cNvPr id="49" name="TextBox 48"/>
          <p:cNvSpPr txBox="1"/>
          <p:nvPr/>
        </p:nvSpPr>
        <p:spPr>
          <a:xfrm>
            <a:off x="3991548" y="3222621"/>
            <a:ext cx="312593" cy="369332"/>
          </a:xfrm>
          <a:prstGeom prst="rect">
            <a:avLst/>
          </a:prstGeom>
          <a:noFill/>
        </p:spPr>
        <p:txBody>
          <a:bodyPr wrap="none" rtlCol="0">
            <a:spAutoFit/>
          </a:bodyPr>
          <a:lstStyle/>
          <a:p>
            <a:r>
              <a:rPr lang="en-US" dirty="0" smtClean="0"/>
              <a:t>9</a:t>
            </a:r>
            <a:endParaRPr lang="en-US" dirty="0"/>
          </a:p>
        </p:txBody>
      </p:sp>
      <p:sp>
        <p:nvSpPr>
          <p:cNvPr id="50" name="TextBox 49"/>
          <p:cNvSpPr txBox="1"/>
          <p:nvPr/>
        </p:nvSpPr>
        <p:spPr>
          <a:xfrm>
            <a:off x="3379208" y="4195886"/>
            <a:ext cx="312593" cy="369332"/>
          </a:xfrm>
          <a:prstGeom prst="rect">
            <a:avLst/>
          </a:prstGeom>
          <a:noFill/>
        </p:spPr>
        <p:txBody>
          <a:bodyPr wrap="none" rtlCol="0">
            <a:spAutoFit/>
          </a:bodyPr>
          <a:lstStyle/>
          <a:p>
            <a:r>
              <a:rPr lang="en-US" dirty="0" smtClean="0"/>
              <a:t>8</a:t>
            </a:r>
            <a:endParaRPr lang="en-US" dirty="0"/>
          </a:p>
        </p:txBody>
      </p:sp>
      <p:sp>
        <p:nvSpPr>
          <p:cNvPr id="51" name="TextBox 50"/>
          <p:cNvSpPr txBox="1"/>
          <p:nvPr/>
        </p:nvSpPr>
        <p:spPr>
          <a:xfrm>
            <a:off x="2596770" y="4304398"/>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52" name="TextBox 51"/>
          <p:cNvSpPr txBox="1"/>
          <p:nvPr/>
        </p:nvSpPr>
        <p:spPr>
          <a:xfrm>
            <a:off x="1383432" y="4297258"/>
            <a:ext cx="312593" cy="369332"/>
          </a:xfrm>
          <a:prstGeom prst="rect">
            <a:avLst/>
          </a:prstGeom>
          <a:noFill/>
        </p:spPr>
        <p:txBody>
          <a:bodyPr wrap="none" rtlCol="0">
            <a:spAutoFit/>
          </a:bodyPr>
          <a:lstStyle/>
          <a:p>
            <a:r>
              <a:rPr lang="en-US" dirty="0" smtClean="0"/>
              <a:t>4</a:t>
            </a:r>
            <a:endParaRPr lang="en-US" dirty="0"/>
          </a:p>
        </p:txBody>
      </p:sp>
      <p:sp>
        <p:nvSpPr>
          <p:cNvPr id="53" name="TextBox 52"/>
          <p:cNvSpPr txBox="1"/>
          <p:nvPr/>
        </p:nvSpPr>
        <p:spPr>
          <a:xfrm>
            <a:off x="2032201" y="5045709"/>
            <a:ext cx="312593" cy="369332"/>
          </a:xfrm>
          <a:prstGeom prst="rect">
            <a:avLst/>
          </a:prstGeom>
          <a:noFill/>
        </p:spPr>
        <p:txBody>
          <a:bodyPr wrap="none" rtlCol="0">
            <a:spAutoFit/>
          </a:bodyPr>
          <a:lstStyle/>
          <a:p>
            <a:r>
              <a:rPr lang="en-US" dirty="0" smtClean="0"/>
              <a:t>3</a:t>
            </a:r>
            <a:endParaRPr lang="en-US" dirty="0"/>
          </a:p>
        </p:txBody>
      </p:sp>
      <p:sp>
        <p:nvSpPr>
          <p:cNvPr id="31" name="Oval 30"/>
          <p:cNvSpPr/>
          <p:nvPr/>
        </p:nvSpPr>
        <p:spPr>
          <a:xfrm>
            <a:off x="4945417" y="3617532"/>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A</a:t>
            </a:r>
            <a:endParaRPr lang="en-US" dirty="0">
              <a:ln>
                <a:solidFill>
                  <a:schemeClr val="bg1"/>
                </a:solidFill>
              </a:ln>
              <a:solidFill>
                <a:srgbClr val="000000"/>
              </a:solidFill>
            </a:endParaRPr>
          </a:p>
        </p:txBody>
      </p:sp>
      <p:sp>
        <p:nvSpPr>
          <p:cNvPr id="32" name="Oval 31"/>
          <p:cNvSpPr/>
          <p:nvPr/>
        </p:nvSpPr>
        <p:spPr>
          <a:xfrm>
            <a:off x="6081102" y="319408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a:solidFill>
                    <a:schemeClr val="bg1"/>
                  </a:solidFill>
                </a:ln>
                <a:solidFill>
                  <a:srgbClr val="000000"/>
                </a:solidFill>
              </a:rPr>
              <a:t>D</a:t>
            </a:r>
          </a:p>
        </p:txBody>
      </p:sp>
      <p:sp>
        <p:nvSpPr>
          <p:cNvPr id="33" name="Oval 32"/>
          <p:cNvSpPr/>
          <p:nvPr/>
        </p:nvSpPr>
        <p:spPr>
          <a:xfrm>
            <a:off x="5953960" y="438797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C</a:t>
            </a:r>
            <a:endParaRPr lang="en-US" dirty="0">
              <a:ln>
                <a:solidFill>
                  <a:schemeClr val="bg1"/>
                </a:solidFill>
              </a:ln>
              <a:solidFill>
                <a:srgbClr val="000000"/>
              </a:solidFill>
            </a:endParaRPr>
          </a:p>
        </p:txBody>
      </p:sp>
      <p:sp>
        <p:nvSpPr>
          <p:cNvPr id="35" name="Oval 34"/>
          <p:cNvSpPr/>
          <p:nvPr/>
        </p:nvSpPr>
        <p:spPr>
          <a:xfrm>
            <a:off x="7428797" y="3749752"/>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sp>
        <p:nvSpPr>
          <p:cNvPr id="36" name="Oval 35"/>
          <p:cNvSpPr/>
          <p:nvPr/>
        </p:nvSpPr>
        <p:spPr>
          <a:xfrm>
            <a:off x="8436657" y="3194081"/>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38" name="Oval 37"/>
          <p:cNvSpPr/>
          <p:nvPr/>
        </p:nvSpPr>
        <p:spPr>
          <a:xfrm>
            <a:off x="7184286"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sp>
        <p:nvSpPr>
          <p:cNvPr id="39" name="Oval 38"/>
          <p:cNvSpPr/>
          <p:nvPr/>
        </p:nvSpPr>
        <p:spPr>
          <a:xfrm>
            <a:off x="4785292"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B</a:t>
            </a:r>
            <a:endParaRPr lang="en-US" dirty="0">
              <a:ln>
                <a:solidFill>
                  <a:schemeClr val="bg1"/>
                </a:solidFill>
              </a:ln>
              <a:solidFill>
                <a:srgbClr val="000000"/>
              </a:solidFill>
            </a:endParaRPr>
          </a:p>
        </p:txBody>
      </p:sp>
      <p:cxnSp>
        <p:nvCxnSpPr>
          <p:cNvPr id="41" name="Straight Connector 40"/>
          <p:cNvCxnSpPr>
            <a:stCxn id="32" idx="4"/>
            <a:endCxn id="33" idx="0"/>
          </p:cNvCxnSpPr>
          <p:nvPr/>
        </p:nvCxnSpPr>
        <p:spPr>
          <a:xfrm flipH="1">
            <a:off x="6231781" y="3749752"/>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1" idx="7"/>
          </p:cNvCxnSpPr>
          <p:nvPr/>
        </p:nvCxnSpPr>
        <p:spPr>
          <a:xfrm flipH="1">
            <a:off x="5419687" y="3436089"/>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5340935" y="4812235"/>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1" idx="4"/>
          </p:cNvCxnSpPr>
          <p:nvPr/>
        </p:nvCxnSpPr>
        <p:spPr>
          <a:xfrm flipV="1">
            <a:off x="5104171" y="4173203"/>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6636744" y="3436089"/>
            <a:ext cx="792054" cy="466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7428798" y="4305423"/>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6509602" y="4683513"/>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38" idx="3"/>
          </p:cNvCxnSpPr>
          <p:nvPr/>
        </p:nvCxnSpPr>
        <p:spPr>
          <a:xfrm flipH="1" flipV="1">
            <a:off x="5340935" y="5363928"/>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7882384" y="3436089"/>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603115" y="3163927"/>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60" name="TextBox 59"/>
          <p:cNvSpPr txBox="1"/>
          <p:nvPr/>
        </p:nvSpPr>
        <p:spPr>
          <a:xfrm>
            <a:off x="6226102" y="3923720"/>
            <a:ext cx="312593" cy="369332"/>
          </a:xfrm>
          <a:prstGeom prst="rect">
            <a:avLst/>
          </a:prstGeom>
          <a:noFill/>
        </p:spPr>
        <p:txBody>
          <a:bodyPr wrap="none" rtlCol="0">
            <a:spAutoFit/>
          </a:bodyPr>
          <a:lstStyle/>
          <a:p>
            <a:r>
              <a:rPr lang="en-US" dirty="0" smtClean="0"/>
              <a:t>5</a:t>
            </a:r>
            <a:endParaRPr lang="en-US" dirty="0"/>
          </a:p>
        </p:txBody>
      </p:sp>
      <p:sp>
        <p:nvSpPr>
          <p:cNvPr id="61" name="TextBox 60"/>
          <p:cNvSpPr txBox="1"/>
          <p:nvPr/>
        </p:nvSpPr>
        <p:spPr>
          <a:xfrm>
            <a:off x="7054589" y="3419859"/>
            <a:ext cx="312593" cy="369332"/>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8109171" y="3517468"/>
            <a:ext cx="312593" cy="369332"/>
          </a:xfrm>
          <a:prstGeom prst="rect">
            <a:avLst/>
          </a:prstGeom>
          <a:noFill/>
        </p:spPr>
        <p:txBody>
          <a:bodyPr wrap="none" rtlCol="0">
            <a:spAutoFit/>
          </a:bodyPr>
          <a:lstStyle/>
          <a:p>
            <a:r>
              <a:rPr lang="en-US" dirty="0" smtClean="0"/>
              <a:t>9</a:t>
            </a:r>
            <a:endParaRPr lang="en-US" dirty="0"/>
          </a:p>
        </p:txBody>
      </p:sp>
      <p:sp>
        <p:nvSpPr>
          <p:cNvPr id="63" name="TextBox 62"/>
          <p:cNvSpPr txBox="1"/>
          <p:nvPr/>
        </p:nvSpPr>
        <p:spPr>
          <a:xfrm>
            <a:off x="7496831" y="4490733"/>
            <a:ext cx="312593" cy="369332"/>
          </a:xfrm>
          <a:prstGeom prst="rect">
            <a:avLst/>
          </a:prstGeom>
          <a:noFill/>
        </p:spPr>
        <p:txBody>
          <a:bodyPr wrap="none" rtlCol="0">
            <a:spAutoFit/>
          </a:bodyPr>
          <a:lstStyle/>
          <a:p>
            <a:r>
              <a:rPr lang="en-US" dirty="0" smtClean="0"/>
              <a:t>8</a:t>
            </a:r>
            <a:endParaRPr lang="en-US" dirty="0"/>
          </a:p>
        </p:txBody>
      </p:sp>
      <p:sp>
        <p:nvSpPr>
          <p:cNvPr id="64" name="TextBox 63"/>
          <p:cNvSpPr txBox="1"/>
          <p:nvPr/>
        </p:nvSpPr>
        <p:spPr>
          <a:xfrm>
            <a:off x="6714393" y="4599245"/>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65" name="TextBox 64"/>
          <p:cNvSpPr txBox="1"/>
          <p:nvPr/>
        </p:nvSpPr>
        <p:spPr>
          <a:xfrm>
            <a:off x="5501055" y="4592105"/>
            <a:ext cx="312593" cy="369332"/>
          </a:xfrm>
          <a:prstGeom prst="rect">
            <a:avLst/>
          </a:prstGeom>
          <a:noFill/>
        </p:spPr>
        <p:txBody>
          <a:bodyPr wrap="none" rtlCol="0">
            <a:spAutoFit/>
          </a:bodyPr>
          <a:lstStyle/>
          <a:p>
            <a:r>
              <a:rPr lang="en-US" dirty="0" smtClean="0"/>
              <a:t>4</a:t>
            </a:r>
            <a:endParaRPr lang="en-US" dirty="0"/>
          </a:p>
        </p:txBody>
      </p:sp>
      <p:sp>
        <p:nvSpPr>
          <p:cNvPr id="66" name="TextBox 65"/>
          <p:cNvSpPr txBox="1"/>
          <p:nvPr/>
        </p:nvSpPr>
        <p:spPr>
          <a:xfrm>
            <a:off x="6149824" y="5340556"/>
            <a:ext cx="312593" cy="369332"/>
          </a:xfrm>
          <a:prstGeom prst="rect">
            <a:avLst/>
          </a:prstGeom>
          <a:noFill/>
        </p:spPr>
        <p:txBody>
          <a:bodyPr wrap="none" rtlCol="0">
            <a:spAutoFit/>
          </a:bodyPr>
          <a:lstStyle/>
          <a:p>
            <a:r>
              <a:rPr lang="en-US" dirty="0" smtClean="0"/>
              <a:t>3</a:t>
            </a:r>
            <a:endParaRPr lang="en-US" dirty="0"/>
          </a:p>
        </p:txBody>
      </p:sp>
      <p:sp>
        <p:nvSpPr>
          <p:cNvPr id="67" name="TextBox 66"/>
          <p:cNvSpPr txBox="1"/>
          <p:nvPr/>
        </p:nvSpPr>
        <p:spPr>
          <a:xfrm>
            <a:off x="785461" y="4097109"/>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68" name="TextBox 67"/>
          <p:cNvSpPr txBox="1"/>
          <p:nvPr/>
        </p:nvSpPr>
        <p:spPr>
          <a:xfrm>
            <a:off x="4893921" y="4306067"/>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3" name="Rectangle 2"/>
          <p:cNvSpPr/>
          <p:nvPr/>
        </p:nvSpPr>
        <p:spPr>
          <a:xfrm>
            <a:off x="112365" y="1640648"/>
            <a:ext cx="1971377" cy="954107"/>
          </a:xfrm>
          <a:prstGeom prst="rect">
            <a:avLst/>
          </a:prstGeom>
        </p:spPr>
        <p:txBody>
          <a:bodyPr wrap="square">
            <a:spAutoFit/>
          </a:bodyPr>
          <a:lstStyle/>
          <a:p>
            <a:r>
              <a:rPr lang="en-US" sz="1400" b="1" dirty="0">
                <a:solidFill>
                  <a:srgbClr val="008000"/>
                </a:solidFill>
              </a:rPr>
              <a:t>Repeatedly look for the smallest edges that don’t create a cycle</a:t>
            </a:r>
          </a:p>
        </p:txBody>
      </p:sp>
      <p:sp>
        <p:nvSpPr>
          <p:cNvPr id="13" name="TextBox 12"/>
          <p:cNvSpPr txBox="1"/>
          <p:nvPr/>
        </p:nvSpPr>
        <p:spPr>
          <a:xfrm>
            <a:off x="426128" y="5499316"/>
            <a:ext cx="4160777" cy="369332"/>
          </a:xfrm>
          <a:prstGeom prst="rect">
            <a:avLst/>
          </a:prstGeom>
          <a:noFill/>
        </p:spPr>
        <p:txBody>
          <a:bodyPr wrap="none" rtlCol="0">
            <a:spAutoFit/>
          </a:bodyPr>
          <a:lstStyle/>
          <a:p>
            <a:r>
              <a:rPr lang="en-US" dirty="0" smtClean="0"/>
              <a:t>Two trees (they are not connected)</a:t>
            </a:r>
            <a:endParaRPr lang="en-US" dirty="0"/>
          </a:p>
        </p:txBody>
      </p:sp>
      <p:cxnSp>
        <p:nvCxnSpPr>
          <p:cNvPr id="69" name="Straight Connector 68"/>
          <p:cNvCxnSpPr/>
          <p:nvPr/>
        </p:nvCxnSpPr>
        <p:spPr>
          <a:xfrm flipH="1" flipV="1">
            <a:off x="1375712" y="3729990"/>
            <a:ext cx="541997" cy="4445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5501055" y="4010576"/>
            <a:ext cx="541997" cy="444513"/>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605116" y="3616590"/>
            <a:ext cx="312593" cy="369332"/>
          </a:xfrm>
          <a:prstGeom prst="rect">
            <a:avLst/>
          </a:prstGeom>
          <a:noFill/>
        </p:spPr>
        <p:txBody>
          <a:bodyPr wrap="none" rtlCol="0">
            <a:spAutoFit/>
          </a:bodyPr>
          <a:lstStyle/>
          <a:p>
            <a:r>
              <a:rPr lang="en-US" dirty="0" smtClean="0"/>
              <a:t>3</a:t>
            </a:r>
            <a:endParaRPr lang="en-US" dirty="0"/>
          </a:p>
        </p:txBody>
      </p:sp>
      <p:sp>
        <p:nvSpPr>
          <p:cNvPr id="72" name="TextBox 71"/>
          <p:cNvSpPr txBox="1"/>
          <p:nvPr/>
        </p:nvSpPr>
        <p:spPr>
          <a:xfrm>
            <a:off x="5643401" y="3894350"/>
            <a:ext cx="312593" cy="369332"/>
          </a:xfrm>
          <a:prstGeom prst="rect">
            <a:avLst/>
          </a:prstGeom>
          <a:noFill/>
        </p:spPr>
        <p:txBody>
          <a:bodyPr wrap="none" rtlCol="0">
            <a:spAutoFit/>
          </a:bodyPr>
          <a:lstStyle/>
          <a:p>
            <a:r>
              <a:rPr lang="en-US" dirty="0" smtClean="0"/>
              <a:t>3</a:t>
            </a:r>
            <a:endParaRPr lang="en-US" dirty="0"/>
          </a:p>
        </p:txBody>
      </p:sp>
      <p:sp>
        <p:nvSpPr>
          <p:cNvPr id="14" name="Rectangle 13"/>
          <p:cNvSpPr/>
          <p:nvPr/>
        </p:nvSpPr>
        <p:spPr>
          <a:xfrm>
            <a:off x="7111523" y="1739144"/>
            <a:ext cx="1880776" cy="954107"/>
          </a:xfrm>
          <a:prstGeom prst="rect">
            <a:avLst/>
          </a:prstGeom>
        </p:spPr>
        <p:txBody>
          <a:bodyPr wrap="square">
            <a:spAutoFit/>
          </a:bodyPr>
          <a:lstStyle/>
          <a:p>
            <a:r>
              <a:rPr lang="en-US" sz="1400" b="1" dirty="0">
                <a:solidFill>
                  <a:srgbClr val="008000"/>
                </a:solidFill>
              </a:rPr>
              <a:t>You can choose any of the edges with the same weight.</a:t>
            </a:r>
          </a:p>
        </p:txBody>
      </p:sp>
    </p:spTree>
    <p:extLst>
      <p:ext uri="{BB962C8B-B14F-4D97-AF65-F5344CB8AC3E}">
        <p14:creationId xmlns:p14="http://schemas.microsoft.com/office/powerpoint/2010/main" val="33074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6" y="503238"/>
            <a:ext cx="7747367" cy="868362"/>
          </a:xfrm>
        </p:spPr>
        <p:txBody>
          <a:bodyPr>
            <a:noAutofit/>
          </a:bodyPr>
          <a:lstStyle/>
          <a:p>
            <a:pPr algn="l"/>
            <a:r>
              <a:rPr lang="en-US" sz="3600" cap="none" smtClean="0">
                <a:latin typeface="Arial" charset="0"/>
                <a:ea typeface="Arial" charset="0"/>
                <a:cs typeface="Arial" charset="0"/>
              </a:rPr>
              <a:t>Graph Formal Definition </a:t>
            </a:r>
            <a:r>
              <a:rPr lang="en-US" sz="3600" cap="none" dirty="0" smtClean="0">
                <a:latin typeface="Arial" charset="0"/>
                <a:ea typeface="Arial" charset="0"/>
                <a:cs typeface="Arial" charset="0"/>
              </a:rPr>
              <a:t>and Types </a:t>
            </a:r>
            <a:endParaRPr lang="en-US" sz="3600"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t>G(V,E)  </a:t>
            </a:r>
            <a:r>
              <a:rPr lang="en-US" dirty="0" err="1" smtClean="0"/>
              <a:t>s.t.</a:t>
            </a:r>
            <a:r>
              <a:rPr lang="en-US" dirty="0" smtClean="0"/>
              <a:t> V={v</a:t>
            </a:r>
            <a:r>
              <a:rPr lang="en-US" baseline="-25000" dirty="0" smtClean="0"/>
              <a:t>1</a:t>
            </a:r>
            <a:r>
              <a:rPr lang="en-US" dirty="0" smtClean="0"/>
              <a:t>,…,</a:t>
            </a:r>
            <a:r>
              <a:rPr lang="en-US" dirty="0" err="1" smtClean="0"/>
              <a:t>v</a:t>
            </a:r>
            <a:r>
              <a:rPr lang="en-US" baseline="-25000" dirty="0" err="1" smtClean="0"/>
              <a:t>n</a:t>
            </a:r>
            <a:r>
              <a:rPr lang="en-US" dirty="0" smtClean="0"/>
              <a:t>}, E = {e</a:t>
            </a:r>
            <a:r>
              <a:rPr lang="en-US" baseline="-25000" dirty="0" smtClean="0"/>
              <a:t>1</a:t>
            </a:r>
            <a:r>
              <a:rPr lang="en-US" dirty="0" smtClean="0"/>
              <a:t>,…,</a:t>
            </a:r>
            <a:r>
              <a:rPr lang="en-US" dirty="0" err="1" smtClean="0"/>
              <a:t>e</a:t>
            </a:r>
            <a:r>
              <a:rPr lang="en-US" baseline="-25000" dirty="0" err="1" smtClean="0"/>
              <a:t>m</a:t>
            </a:r>
            <a:r>
              <a:rPr lang="en-US" dirty="0" smtClean="0"/>
              <a:t>}</a:t>
            </a:r>
          </a:p>
          <a:p>
            <a:endParaRPr lang="en-US" dirty="0" smtClean="0"/>
          </a:p>
        </p:txBody>
      </p:sp>
      <p:pic>
        <p:nvPicPr>
          <p:cNvPr id="5" name="Picture 4"/>
          <p:cNvPicPr>
            <a:picLocks noChangeAspect="1"/>
          </p:cNvPicPr>
          <p:nvPr/>
        </p:nvPicPr>
        <p:blipFill rotWithShape="1">
          <a:blip r:embed="rId2"/>
          <a:srcRect t="12463" b="24420"/>
          <a:stretch/>
        </p:blipFill>
        <p:spPr>
          <a:xfrm>
            <a:off x="1334441" y="2987376"/>
            <a:ext cx="3420516" cy="21589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p:cNvSpPr txBox="1"/>
          <p:nvPr/>
        </p:nvSpPr>
        <p:spPr>
          <a:xfrm>
            <a:off x="1702239" y="2266605"/>
            <a:ext cx="2373066" cy="646331"/>
          </a:xfrm>
          <a:prstGeom prst="rect">
            <a:avLst/>
          </a:prstGeom>
          <a:solidFill>
            <a:schemeClr val="bg1"/>
          </a:solidFill>
          <a:effectLst>
            <a:glow rad="228600">
              <a:schemeClr val="accent5">
                <a:satMod val="175000"/>
                <a:alpha val="40000"/>
              </a:schemeClr>
            </a:glow>
          </a:effectLst>
        </p:spPr>
        <p:txBody>
          <a:bodyPr wrap="none" rtlCol="0">
            <a:spAutoFit/>
          </a:bodyPr>
          <a:lstStyle/>
          <a:p>
            <a:r>
              <a:rPr lang="en-US" b="1" dirty="0" smtClean="0">
                <a:solidFill>
                  <a:srgbClr val="FF0000"/>
                </a:solidFill>
              </a:rPr>
              <a:t>Undirected Graph</a:t>
            </a:r>
          </a:p>
          <a:p>
            <a:r>
              <a:rPr lang="en-US" b="1" dirty="0" smtClean="0">
                <a:solidFill>
                  <a:srgbClr val="FF0000"/>
                </a:solidFill>
              </a:rPr>
              <a:t>(unordered edges)</a:t>
            </a:r>
            <a:endParaRPr lang="en-US" b="1" dirty="0">
              <a:solidFill>
                <a:srgbClr val="FF0000"/>
              </a:solidFill>
            </a:endParaRPr>
          </a:p>
        </p:txBody>
      </p:sp>
      <p:pic>
        <p:nvPicPr>
          <p:cNvPr id="7" name="Content Placeholder 4"/>
          <p:cNvPicPr>
            <a:picLocks noChangeAspect="1"/>
          </p:cNvPicPr>
          <p:nvPr/>
        </p:nvPicPr>
        <p:blipFill rotWithShape="1">
          <a:blip r:embed="rId3"/>
          <a:srcRect l="-632" t="1" r="-1435" b="1057"/>
          <a:stretch/>
        </p:blipFill>
        <p:spPr>
          <a:xfrm>
            <a:off x="5669728" y="2987376"/>
            <a:ext cx="2790150" cy="1717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5914665" y="2431649"/>
            <a:ext cx="1915909" cy="369332"/>
          </a:xfrm>
          <a:prstGeom prst="rect">
            <a:avLst/>
          </a:prstGeom>
          <a:solidFill>
            <a:schemeClr val="bg1"/>
          </a:solidFill>
          <a:effectLst>
            <a:glow rad="139700">
              <a:schemeClr val="accent2">
                <a:satMod val="175000"/>
                <a:alpha val="40000"/>
              </a:schemeClr>
            </a:glow>
          </a:effectLst>
        </p:spPr>
        <p:txBody>
          <a:bodyPr wrap="none" rtlCol="0">
            <a:spAutoFit/>
          </a:bodyPr>
          <a:lstStyle/>
          <a:p>
            <a:r>
              <a:rPr lang="en-US" b="1" dirty="0">
                <a:solidFill>
                  <a:srgbClr val="FF0000"/>
                </a:solidFill>
              </a:rPr>
              <a:t>D</a:t>
            </a:r>
            <a:r>
              <a:rPr lang="en-US" b="1" dirty="0" smtClean="0">
                <a:solidFill>
                  <a:srgbClr val="FF0000"/>
                </a:solidFill>
              </a:rPr>
              <a:t>irected Graph</a:t>
            </a:r>
            <a:endParaRPr lang="en-US" b="1" dirty="0">
              <a:solidFill>
                <a:srgbClr val="FF0000"/>
              </a:solidFill>
            </a:endParaRPr>
          </a:p>
        </p:txBody>
      </p:sp>
      <p:sp>
        <p:nvSpPr>
          <p:cNvPr id="9" name="TextBox 8"/>
          <p:cNvSpPr txBox="1"/>
          <p:nvPr/>
        </p:nvSpPr>
        <p:spPr>
          <a:xfrm>
            <a:off x="5669728" y="5080331"/>
            <a:ext cx="2790150" cy="923330"/>
          </a:xfrm>
          <a:prstGeom prst="rect">
            <a:avLst/>
          </a:prstGeom>
          <a:noFill/>
        </p:spPr>
        <p:txBody>
          <a:bodyPr wrap="square" rtlCol="0">
            <a:spAutoFit/>
          </a:bodyPr>
          <a:lstStyle/>
          <a:p>
            <a:r>
              <a:rPr lang="en-US" b="1" i="1" dirty="0" smtClean="0"/>
              <a:t>V</a:t>
            </a:r>
            <a:r>
              <a:rPr lang="en-US" dirty="0" smtClean="0"/>
              <a:t>={A,B,C,D,E}</a:t>
            </a:r>
          </a:p>
          <a:p>
            <a:r>
              <a:rPr lang="en-US" b="1" i="1" dirty="0" smtClean="0"/>
              <a:t>E</a:t>
            </a:r>
            <a:r>
              <a:rPr lang="en-US" dirty="0" smtClean="0"/>
              <a:t>={(A,</a:t>
            </a:r>
            <a:r>
              <a:rPr lang="en-US" smtClean="0"/>
              <a:t>B),</a:t>
            </a:r>
            <a:r>
              <a:rPr lang="en-US" dirty="0" smtClean="0"/>
              <a:t>(C,B),(D,C),(D,E),(D,A),(A,D)}</a:t>
            </a:r>
            <a:endParaRPr lang="en-US" dirty="0"/>
          </a:p>
        </p:txBody>
      </p:sp>
      <p:sp>
        <p:nvSpPr>
          <p:cNvPr id="10" name="TextBox 9"/>
          <p:cNvSpPr txBox="1"/>
          <p:nvPr/>
        </p:nvSpPr>
        <p:spPr>
          <a:xfrm>
            <a:off x="1238036" y="5208769"/>
            <a:ext cx="3615492" cy="1200329"/>
          </a:xfrm>
          <a:prstGeom prst="rect">
            <a:avLst/>
          </a:prstGeom>
          <a:noFill/>
        </p:spPr>
        <p:txBody>
          <a:bodyPr wrap="square" rtlCol="0">
            <a:spAutoFit/>
          </a:bodyPr>
          <a:lstStyle/>
          <a:p>
            <a:r>
              <a:rPr lang="en-US" b="1" i="1" dirty="0" smtClean="0"/>
              <a:t>V</a:t>
            </a:r>
            <a:r>
              <a:rPr lang="en-US" dirty="0" smtClean="0"/>
              <a:t>={1,2,3,4,5,6,7}</a:t>
            </a:r>
          </a:p>
          <a:p>
            <a:r>
              <a:rPr lang="en-US" b="1" i="1" dirty="0" smtClean="0"/>
              <a:t>E</a:t>
            </a:r>
            <a:r>
              <a:rPr lang="en-US" dirty="0" smtClean="0"/>
              <a:t>={(1,</a:t>
            </a:r>
            <a:r>
              <a:rPr lang="en-US" dirty="0"/>
              <a:t>2</a:t>
            </a:r>
            <a:r>
              <a:rPr lang="en-US" dirty="0" smtClean="0"/>
              <a:t>),(1,3),(1,4),(2,3),(2,</a:t>
            </a:r>
            <a:r>
              <a:rPr lang="en-US" dirty="0"/>
              <a:t>4</a:t>
            </a:r>
            <a:r>
              <a:rPr lang="en-US" dirty="0" smtClean="0"/>
              <a:t>),(2,</a:t>
            </a:r>
            <a:r>
              <a:rPr lang="en-US" dirty="0"/>
              <a:t>5</a:t>
            </a:r>
            <a:r>
              <a:rPr lang="en-US" dirty="0" smtClean="0"/>
              <a:t>),(3,</a:t>
            </a:r>
            <a:r>
              <a:rPr lang="en-US" dirty="0"/>
              <a:t>5</a:t>
            </a:r>
            <a:r>
              <a:rPr lang="en-US" dirty="0" smtClean="0"/>
              <a:t>)(3,6),(3,7),(4,5),(5,6),(6,7)}</a:t>
            </a:r>
            <a:endParaRPr lang="en-US" dirty="0"/>
          </a:p>
        </p:txBody>
      </p:sp>
    </p:spTree>
    <p:extLst>
      <p:ext uri="{BB962C8B-B14F-4D97-AF65-F5344CB8AC3E}">
        <p14:creationId xmlns:p14="http://schemas.microsoft.com/office/powerpoint/2010/main" val="1725637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Arial" charset="0"/>
                <a:ea typeface="Arial" charset="0"/>
                <a:cs typeface="Arial" charset="0"/>
              </a:rPr>
              <a:t>Kruskal’s</a:t>
            </a:r>
            <a:r>
              <a:rPr lang="en-US" dirty="0">
                <a:latin typeface="Arial" charset="0"/>
                <a:ea typeface="Arial" charset="0"/>
                <a:cs typeface="Arial" charset="0"/>
              </a:rPr>
              <a:t> Algorithm</a:t>
            </a:r>
            <a:endParaRPr lang="en-US" dirty="0"/>
          </a:p>
        </p:txBody>
      </p:sp>
      <p:sp>
        <p:nvSpPr>
          <p:cNvPr id="5" name="Down Arrow 4"/>
          <p:cNvSpPr/>
          <p:nvPr/>
        </p:nvSpPr>
        <p:spPr>
          <a:xfrm>
            <a:off x="4275045" y="2062310"/>
            <a:ext cx="351528" cy="4252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66663" y="2484542"/>
            <a:ext cx="3466251" cy="369332"/>
          </a:xfrm>
          <a:prstGeom prst="rect">
            <a:avLst/>
          </a:prstGeom>
        </p:spPr>
        <p:txBody>
          <a:bodyPr wrap="none">
            <a:spAutoFit/>
          </a:bodyPr>
          <a:lstStyle/>
          <a:p>
            <a:r>
              <a:rPr lang="en-US" dirty="0"/>
              <a:t>Minimum spanning </a:t>
            </a:r>
            <a:r>
              <a:rPr lang="en-US" dirty="0" smtClean="0"/>
              <a:t>tree (MST)</a:t>
            </a:r>
            <a:endParaRPr lang="en-US" dirty="0"/>
          </a:p>
        </p:txBody>
      </p:sp>
      <p:sp>
        <p:nvSpPr>
          <p:cNvPr id="7" name="Rectangle 6"/>
          <p:cNvSpPr/>
          <p:nvPr/>
        </p:nvSpPr>
        <p:spPr>
          <a:xfrm>
            <a:off x="2032201" y="1692978"/>
            <a:ext cx="6211640" cy="369332"/>
          </a:xfrm>
          <a:prstGeom prst="rect">
            <a:avLst/>
          </a:prstGeom>
        </p:spPr>
        <p:txBody>
          <a:bodyPr wrap="square">
            <a:spAutoFit/>
          </a:bodyPr>
          <a:lstStyle/>
          <a:p>
            <a:r>
              <a:rPr lang="en-US" dirty="0"/>
              <a:t>Connected Graph with weighted edges</a:t>
            </a:r>
          </a:p>
        </p:txBody>
      </p:sp>
      <p:sp>
        <p:nvSpPr>
          <p:cNvPr id="8" name="Oval 7"/>
          <p:cNvSpPr/>
          <p:nvPr/>
        </p:nvSpPr>
        <p:spPr>
          <a:xfrm>
            <a:off x="827794" y="332268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A</a:t>
            </a:r>
            <a:endParaRPr lang="en-US" dirty="0">
              <a:ln>
                <a:solidFill>
                  <a:schemeClr val="bg1"/>
                </a:solidFill>
              </a:ln>
              <a:solidFill>
                <a:srgbClr val="000000"/>
              </a:solidFill>
            </a:endParaRPr>
          </a:p>
        </p:txBody>
      </p:sp>
      <p:sp>
        <p:nvSpPr>
          <p:cNvPr id="9" name="Oval 8"/>
          <p:cNvSpPr/>
          <p:nvPr/>
        </p:nvSpPr>
        <p:spPr>
          <a:xfrm>
            <a:off x="1963479" y="289923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a:solidFill>
                    <a:schemeClr val="bg1"/>
                  </a:solidFill>
                </a:ln>
                <a:solidFill>
                  <a:srgbClr val="000000"/>
                </a:solidFill>
              </a:rPr>
              <a:t>D</a:t>
            </a:r>
          </a:p>
        </p:txBody>
      </p:sp>
      <p:sp>
        <p:nvSpPr>
          <p:cNvPr id="10" name="Oval 9"/>
          <p:cNvSpPr/>
          <p:nvPr/>
        </p:nvSpPr>
        <p:spPr>
          <a:xfrm>
            <a:off x="1836337" y="4093127"/>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C</a:t>
            </a:r>
            <a:endParaRPr lang="en-US" dirty="0">
              <a:ln>
                <a:solidFill>
                  <a:schemeClr val="bg1"/>
                </a:solidFill>
              </a:ln>
              <a:solidFill>
                <a:srgbClr val="000000"/>
              </a:solidFill>
            </a:endParaRPr>
          </a:p>
        </p:txBody>
      </p:sp>
      <p:sp>
        <p:nvSpPr>
          <p:cNvPr id="11" name="Oval 10"/>
          <p:cNvSpPr/>
          <p:nvPr/>
        </p:nvSpPr>
        <p:spPr>
          <a:xfrm>
            <a:off x="3311174" y="3454905"/>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t>
            </a:r>
            <a:endParaRPr lang="en-US" dirty="0">
              <a:solidFill>
                <a:srgbClr val="000000"/>
              </a:solidFill>
            </a:endParaRPr>
          </a:p>
        </p:txBody>
      </p:sp>
      <p:sp>
        <p:nvSpPr>
          <p:cNvPr id="12" name="Oval 11"/>
          <p:cNvSpPr/>
          <p:nvPr/>
        </p:nvSpPr>
        <p:spPr>
          <a:xfrm>
            <a:off x="4319034" y="2899234"/>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15" name="Oval 14"/>
          <p:cNvSpPr/>
          <p:nvPr/>
        </p:nvSpPr>
        <p:spPr>
          <a:xfrm>
            <a:off x="3066663"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sp>
        <p:nvSpPr>
          <p:cNvPr id="16" name="Oval 15"/>
          <p:cNvSpPr/>
          <p:nvPr/>
        </p:nvSpPr>
        <p:spPr>
          <a:xfrm>
            <a:off x="667669"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B</a:t>
            </a:r>
            <a:endParaRPr lang="en-US" dirty="0">
              <a:ln>
                <a:solidFill>
                  <a:schemeClr val="bg1"/>
                </a:solidFill>
              </a:ln>
              <a:solidFill>
                <a:srgbClr val="000000"/>
              </a:solidFill>
            </a:endParaRPr>
          </a:p>
        </p:txBody>
      </p:sp>
      <p:cxnSp>
        <p:nvCxnSpPr>
          <p:cNvPr id="18" name="Straight Connector 17"/>
          <p:cNvCxnSpPr>
            <a:stCxn id="9" idx="4"/>
            <a:endCxn id="10" idx="0"/>
          </p:cNvCxnSpPr>
          <p:nvPr/>
        </p:nvCxnSpPr>
        <p:spPr>
          <a:xfrm flipH="1">
            <a:off x="2114158" y="3454905"/>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8" idx="7"/>
          </p:cNvCxnSpPr>
          <p:nvPr/>
        </p:nvCxnSpPr>
        <p:spPr>
          <a:xfrm flipH="1">
            <a:off x="1302064" y="3141242"/>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223312" y="4517388"/>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8" idx="4"/>
          </p:cNvCxnSpPr>
          <p:nvPr/>
        </p:nvCxnSpPr>
        <p:spPr>
          <a:xfrm flipV="1">
            <a:off x="986548" y="3878356"/>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2519121" y="3141242"/>
            <a:ext cx="792054" cy="466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311175" y="4010576"/>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2391979" y="4388666"/>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5" idx="3"/>
          </p:cNvCxnSpPr>
          <p:nvPr/>
        </p:nvCxnSpPr>
        <p:spPr>
          <a:xfrm flipH="1" flipV="1">
            <a:off x="1223312" y="5069081"/>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764761" y="3141242"/>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485492" y="286908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47" name="TextBox 46"/>
          <p:cNvSpPr txBox="1"/>
          <p:nvPr/>
        </p:nvSpPr>
        <p:spPr>
          <a:xfrm>
            <a:off x="2108479" y="3628873"/>
            <a:ext cx="312593" cy="369332"/>
          </a:xfrm>
          <a:prstGeom prst="rect">
            <a:avLst/>
          </a:prstGeom>
          <a:noFill/>
        </p:spPr>
        <p:txBody>
          <a:bodyPr wrap="none" rtlCol="0">
            <a:spAutoFit/>
          </a:bodyPr>
          <a:lstStyle/>
          <a:p>
            <a:r>
              <a:rPr lang="en-US" dirty="0" smtClean="0"/>
              <a:t>5</a:t>
            </a:r>
            <a:endParaRPr lang="en-US" dirty="0"/>
          </a:p>
        </p:txBody>
      </p:sp>
      <p:sp>
        <p:nvSpPr>
          <p:cNvPr id="48" name="TextBox 47"/>
          <p:cNvSpPr txBox="1"/>
          <p:nvPr/>
        </p:nvSpPr>
        <p:spPr>
          <a:xfrm>
            <a:off x="2936966" y="3125012"/>
            <a:ext cx="312593" cy="369332"/>
          </a:xfrm>
          <a:prstGeom prst="rect">
            <a:avLst/>
          </a:prstGeom>
          <a:noFill/>
        </p:spPr>
        <p:txBody>
          <a:bodyPr wrap="none" rtlCol="0">
            <a:spAutoFit/>
          </a:bodyPr>
          <a:lstStyle/>
          <a:p>
            <a:r>
              <a:rPr lang="en-US" dirty="0" smtClean="0"/>
              <a:t>7</a:t>
            </a:r>
            <a:endParaRPr lang="en-US" dirty="0"/>
          </a:p>
        </p:txBody>
      </p:sp>
      <p:sp>
        <p:nvSpPr>
          <p:cNvPr id="49" name="TextBox 48"/>
          <p:cNvSpPr txBox="1"/>
          <p:nvPr/>
        </p:nvSpPr>
        <p:spPr>
          <a:xfrm>
            <a:off x="3991548" y="3222621"/>
            <a:ext cx="312593" cy="369332"/>
          </a:xfrm>
          <a:prstGeom prst="rect">
            <a:avLst/>
          </a:prstGeom>
          <a:noFill/>
        </p:spPr>
        <p:txBody>
          <a:bodyPr wrap="none" rtlCol="0">
            <a:spAutoFit/>
          </a:bodyPr>
          <a:lstStyle/>
          <a:p>
            <a:r>
              <a:rPr lang="en-US" dirty="0" smtClean="0"/>
              <a:t>9</a:t>
            </a:r>
            <a:endParaRPr lang="en-US" dirty="0"/>
          </a:p>
        </p:txBody>
      </p:sp>
      <p:sp>
        <p:nvSpPr>
          <p:cNvPr id="50" name="TextBox 49"/>
          <p:cNvSpPr txBox="1"/>
          <p:nvPr/>
        </p:nvSpPr>
        <p:spPr>
          <a:xfrm>
            <a:off x="3379208" y="4195886"/>
            <a:ext cx="312593" cy="369332"/>
          </a:xfrm>
          <a:prstGeom prst="rect">
            <a:avLst/>
          </a:prstGeom>
          <a:noFill/>
        </p:spPr>
        <p:txBody>
          <a:bodyPr wrap="none" rtlCol="0">
            <a:spAutoFit/>
          </a:bodyPr>
          <a:lstStyle/>
          <a:p>
            <a:r>
              <a:rPr lang="en-US" dirty="0" smtClean="0"/>
              <a:t>8</a:t>
            </a:r>
            <a:endParaRPr lang="en-US" dirty="0"/>
          </a:p>
        </p:txBody>
      </p:sp>
      <p:sp>
        <p:nvSpPr>
          <p:cNvPr id="51" name="TextBox 50"/>
          <p:cNvSpPr txBox="1"/>
          <p:nvPr/>
        </p:nvSpPr>
        <p:spPr>
          <a:xfrm>
            <a:off x="2596770" y="4304398"/>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52" name="TextBox 51"/>
          <p:cNvSpPr txBox="1"/>
          <p:nvPr/>
        </p:nvSpPr>
        <p:spPr>
          <a:xfrm>
            <a:off x="1383432" y="4297258"/>
            <a:ext cx="312593" cy="369332"/>
          </a:xfrm>
          <a:prstGeom prst="rect">
            <a:avLst/>
          </a:prstGeom>
          <a:noFill/>
        </p:spPr>
        <p:txBody>
          <a:bodyPr wrap="none" rtlCol="0">
            <a:spAutoFit/>
          </a:bodyPr>
          <a:lstStyle/>
          <a:p>
            <a:r>
              <a:rPr lang="en-US" dirty="0" smtClean="0"/>
              <a:t>4</a:t>
            </a:r>
            <a:endParaRPr lang="en-US" dirty="0"/>
          </a:p>
        </p:txBody>
      </p:sp>
      <p:sp>
        <p:nvSpPr>
          <p:cNvPr id="53" name="TextBox 52"/>
          <p:cNvSpPr txBox="1"/>
          <p:nvPr/>
        </p:nvSpPr>
        <p:spPr>
          <a:xfrm>
            <a:off x="2032201" y="5045709"/>
            <a:ext cx="312593" cy="369332"/>
          </a:xfrm>
          <a:prstGeom prst="rect">
            <a:avLst/>
          </a:prstGeom>
          <a:noFill/>
        </p:spPr>
        <p:txBody>
          <a:bodyPr wrap="none" rtlCol="0">
            <a:spAutoFit/>
          </a:bodyPr>
          <a:lstStyle/>
          <a:p>
            <a:r>
              <a:rPr lang="en-US" dirty="0" smtClean="0"/>
              <a:t>3</a:t>
            </a:r>
            <a:endParaRPr lang="en-US" dirty="0"/>
          </a:p>
        </p:txBody>
      </p:sp>
      <p:sp>
        <p:nvSpPr>
          <p:cNvPr id="31" name="Oval 30"/>
          <p:cNvSpPr/>
          <p:nvPr/>
        </p:nvSpPr>
        <p:spPr>
          <a:xfrm>
            <a:off x="4945417" y="3617532"/>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A</a:t>
            </a:r>
            <a:endParaRPr lang="en-US" dirty="0">
              <a:ln>
                <a:solidFill>
                  <a:schemeClr val="bg1"/>
                </a:solidFill>
              </a:ln>
              <a:solidFill>
                <a:srgbClr val="000000"/>
              </a:solidFill>
            </a:endParaRPr>
          </a:p>
        </p:txBody>
      </p:sp>
      <p:sp>
        <p:nvSpPr>
          <p:cNvPr id="32" name="Oval 31"/>
          <p:cNvSpPr/>
          <p:nvPr/>
        </p:nvSpPr>
        <p:spPr>
          <a:xfrm>
            <a:off x="6081102" y="319408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a:solidFill>
                    <a:schemeClr val="bg1"/>
                  </a:solidFill>
                </a:ln>
                <a:solidFill>
                  <a:srgbClr val="000000"/>
                </a:solidFill>
              </a:rPr>
              <a:t>D</a:t>
            </a:r>
          </a:p>
        </p:txBody>
      </p:sp>
      <p:sp>
        <p:nvSpPr>
          <p:cNvPr id="33" name="Oval 32"/>
          <p:cNvSpPr/>
          <p:nvPr/>
        </p:nvSpPr>
        <p:spPr>
          <a:xfrm>
            <a:off x="5953960" y="438797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C</a:t>
            </a:r>
            <a:endParaRPr lang="en-US" dirty="0">
              <a:ln>
                <a:solidFill>
                  <a:schemeClr val="bg1"/>
                </a:solidFill>
              </a:ln>
              <a:solidFill>
                <a:srgbClr val="000000"/>
              </a:solidFill>
            </a:endParaRPr>
          </a:p>
        </p:txBody>
      </p:sp>
      <p:sp>
        <p:nvSpPr>
          <p:cNvPr id="35" name="Oval 34"/>
          <p:cNvSpPr/>
          <p:nvPr/>
        </p:nvSpPr>
        <p:spPr>
          <a:xfrm>
            <a:off x="7428797" y="3749752"/>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F</a:t>
            </a:r>
            <a:endParaRPr lang="en-US" dirty="0">
              <a:ln>
                <a:solidFill>
                  <a:schemeClr val="bg1"/>
                </a:solidFill>
              </a:ln>
              <a:solidFill>
                <a:srgbClr val="000000"/>
              </a:solidFill>
            </a:endParaRPr>
          </a:p>
        </p:txBody>
      </p:sp>
      <p:sp>
        <p:nvSpPr>
          <p:cNvPr id="36" name="Oval 35"/>
          <p:cNvSpPr/>
          <p:nvPr/>
        </p:nvSpPr>
        <p:spPr>
          <a:xfrm>
            <a:off x="8436657" y="3194081"/>
            <a:ext cx="555642" cy="5556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a:t>
            </a:r>
            <a:endParaRPr lang="en-US" dirty="0">
              <a:solidFill>
                <a:srgbClr val="000000"/>
              </a:solidFill>
            </a:endParaRPr>
          </a:p>
        </p:txBody>
      </p:sp>
      <p:sp>
        <p:nvSpPr>
          <p:cNvPr id="38" name="Oval 37"/>
          <p:cNvSpPr/>
          <p:nvPr/>
        </p:nvSpPr>
        <p:spPr>
          <a:xfrm>
            <a:off x="7184286"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E</a:t>
            </a:r>
            <a:endParaRPr lang="en-US" dirty="0">
              <a:ln>
                <a:solidFill>
                  <a:schemeClr val="bg1"/>
                </a:solidFill>
              </a:ln>
              <a:solidFill>
                <a:srgbClr val="000000"/>
              </a:solidFill>
            </a:endParaRPr>
          </a:p>
        </p:txBody>
      </p:sp>
      <p:sp>
        <p:nvSpPr>
          <p:cNvPr id="39" name="Oval 38"/>
          <p:cNvSpPr/>
          <p:nvPr/>
        </p:nvSpPr>
        <p:spPr>
          <a:xfrm>
            <a:off x="4785292"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solidFill>
                    <a:schemeClr val="bg1"/>
                  </a:solidFill>
                </a:ln>
                <a:solidFill>
                  <a:srgbClr val="000000"/>
                </a:solidFill>
              </a:rPr>
              <a:t>B</a:t>
            </a:r>
            <a:endParaRPr lang="en-US" dirty="0">
              <a:ln>
                <a:solidFill>
                  <a:schemeClr val="bg1"/>
                </a:solidFill>
              </a:ln>
              <a:solidFill>
                <a:srgbClr val="000000"/>
              </a:solidFill>
            </a:endParaRPr>
          </a:p>
        </p:txBody>
      </p:sp>
      <p:cxnSp>
        <p:nvCxnSpPr>
          <p:cNvPr id="41" name="Straight Connector 40"/>
          <p:cNvCxnSpPr>
            <a:stCxn id="32" idx="4"/>
            <a:endCxn id="33" idx="0"/>
          </p:cNvCxnSpPr>
          <p:nvPr/>
        </p:nvCxnSpPr>
        <p:spPr>
          <a:xfrm flipH="1">
            <a:off x="6231781" y="3749752"/>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1" idx="7"/>
          </p:cNvCxnSpPr>
          <p:nvPr/>
        </p:nvCxnSpPr>
        <p:spPr>
          <a:xfrm flipH="1">
            <a:off x="5419687" y="3436089"/>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5340935" y="4812235"/>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1" idx="4"/>
          </p:cNvCxnSpPr>
          <p:nvPr/>
        </p:nvCxnSpPr>
        <p:spPr>
          <a:xfrm flipV="1">
            <a:off x="5104171" y="4173203"/>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6636744" y="3436089"/>
            <a:ext cx="792054" cy="4660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7428798" y="4305423"/>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6509602" y="4683513"/>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38" idx="3"/>
          </p:cNvCxnSpPr>
          <p:nvPr/>
        </p:nvCxnSpPr>
        <p:spPr>
          <a:xfrm flipH="1" flipV="1">
            <a:off x="5340935" y="5363928"/>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7882384" y="3436089"/>
            <a:ext cx="554273" cy="385431"/>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603115" y="3163927"/>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60" name="TextBox 59"/>
          <p:cNvSpPr txBox="1"/>
          <p:nvPr/>
        </p:nvSpPr>
        <p:spPr>
          <a:xfrm>
            <a:off x="6226102" y="3923720"/>
            <a:ext cx="312593" cy="369332"/>
          </a:xfrm>
          <a:prstGeom prst="rect">
            <a:avLst/>
          </a:prstGeom>
          <a:noFill/>
        </p:spPr>
        <p:txBody>
          <a:bodyPr wrap="none" rtlCol="0">
            <a:spAutoFit/>
          </a:bodyPr>
          <a:lstStyle/>
          <a:p>
            <a:r>
              <a:rPr lang="en-US" dirty="0" smtClean="0"/>
              <a:t>5</a:t>
            </a:r>
            <a:endParaRPr lang="en-US" dirty="0"/>
          </a:p>
        </p:txBody>
      </p:sp>
      <p:sp>
        <p:nvSpPr>
          <p:cNvPr id="61" name="TextBox 60"/>
          <p:cNvSpPr txBox="1"/>
          <p:nvPr/>
        </p:nvSpPr>
        <p:spPr>
          <a:xfrm>
            <a:off x="7054589" y="3419859"/>
            <a:ext cx="312593"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62" name="TextBox 61"/>
          <p:cNvSpPr txBox="1"/>
          <p:nvPr/>
        </p:nvSpPr>
        <p:spPr>
          <a:xfrm>
            <a:off x="8109171" y="3517468"/>
            <a:ext cx="312593" cy="369332"/>
          </a:xfrm>
          <a:prstGeom prst="rect">
            <a:avLst/>
          </a:prstGeom>
          <a:noFill/>
        </p:spPr>
        <p:txBody>
          <a:bodyPr wrap="none" rtlCol="0">
            <a:spAutoFit/>
          </a:bodyPr>
          <a:lstStyle/>
          <a:p>
            <a:r>
              <a:rPr lang="en-US" dirty="0" smtClean="0"/>
              <a:t>9</a:t>
            </a:r>
            <a:endParaRPr lang="en-US" dirty="0"/>
          </a:p>
        </p:txBody>
      </p:sp>
      <p:sp>
        <p:nvSpPr>
          <p:cNvPr id="63" name="TextBox 62"/>
          <p:cNvSpPr txBox="1"/>
          <p:nvPr/>
        </p:nvSpPr>
        <p:spPr>
          <a:xfrm>
            <a:off x="7496831" y="4490733"/>
            <a:ext cx="312593" cy="369332"/>
          </a:xfrm>
          <a:prstGeom prst="rect">
            <a:avLst/>
          </a:prstGeom>
          <a:noFill/>
        </p:spPr>
        <p:txBody>
          <a:bodyPr wrap="none" rtlCol="0">
            <a:spAutoFit/>
          </a:bodyPr>
          <a:lstStyle/>
          <a:p>
            <a:r>
              <a:rPr lang="en-US" dirty="0" smtClean="0"/>
              <a:t>8</a:t>
            </a:r>
            <a:endParaRPr lang="en-US" dirty="0"/>
          </a:p>
        </p:txBody>
      </p:sp>
      <p:sp>
        <p:nvSpPr>
          <p:cNvPr id="64" name="TextBox 63"/>
          <p:cNvSpPr txBox="1"/>
          <p:nvPr/>
        </p:nvSpPr>
        <p:spPr>
          <a:xfrm>
            <a:off x="6714393" y="4599245"/>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65" name="TextBox 64"/>
          <p:cNvSpPr txBox="1"/>
          <p:nvPr/>
        </p:nvSpPr>
        <p:spPr>
          <a:xfrm>
            <a:off x="5501055" y="4592105"/>
            <a:ext cx="312593" cy="369332"/>
          </a:xfrm>
          <a:prstGeom prst="rect">
            <a:avLst/>
          </a:prstGeom>
          <a:noFill/>
        </p:spPr>
        <p:txBody>
          <a:bodyPr wrap="none" rtlCol="0">
            <a:spAutoFit/>
          </a:bodyPr>
          <a:lstStyle/>
          <a:p>
            <a:r>
              <a:rPr lang="en-US" dirty="0" smtClean="0"/>
              <a:t>4</a:t>
            </a:r>
            <a:endParaRPr lang="en-US" dirty="0"/>
          </a:p>
        </p:txBody>
      </p:sp>
      <p:sp>
        <p:nvSpPr>
          <p:cNvPr id="66" name="TextBox 65"/>
          <p:cNvSpPr txBox="1"/>
          <p:nvPr/>
        </p:nvSpPr>
        <p:spPr>
          <a:xfrm>
            <a:off x="6149824" y="5340556"/>
            <a:ext cx="312593" cy="369332"/>
          </a:xfrm>
          <a:prstGeom prst="rect">
            <a:avLst/>
          </a:prstGeom>
          <a:noFill/>
        </p:spPr>
        <p:txBody>
          <a:bodyPr wrap="none" rtlCol="0">
            <a:spAutoFit/>
          </a:bodyPr>
          <a:lstStyle/>
          <a:p>
            <a:r>
              <a:rPr lang="en-US" dirty="0" smtClean="0"/>
              <a:t>3</a:t>
            </a:r>
            <a:endParaRPr lang="en-US" dirty="0"/>
          </a:p>
        </p:txBody>
      </p:sp>
      <p:sp>
        <p:nvSpPr>
          <p:cNvPr id="67" name="TextBox 66"/>
          <p:cNvSpPr txBox="1"/>
          <p:nvPr/>
        </p:nvSpPr>
        <p:spPr>
          <a:xfrm>
            <a:off x="785461" y="4097109"/>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68" name="TextBox 67"/>
          <p:cNvSpPr txBox="1"/>
          <p:nvPr/>
        </p:nvSpPr>
        <p:spPr>
          <a:xfrm>
            <a:off x="4893921" y="4306067"/>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3" name="Rectangle 2"/>
          <p:cNvSpPr/>
          <p:nvPr/>
        </p:nvSpPr>
        <p:spPr>
          <a:xfrm>
            <a:off x="112365" y="1640648"/>
            <a:ext cx="1971377" cy="954107"/>
          </a:xfrm>
          <a:prstGeom prst="rect">
            <a:avLst/>
          </a:prstGeom>
        </p:spPr>
        <p:txBody>
          <a:bodyPr wrap="square">
            <a:spAutoFit/>
          </a:bodyPr>
          <a:lstStyle/>
          <a:p>
            <a:r>
              <a:rPr lang="en-US" sz="1400" b="1" dirty="0">
                <a:solidFill>
                  <a:srgbClr val="008000"/>
                </a:solidFill>
              </a:rPr>
              <a:t>Repeatedly look for the smallest edges that don’t create a cycle</a:t>
            </a:r>
          </a:p>
        </p:txBody>
      </p:sp>
      <p:sp>
        <p:nvSpPr>
          <p:cNvPr id="13" name="TextBox 12"/>
          <p:cNvSpPr txBox="1"/>
          <p:nvPr/>
        </p:nvSpPr>
        <p:spPr>
          <a:xfrm>
            <a:off x="426128" y="5499316"/>
            <a:ext cx="3502995" cy="369332"/>
          </a:xfrm>
          <a:prstGeom prst="rect">
            <a:avLst/>
          </a:prstGeom>
          <a:noFill/>
        </p:spPr>
        <p:txBody>
          <a:bodyPr wrap="none" rtlCol="0">
            <a:spAutoFit/>
          </a:bodyPr>
          <a:lstStyle/>
          <a:p>
            <a:r>
              <a:rPr lang="en-US" dirty="0" smtClean="0"/>
              <a:t>Edge AC is added to the MST.</a:t>
            </a:r>
            <a:endParaRPr lang="en-US" dirty="0"/>
          </a:p>
        </p:txBody>
      </p:sp>
      <p:cxnSp>
        <p:nvCxnSpPr>
          <p:cNvPr id="69" name="Straight Connector 68"/>
          <p:cNvCxnSpPr/>
          <p:nvPr/>
        </p:nvCxnSpPr>
        <p:spPr>
          <a:xfrm flipH="1" flipV="1">
            <a:off x="1375712" y="3729990"/>
            <a:ext cx="541997" cy="4445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5501055" y="4010576"/>
            <a:ext cx="541997" cy="4445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605116" y="361659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72" name="TextBox 71"/>
          <p:cNvSpPr txBox="1"/>
          <p:nvPr/>
        </p:nvSpPr>
        <p:spPr>
          <a:xfrm>
            <a:off x="5643401" y="389435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4" name="Rectangle 13"/>
          <p:cNvSpPr/>
          <p:nvPr/>
        </p:nvSpPr>
        <p:spPr>
          <a:xfrm>
            <a:off x="7111523" y="1739144"/>
            <a:ext cx="1880776" cy="954107"/>
          </a:xfrm>
          <a:prstGeom prst="rect">
            <a:avLst/>
          </a:prstGeom>
        </p:spPr>
        <p:txBody>
          <a:bodyPr wrap="square">
            <a:spAutoFit/>
          </a:bodyPr>
          <a:lstStyle/>
          <a:p>
            <a:r>
              <a:rPr lang="en-US" sz="1400" b="1" dirty="0">
                <a:solidFill>
                  <a:srgbClr val="008000"/>
                </a:solidFill>
              </a:rPr>
              <a:t>You can choose any of the edges with the same weight.</a:t>
            </a:r>
          </a:p>
        </p:txBody>
      </p:sp>
    </p:spTree>
    <p:extLst>
      <p:ext uri="{BB962C8B-B14F-4D97-AF65-F5344CB8AC3E}">
        <p14:creationId xmlns:p14="http://schemas.microsoft.com/office/powerpoint/2010/main" val="1598689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Arial" charset="0"/>
                <a:ea typeface="Arial" charset="0"/>
                <a:cs typeface="Arial" charset="0"/>
              </a:rPr>
              <a:t>Kruskal’s</a:t>
            </a:r>
            <a:r>
              <a:rPr lang="en-US" dirty="0">
                <a:latin typeface="Arial" charset="0"/>
                <a:ea typeface="Arial" charset="0"/>
                <a:cs typeface="Arial" charset="0"/>
              </a:rPr>
              <a:t> Algorithm</a:t>
            </a:r>
            <a:endParaRPr lang="en-US" dirty="0"/>
          </a:p>
        </p:txBody>
      </p:sp>
      <p:sp>
        <p:nvSpPr>
          <p:cNvPr id="5" name="Down Arrow 4"/>
          <p:cNvSpPr/>
          <p:nvPr/>
        </p:nvSpPr>
        <p:spPr>
          <a:xfrm>
            <a:off x="4275045" y="2062310"/>
            <a:ext cx="351528" cy="4252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66663" y="2484542"/>
            <a:ext cx="3466251" cy="369332"/>
          </a:xfrm>
          <a:prstGeom prst="rect">
            <a:avLst/>
          </a:prstGeom>
        </p:spPr>
        <p:txBody>
          <a:bodyPr wrap="none">
            <a:spAutoFit/>
          </a:bodyPr>
          <a:lstStyle/>
          <a:p>
            <a:r>
              <a:rPr lang="en-US" dirty="0"/>
              <a:t>Minimum spanning </a:t>
            </a:r>
            <a:r>
              <a:rPr lang="en-US" dirty="0" smtClean="0"/>
              <a:t>tree (MST)</a:t>
            </a:r>
            <a:endParaRPr lang="en-US" dirty="0"/>
          </a:p>
        </p:txBody>
      </p:sp>
      <p:sp>
        <p:nvSpPr>
          <p:cNvPr id="7" name="Rectangle 6"/>
          <p:cNvSpPr/>
          <p:nvPr/>
        </p:nvSpPr>
        <p:spPr>
          <a:xfrm>
            <a:off x="2032201" y="1692978"/>
            <a:ext cx="6211640" cy="369332"/>
          </a:xfrm>
          <a:prstGeom prst="rect">
            <a:avLst/>
          </a:prstGeom>
        </p:spPr>
        <p:txBody>
          <a:bodyPr wrap="square">
            <a:spAutoFit/>
          </a:bodyPr>
          <a:lstStyle/>
          <a:p>
            <a:r>
              <a:rPr lang="en-US" dirty="0"/>
              <a:t>Connected Graph with weighted edges</a:t>
            </a:r>
          </a:p>
        </p:txBody>
      </p:sp>
      <p:sp>
        <p:nvSpPr>
          <p:cNvPr id="8" name="Oval 7"/>
          <p:cNvSpPr/>
          <p:nvPr/>
        </p:nvSpPr>
        <p:spPr>
          <a:xfrm>
            <a:off x="827794" y="332268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9" name="Oval 8"/>
          <p:cNvSpPr/>
          <p:nvPr/>
        </p:nvSpPr>
        <p:spPr>
          <a:xfrm>
            <a:off x="1963479" y="289923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D</a:t>
            </a:r>
          </a:p>
        </p:txBody>
      </p:sp>
      <p:sp>
        <p:nvSpPr>
          <p:cNvPr id="10" name="Oval 9"/>
          <p:cNvSpPr/>
          <p:nvPr/>
        </p:nvSpPr>
        <p:spPr>
          <a:xfrm>
            <a:off x="1836337" y="4093127"/>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C</a:t>
            </a:r>
          </a:p>
        </p:txBody>
      </p:sp>
      <p:sp>
        <p:nvSpPr>
          <p:cNvPr id="11" name="Oval 10"/>
          <p:cNvSpPr/>
          <p:nvPr/>
        </p:nvSpPr>
        <p:spPr>
          <a:xfrm>
            <a:off x="3311174" y="345490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F</a:t>
            </a:r>
          </a:p>
        </p:txBody>
      </p:sp>
      <p:sp>
        <p:nvSpPr>
          <p:cNvPr id="12" name="Oval 11"/>
          <p:cNvSpPr/>
          <p:nvPr/>
        </p:nvSpPr>
        <p:spPr>
          <a:xfrm>
            <a:off x="4319034" y="289923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G</a:t>
            </a:r>
          </a:p>
        </p:txBody>
      </p:sp>
      <p:sp>
        <p:nvSpPr>
          <p:cNvPr id="15" name="Oval 14"/>
          <p:cNvSpPr/>
          <p:nvPr/>
        </p:nvSpPr>
        <p:spPr>
          <a:xfrm>
            <a:off x="3066663"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E</a:t>
            </a:r>
          </a:p>
        </p:txBody>
      </p:sp>
      <p:sp>
        <p:nvSpPr>
          <p:cNvPr id="16" name="Oval 15"/>
          <p:cNvSpPr/>
          <p:nvPr/>
        </p:nvSpPr>
        <p:spPr>
          <a:xfrm>
            <a:off x="667669" y="4648798"/>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B</a:t>
            </a:r>
          </a:p>
        </p:txBody>
      </p:sp>
      <p:cxnSp>
        <p:nvCxnSpPr>
          <p:cNvPr id="18" name="Straight Connector 17"/>
          <p:cNvCxnSpPr>
            <a:stCxn id="9" idx="4"/>
            <a:endCxn id="10" idx="0"/>
          </p:cNvCxnSpPr>
          <p:nvPr/>
        </p:nvCxnSpPr>
        <p:spPr>
          <a:xfrm flipH="1">
            <a:off x="2114158" y="3454905"/>
            <a:ext cx="127142" cy="638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8" idx="7"/>
          </p:cNvCxnSpPr>
          <p:nvPr/>
        </p:nvCxnSpPr>
        <p:spPr>
          <a:xfrm flipH="1">
            <a:off x="1302064" y="3141242"/>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223312" y="4517388"/>
            <a:ext cx="613025" cy="358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8" idx="4"/>
          </p:cNvCxnSpPr>
          <p:nvPr/>
        </p:nvCxnSpPr>
        <p:spPr>
          <a:xfrm flipV="1">
            <a:off x="986548" y="3878356"/>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2519121" y="3141242"/>
            <a:ext cx="792054" cy="4660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311175" y="4010576"/>
            <a:ext cx="192773" cy="638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2391979" y="4388666"/>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5" idx="3"/>
          </p:cNvCxnSpPr>
          <p:nvPr/>
        </p:nvCxnSpPr>
        <p:spPr>
          <a:xfrm flipH="1" flipV="1">
            <a:off x="1223312" y="5069081"/>
            <a:ext cx="1924723" cy="54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764761" y="3141242"/>
            <a:ext cx="554273" cy="38543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485492" y="286908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47" name="TextBox 46"/>
          <p:cNvSpPr txBox="1"/>
          <p:nvPr/>
        </p:nvSpPr>
        <p:spPr>
          <a:xfrm>
            <a:off x="2108479" y="3628873"/>
            <a:ext cx="312593" cy="369332"/>
          </a:xfrm>
          <a:prstGeom prst="rect">
            <a:avLst/>
          </a:prstGeom>
          <a:noFill/>
        </p:spPr>
        <p:txBody>
          <a:bodyPr wrap="none" rtlCol="0">
            <a:spAutoFit/>
          </a:bodyPr>
          <a:lstStyle/>
          <a:p>
            <a:r>
              <a:rPr lang="en-US" dirty="0" smtClean="0"/>
              <a:t>5</a:t>
            </a:r>
            <a:endParaRPr lang="en-US" dirty="0"/>
          </a:p>
        </p:txBody>
      </p:sp>
      <p:sp>
        <p:nvSpPr>
          <p:cNvPr id="48" name="TextBox 47"/>
          <p:cNvSpPr txBox="1"/>
          <p:nvPr/>
        </p:nvSpPr>
        <p:spPr>
          <a:xfrm>
            <a:off x="2936966" y="3125012"/>
            <a:ext cx="312593"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49" name="TextBox 48"/>
          <p:cNvSpPr txBox="1"/>
          <p:nvPr/>
        </p:nvSpPr>
        <p:spPr>
          <a:xfrm>
            <a:off x="3991548" y="3222621"/>
            <a:ext cx="312593" cy="369332"/>
          </a:xfrm>
          <a:prstGeom prst="rect">
            <a:avLst/>
          </a:prstGeom>
          <a:noFill/>
        </p:spPr>
        <p:txBody>
          <a:bodyPr wrap="none" rtlCol="0">
            <a:spAutoFit/>
          </a:bodyPr>
          <a:lstStyle/>
          <a:p>
            <a:r>
              <a:rPr lang="en-US" dirty="0" smtClean="0">
                <a:solidFill>
                  <a:srgbClr val="FF0000"/>
                </a:solidFill>
              </a:rPr>
              <a:t>9</a:t>
            </a:r>
            <a:endParaRPr lang="en-US" dirty="0">
              <a:solidFill>
                <a:srgbClr val="FF0000"/>
              </a:solidFill>
            </a:endParaRPr>
          </a:p>
        </p:txBody>
      </p:sp>
      <p:sp>
        <p:nvSpPr>
          <p:cNvPr id="50" name="TextBox 49"/>
          <p:cNvSpPr txBox="1"/>
          <p:nvPr/>
        </p:nvSpPr>
        <p:spPr>
          <a:xfrm>
            <a:off x="3379208" y="4195886"/>
            <a:ext cx="312593" cy="369332"/>
          </a:xfrm>
          <a:prstGeom prst="rect">
            <a:avLst/>
          </a:prstGeom>
          <a:noFill/>
        </p:spPr>
        <p:txBody>
          <a:bodyPr wrap="none" rtlCol="0">
            <a:spAutoFit/>
          </a:bodyPr>
          <a:lstStyle/>
          <a:p>
            <a:r>
              <a:rPr lang="en-US" dirty="0" smtClean="0"/>
              <a:t>8</a:t>
            </a:r>
            <a:endParaRPr lang="en-US" dirty="0"/>
          </a:p>
        </p:txBody>
      </p:sp>
      <p:sp>
        <p:nvSpPr>
          <p:cNvPr id="51" name="TextBox 50"/>
          <p:cNvSpPr txBox="1"/>
          <p:nvPr/>
        </p:nvSpPr>
        <p:spPr>
          <a:xfrm>
            <a:off x="2596770" y="4304398"/>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52" name="TextBox 51"/>
          <p:cNvSpPr txBox="1"/>
          <p:nvPr/>
        </p:nvSpPr>
        <p:spPr>
          <a:xfrm>
            <a:off x="1383432" y="4297258"/>
            <a:ext cx="312593" cy="369332"/>
          </a:xfrm>
          <a:prstGeom prst="rect">
            <a:avLst/>
          </a:prstGeom>
          <a:noFill/>
        </p:spPr>
        <p:txBody>
          <a:bodyPr wrap="none" rtlCol="0">
            <a:spAutoFit/>
          </a:bodyPr>
          <a:lstStyle/>
          <a:p>
            <a:r>
              <a:rPr lang="en-US" dirty="0" smtClean="0"/>
              <a:t>4</a:t>
            </a:r>
            <a:endParaRPr lang="en-US" dirty="0"/>
          </a:p>
        </p:txBody>
      </p:sp>
      <p:sp>
        <p:nvSpPr>
          <p:cNvPr id="53" name="TextBox 52"/>
          <p:cNvSpPr txBox="1"/>
          <p:nvPr/>
        </p:nvSpPr>
        <p:spPr>
          <a:xfrm>
            <a:off x="2032201" y="5045709"/>
            <a:ext cx="312593" cy="369332"/>
          </a:xfrm>
          <a:prstGeom prst="rect">
            <a:avLst/>
          </a:prstGeom>
          <a:noFill/>
        </p:spPr>
        <p:txBody>
          <a:bodyPr wrap="none" rtlCol="0">
            <a:spAutoFit/>
          </a:bodyPr>
          <a:lstStyle/>
          <a:p>
            <a:r>
              <a:rPr lang="en-US" dirty="0" smtClean="0"/>
              <a:t>3</a:t>
            </a:r>
            <a:endParaRPr lang="en-US" dirty="0"/>
          </a:p>
        </p:txBody>
      </p:sp>
      <p:sp>
        <p:nvSpPr>
          <p:cNvPr id="31" name="Oval 30"/>
          <p:cNvSpPr/>
          <p:nvPr/>
        </p:nvSpPr>
        <p:spPr>
          <a:xfrm>
            <a:off x="4945417" y="3617532"/>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A</a:t>
            </a:r>
          </a:p>
        </p:txBody>
      </p:sp>
      <p:sp>
        <p:nvSpPr>
          <p:cNvPr id="32" name="Oval 31"/>
          <p:cNvSpPr/>
          <p:nvPr/>
        </p:nvSpPr>
        <p:spPr>
          <a:xfrm>
            <a:off x="6081102" y="319408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D</a:t>
            </a:r>
          </a:p>
        </p:txBody>
      </p:sp>
      <p:sp>
        <p:nvSpPr>
          <p:cNvPr id="33" name="Oval 32"/>
          <p:cNvSpPr/>
          <p:nvPr/>
        </p:nvSpPr>
        <p:spPr>
          <a:xfrm>
            <a:off x="5953960" y="438797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C</a:t>
            </a:r>
          </a:p>
        </p:txBody>
      </p:sp>
      <p:sp>
        <p:nvSpPr>
          <p:cNvPr id="35" name="Oval 34"/>
          <p:cNvSpPr/>
          <p:nvPr/>
        </p:nvSpPr>
        <p:spPr>
          <a:xfrm>
            <a:off x="7428797" y="3749752"/>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F</a:t>
            </a:r>
          </a:p>
        </p:txBody>
      </p:sp>
      <p:sp>
        <p:nvSpPr>
          <p:cNvPr id="36" name="Oval 35"/>
          <p:cNvSpPr/>
          <p:nvPr/>
        </p:nvSpPr>
        <p:spPr>
          <a:xfrm>
            <a:off x="8436657" y="319408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G</a:t>
            </a:r>
          </a:p>
        </p:txBody>
      </p:sp>
      <p:sp>
        <p:nvSpPr>
          <p:cNvPr id="38" name="Oval 37"/>
          <p:cNvSpPr/>
          <p:nvPr/>
        </p:nvSpPr>
        <p:spPr>
          <a:xfrm>
            <a:off x="7184286"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E</a:t>
            </a:r>
          </a:p>
        </p:txBody>
      </p:sp>
      <p:sp>
        <p:nvSpPr>
          <p:cNvPr id="39" name="Oval 38"/>
          <p:cNvSpPr/>
          <p:nvPr/>
        </p:nvSpPr>
        <p:spPr>
          <a:xfrm>
            <a:off x="4785292" y="4943645"/>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B</a:t>
            </a:r>
          </a:p>
        </p:txBody>
      </p:sp>
      <p:cxnSp>
        <p:nvCxnSpPr>
          <p:cNvPr id="42" name="Straight Connector 41"/>
          <p:cNvCxnSpPr>
            <a:endCxn id="31" idx="7"/>
          </p:cNvCxnSpPr>
          <p:nvPr/>
        </p:nvCxnSpPr>
        <p:spPr>
          <a:xfrm flipH="1">
            <a:off x="5419687" y="3436089"/>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1" idx="4"/>
          </p:cNvCxnSpPr>
          <p:nvPr/>
        </p:nvCxnSpPr>
        <p:spPr>
          <a:xfrm flipV="1">
            <a:off x="5104171" y="4173203"/>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6636744" y="3436089"/>
            <a:ext cx="792054" cy="4660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6509602" y="4683513"/>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7882384" y="3436089"/>
            <a:ext cx="554273" cy="38543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603115" y="3163927"/>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61" name="TextBox 60"/>
          <p:cNvSpPr txBox="1"/>
          <p:nvPr/>
        </p:nvSpPr>
        <p:spPr>
          <a:xfrm>
            <a:off x="7054589" y="3419859"/>
            <a:ext cx="312593"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62" name="TextBox 61"/>
          <p:cNvSpPr txBox="1"/>
          <p:nvPr/>
        </p:nvSpPr>
        <p:spPr>
          <a:xfrm>
            <a:off x="8109171" y="3517468"/>
            <a:ext cx="312593" cy="369332"/>
          </a:xfrm>
          <a:prstGeom prst="rect">
            <a:avLst/>
          </a:prstGeom>
          <a:noFill/>
        </p:spPr>
        <p:txBody>
          <a:bodyPr wrap="none" rtlCol="0">
            <a:spAutoFit/>
          </a:bodyPr>
          <a:lstStyle/>
          <a:p>
            <a:r>
              <a:rPr lang="en-US" dirty="0" smtClean="0">
                <a:solidFill>
                  <a:srgbClr val="FF0000"/>
                </a:solidFill>
              </a:rPr>
              <a:t>9</a:t>
            </a:r>
            <a:endParaRPr lang="en-US" dirty="0">
              <a:solidFill>
                <a:srgbClr val="FF0000"/>
              </a:solidFill>
            </a:endParaRPr>
          </a:p>
        </p:txBody>
      </p:sp>
      <p:sp>
        <p:nvSpPr>
          <p:cNvPr id="64" name="TextBox 63"/>
          <p:cNvSpPr txBox="1"/>
          <p:nvPr/>
        </p:nvSpPr>
        <p:spPr>
          <a:xfrm>
            <a:off x="6714393" y="4599245"/>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67" name="TextBox 66"/>
          <p:cNvSpPr txBox="1"/>
          <p:nvPr/>
        </p:nvSpPr>
        <p:spPr>
          <a:xfrm>
            <a:off x="785461" y="4097109"/>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68" name="TextBox 67"/>
          <p:cNvSpPr txBox="1"/>
          <p:nvPr/>
        </p:nvSpPr>
        <p:spPr>
          <a:xfrm>
            <a:off x="4893921" y="4306067"/>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3" name="Rectangle 2"/>
          <p:cNvSpPr/>
          <p:nvPr/>
        </p:nvSpPr>
        <p:spPr>
          <a:xfrm>
            <a:off x="112365" y="1640648"/>
            <a:ext cx="1971377" cy="954107"/>
          </a:xfrm>
          <a:prstGeom prst="rect">
            <a:avLst/>
          </a:prstGeom>
        </p:spPr>
        <p:txBody>
          <a:bodyPr wrap="square">
            <a:spAutoFit/>
          </a:bodyPr>
          <a:lstStyle/>
          <a:p>
            <a:r>
              <a:rPr lang="en-US" sz="1400" b="1" dirty="0">
                <a:solidFill>
                  <a:srgbClr val="008000"/>
                </a:solidFill>
              </a:rPr>
              <a:t>Repeatedly look for the smallest edges that don’t create a cycle</a:t>
            </a:r>
          </a:p>
        </p:txBody>
      </p:sp>
      <p:sp>
        <p:nvSpPr>
          <p:cNvPr id="13" name="TextBox 12"/>
          <p:cNvSpPr txBox="1"/>
          <p:nvPr/>
        </p:nvSpPr>
        <p:spPr>
          <a:xfrm>
            <a:off x="1375712" y="5955170"/>
            <a:ext cx="6051168" cy="369332"/>
          </a:xfrm>
          <a:prstGeom prst="rect">
            <a:avLst/>
          </a:prstGeom>
          <a:noFill/>
        </p:spPr>
        <p:txBody>
          <a:bodyPr wrap="none" rtlCol="0">
            <a:spAutoFit/>
          </a:bodyPr>
          <a:lstStyle/>
          <a:p>
            <a:r>
              <a:rPr lang="en-US" dirty="0" smtClean="0"/>
              <a:t>Keep adding until all the nodes are in the same tree.</a:t>
            </a:r>
            <a:endParaRPr lang="en-US" dirty="0"/>
          </a:p>
        </p:txBody>
      </p:sp>
      <p:cxnSp>
        <p:nvCxnSpPr>
          <p:cNvPr id="69" name="Straight Connector 68"/>
          <p:cNvCxnSpPr/>
          <p:nvPr/>
        </p:nvCxnSpPr>
        <p:spPr>
          <a:xfrm flipH="1" flipV="1">
            <a:off x="1375712" y="3729990"/>
            <a:ext cx="541997" cy="4445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5501055" y="4010576"/>
            <a:ext cx="541997" cy="4445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605116" y="361659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72" name="TextBox 71"/>
          <p:cNvSpPr txBox="1"/>
          <p:nvPr/>
        </p:nvSpPr>
        <p:spPr>
          <a:xfrm>
            <a:off x="5643401" y="3894350"/>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4" name="Rectangle 13"/>
          <p:cNvSpPr/>
          <p:nvPr/>
        </p:nvSpPr>
        <p:spPr>
          <a:xfrm>
            <a:off x="5592526" y="5727672"/>
            <a:ext cx="1880776" cy="307777"/>
          </a:xfrm>
          <a:prstGeom prst="rect">
            <a:avLst/>
          </a:prstGeom>
        </p:spPr>
        <p:txBody>
          <a:bodyPr wrap="square">
            <a:spAutoFit/>
          </a:bodyPr>
          <a:lstStyle/>
          <a:p>
            <a:r>
              <a:rPr lang="en-US" sz="1400" b="1" dirty="0" smtClean="0">
                <a:solidFill>
                  <a:srgbClr val="008000"/>
                </a:solidFill>
              </a:rPr>
              <a:t>This is MST</a:t>
            </a:r>
            <a:endParaRPr lang="en-US" sz="1400" b="1" dirty="0">
              <a:solidFill>
                <a:srgbClr val="008000"/>
              </a:solidFill>
            </a:endParaRPr>
          </a:p>
        </p:txBody>
      </p:sp>
    </p:spTree>
    <p:extLst>
      <p:ext uri="{BB962C8B-B14F-4D97-AF65-F5344CB8AC3E}">
        <p14:creationId xmlns:p14="http://schemas.microsoft.com/office/powerpoint/2010/main" val="1103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37231" cy="868362"/>
          </a:xfrm>
        </p:spPr>
        <p:txBody>
          <a:bodyPr>
            <a:normAutofit fontScale="90000"/>
          </a:bodyPr>
          <a:lstStyle/>
          <a:p>
            <a:pPr algn="l"/>
            <a:r>
              <a:rPr lang="en-US" dirty="0" err="1">
                <a:latin typeface="Arial" charset="0"/>
                <a:ea typeface="Arial" charset="0"/>
                <a:cs typeface="Arial" charset="0"/>
              </a:rPr>
              <a:t>Kruskal’s</a:t>
            </a:r>
            <a:r>
              <a:rPr lang="en-US" dirty="0">
                <a:latin typeface="Arial" charset="0"/>
                <a:ea typeface="Arial" charset="0"/>
                <a:cs typeface="Arial" charset="0"/>
              </a:rPr>
              <a:t> </a:t>
            </a:r>
            <a:r>
              <a:rPr lang="en-US" dirty="0" smtClean="0">
                <a:latin typeface="Arial" charset="0"/>
                <a:ea typeface="Arial" charset="0"/>
                <a:cs typeface="Arial" charset="0"/>
              </a:rPr>
              <a:t>Algorithm Complexity</a:t>
            </a:r>
            <a:endParaRPr lang="en-US" dirty="0"/>
          </a:p>
        </p:txBody>
      </p:sp>
      <p:sp>
        <p:nvSpPr>
          <p:cNvPr id="31" name="Oval 30"/>
          <p:cNvSpPr/>
          <p:nvPr/>
        </p:nvSpPr>
        <p:spPr>
          <a:xfrm>
            <a:off x="2502267" y="236011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32" name="Oval 31"/>
          <p:cNvSpPr/>
          <p:nvPr/>
        </p:nvSpPr>
        <p:spPr>
          <a:xfrm>
            <a:off x="3637952" y="1936660"/>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D</a:t>
            </a:r>
          </a:p>
        </p:txBody>
      </p:sp>
      <p:sp>
        <p:nvSpPr>
          <p:cNvPr id="33" name="Oval 32"/>
          <p:cNvSpPr/>
          <p:nvPr/>
        </p:nvSpPr>
        <p:spPr>
          <a:xfrm>
            <a:off x="3510810" y="3130553"/>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35" name="Oval 34"/>
          <p:cNvSpPr/>
          <p:nvPr/>
        </p:nvSpPr>
        <p:spPr>
          <a:xfrm>
            <a:off x="4985647" y="2492331"/>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F</a:t>
            </a:r>
          </a:p>
        </p:txBody>
      </p:sp>
      <p:sp>
        <p:nvSpPr>
          <p:cNvPr id="36" name="Oval 35"/>
          <p:cNvSpPr/>
          <p:nvPr/>
        </p:nvSpPr>
        <p:spPr>
          <a:xfrm>
            <a:off x="5993507" y="1936660"/>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G</a:t>
            </a:r>
          </a:p>
        </p:txBody>
      </p:sp>
      <p:sp>
        <p:nvSpPr>
          <p:cNvPr id="38" name="Oval 37"/>
          <p:cNvSpPr/>
          <p:nvPr/>
        </p:nvSpPr>
        <p:spPr>
          <a:xfrm>
            <a:off x="4741136" y="3711156"/>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E</a:t>
            </a:r>
          </a:p>
        </p:txBody>
      </p:sp>
      <p:sp>
        <p:nvSpPr>
          <p:cNvPr id="39" name="Oval 38"/>
          <p:cNvSpPr/>
          <p:nvPr/>
        </p:nvSpPr>
        <p:spPr>
          <a:xfrm>
            <a:off x="2342142" y="3686224"/>
            <a:ext cx="555642" cy="555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B</a:t>
            </a:r>
          </a:p>
        </p:txBody>
      </p:sp>
      <p:cxnSp>
        <p:nvCxnSpPr>
          <p:cNvPr id="42" name="Straight Connector 41"/>
          <p:cNvCxnSpPr>
            <a:endCxn id="31" idx="7"/>
          </p:cNvCxnSpPr>
          <p:nvPr/>
        </p:nvCxnSpPr>
        <p:spPr>
          <a:xfrm flipH="1">
            <a:off x="2976537" y="2178668"/>
            <a:ext cx="661415" cy="2628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1" idx="4"/>
          </p:cNvCxnSpPr>
          <p:nvPr/>
        </p:nvCxnSpPr>
        <p:spPr>
          <a:xfrm flipV="1">
            <a:off x="2661021" y="2915782"/>
            <a:ext cx="119067" cy="7704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4193594" y="2178668"/>
            <a:ext cx="792054" cy="4660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4066452" y="3426092"/>
            <a:ext cx="674684" cy="4876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5439234" y="2178668"/>
            <a:ext cx="554273" cy="38543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159965" y="1906506"/>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61" name="TextBox 60"/>
          <p:cNvSpPr txBox="1"/>
          <p:nvPr/>
        </p:nvSpPr>
        <p:spPr>
          <a:xfrm>
            <a:off x="4611439" y="2162438"/>
            <a:ext cx="312593"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62" name="TextBox 61"/>
          <p:cNvSpPr txBox="1"/>
          <p:nvPr/>
        </p:nvSpPr>
        <p:spPr>
          <a:xfrm>
            <a:off x="5666021" y="2260047"/>
            <a:ext cx="312593" cy="369332"/>
          </a:xfrm>
          <a:prstGeom prst="rect">
            <a:avLst/>
          </a:prstGeom>
          <a:noFill/>
        </p:spPr>
        <p:txBody>
          <a:bodyPr wrap="none" rtlCol="0">
            <a:spAutoFit/>
          </a:bodyPr>
          <a:lstStyle/>
          <a:p>
            <a:r>
              <a:rPr lang="en-US" dirty="0" smtClean="0">
                <a:solidFill>
                  <a:srgbClr val="FF0000"/>
                </a:solidFill>
              </a:rPr>
              <a:t>9</a:t>
            </a:r>
            <a:endParaRPr lang="en-US" dirty="0">
              <a:solidFill>
                <a:srgbClr val="FF0000"/>
              </a:solidFill>
            </a:endParaRPr>
          </a:p>
        </p:txBody>
      </p:sp>
      <p:sp>
        <p:nvSpPr>
          <p:cNvPr id="64" name="TextBox 63"/>
          <p:cNvSpPr txBox="1"/>
          <p:nvPr/>
        </p:nvSpPr>
        <p:spPr>
          <a:xfrm>
            <a:off x="4271243" y="3341824"/>
            <a:ext cx="312593"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68" name="TextBox 67"/>
          <p:cNvSpPr txBox="1"/>
          <p:nvPr/>
        </p:nvSpPr>
        <p:spPr>
          <a:xfrm>
            <a:off x="2450771" y="3048646"/>
            <a:ext cx="312593"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cxnSp>
        <p:nvCxnSpPr>
          <p:cNvPr id="70" name="Straight Connector 69"/>
          <p:cNvCxnSpPr/>
          <p:nvPr/>
        </p:nvCxnSpPr>
        <p:spPr>
          <a:xfrm flipH="1" flipV="1">
            <a:off x="3057905" y="2753155"/>
            <a:ext cx="541997" cy="4445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200251" y="2636929"/>
            <a:ext cx="312593"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4" name="Rectangle 13"/>
          <p:cNvSpPr/>
          <p:nvPr/>
        </p:nvSpPr>
        <p:spPr>
          <a:xfrm>
            <a:off x="3200251" y="4157620"/>
            <a:ext cx="1880776" cy="307777"/>
          </a:xfrm>
          <a:prstGeom prst="rect">
            <a:avLst/>
          </a:prstGeom>
        </p:spPr>
        <p:txBody>
          <a:bodyPr wrap="square">
            <a:spAutoFit/>
          </a:bodyPr>
          <a:lstStyle/>
          <a:p>
            <a:r>
              <a:rPr lang="en-US" sz="1400" b="1" dirty="0" smtClean="0">
                <a:solidFill>
                  <a:srgbClr val="008000"/>
                </a:solidFill>
              </a:rPr>
              <a:t>This is MST</a:t>
            </a:r>
            <a:endParaRPr lang="en-US" sz="1400" b="1" dirty="0">
              <a:solidFill>
                <a:srgbClr val="008000"/>
              </a:solidFill>
            </a:endParaRPr>
          </a:p>
        </p:txBody>
      </p:sp>
      <p:sp>
        <p:nvSpPr>
          <p:cNvPr id="17" name="TextBox 16"/>
          <p:cNvSpPr txBox="1"/>
          <p:nvPr/>
        </p:nvSpPr>
        <p:spPr>
          <a:xfrm>
            <a:off x="636410" y="4628444"/>
            <a:ext cx="8266290" cy="646331"/>
          </a:xfrm>
          <a:prstGeom prst="rect">
            <a:avLst/>
          </a:prstGeom>
          <a:noFill/>
        </p:spPr>
        <p:txBody>
          <a:bodyPr wrap="square" rtlCol="0">
            <a:spAutoFit/>
          </a:bodyPr>
          <a:lstStyle/>
          <a:p>
            <a:r>
              <a:rPr lang="en-US" dirty="0" smtClean="0"/>
              <a:t>Complexity = O(E </a:t>
            </a:r>
            <a:r>
              <a:rPr lang="en-US" dirty="0" err="1" smtClean="0"/>
              <a:t>logV</a:t>
            </a:r>
            <a:r>
              <a:rPr lang="en-US" dirty="0" smtClean="0"/>
              <a:t>) </a:t>
            </a:r>
            <a:r>
              <a:rPr lang="en-US" smtClean="0"/>
              <a:t>or </a:t>
            </a:r>
            <a:r>
              <a:rPr lang="en-US" smtClean="0"/>
              <a:t>O(E logE</a:t>
            </a:r>
            <a:r>
              <a:rPr lang="en-US" dirty="0" smtClean="0"/>
              <a:t>)</a:t>
            </a:r>
          </a:p>
          <a:p>
            <a:r>
              <a:rPr lang="en-US" dirty="0" smtClean="0"/>
              <a:t>Reason: E is at most V</a:t>
            </a:r>
            <a:r>
              <a:rPr lang="en-US" baseline="30000" dirty="0" smtClean="0"/>
              <a:t>2</a:t>
            </a:r>
            <a:r>
              <a:rPr lang="en-US" dirty="0" smtClean="0"/>
              <a:t>, and </a:t>
            </a:r>
            <a:r>
              <a:rPr lang="en-US" dirty="0" err="1" smtClean="0"/>
              <a:t>logE</a:t>
            </a:r>
            <a:r>
              <a:rPr lang="en-US" dirty="0" smtClean="0"/>
              <a:t> = log </a:t>
            </a:r>
            <a:r>
              <a:rPr lang="en-US" dirty="0" smtClean="0"/>
              <a:t>V</a:t>
            </a:r>
            <a:r>
              <a:rPr lang="en-US" baseline="30000" dirty="0" smtClean="0"/>
              <a:t>2</a:t>
            </a:r>
            <a:r>
              <a:rPr lang="en-US" dirty="0" smtClean="0"/>
              <a:t>=2 log </a:t>
            </a:r>
            <a:r>
              <a:rPr lang="en-US" dirty="0" smtClean="0"/>
              <a:t>V =&gt; O(</a:t>
            </a:r>
            <a:r>
              <a:rPr lang="en-US" dirty="0" err="1" smtClean="0"/>
              <a:t>logE</a:t>
            </a:r>
            <a:r>
              <a:rPr lang="en-US" dirty="0" smtClean="0"/>
              <a:t>)= O(log V)   </a:t>
            </a:r>
            <a:endParaRPr lang="en-US" dirty="0"/>
          </a:p>
        </p:txBody>
      </p:sp>
    </p:spTree>
    <p:extLst>
      <p:ext uri="{BB962C8B-B14F-4D97-AF65-F5344CB8AC3E}">
        <p14:creationId xmlns:p14="http://schemas.microsoft.com/office/powerpoint/2010/main" val="609850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cap="none" dirty="0" smtClean="0">
                <a:latin typeface="Arial" charset="0"/>
                <a:ea typeface="Arial" charset="0"/>
                <a:cs typeface="Arial" charset="0"/>
              </a:rPr>
              <a:t>Java Implementation Of Directed Graph</a:t>
            </a:r>
            <a:br>
              <a:rPr lang="en-US" sz="2800" cap="none" dirty="0" smtClean="0">
                <a:latin typeface="Arial" charset="0"/>
                <a:ea typeface="Arial" charset="0"/>
                <a:cs typeface="Arial" charset="0"/>
              </a:rPr>
            </a:br>
            <a:r>
              <a:rPr lang="en-US" sz="2800" cap="none" dirty="0" smtClean="0">
                <a:latin typeface="Arial" charset="0"/>
                <a:ea typeface="Arial" charset="0"/>
                <a:cs typeface="Arial" charset="0"/>
              </a:rPr>
              <a:t>Exercise: Study the Code</a:t>
            </a:r>
            <a:endParaRPr lang="en-US" sz="2800" cap="none"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t>G(V,E)</a:t>
            </a:r>
          </a:p>
          <a:p>
            <a:r>
              <a:rPr lang="en-US" dirty="0" smtClean="0"/>
              <a:t>Directed Graph</a:t>
            </a:r>
          </a:p>
          <a:p>
            <a:pPr lvl="1"/>
            <a:r>
              <a:rPr lang="en-US" dirty="0" err="1" smtClean="0"/>
              <a:t>DirectedGraph.java</a:t>
            </a:r>
            <a:endParaRPr lang="en-US" dirty="0" smtClean="0"/>
          </a:p>
          <a:p>
            <a:pPr lvl="1"/>
            <a:r>
              <a:rPr lang="en-US" dirty="0" err="1" smtClean="0"/>
              <a:t>DirectedGraphApplication.java</a:t>
            </a:r>
            <a:endParaRPr lang="en-US" dirty="0" smtClean="0"/>
          </a:p>
          <a:p>
            <a:pPr lvl="1"/>
            <a:endParaRPr lang="en-US" dirty="0"/>
          </a:p>
        </p:txBody>
      </p:sp>
    </p:spTree>
    <p:extLst>
      <p:ext uri="{BB962C8B-B14F-4D97-AF65-F5344CB8AC3E}">
        <p14:creationId xmlns:p14="http://schemas.microsoft.com/office/powerpoint/2010/main" val="2028667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cap="none" dirty="0" smtClean="0">
                <a:latin typeface="Arial" charset="0"/>
                <a:ea typeface="Arial" charset="0"/>
                <a:cs typeface="Arial" charset="0"/>
              </a:rPr>
              <a:t>Memory Management in Java</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noAutofit/>
          </a:bodyPr>
          <a:lstStyle/>
          <a:p>
            <a:r>
              <a:rPr lang="en-US" sz="2000" dirty="0" smtClean="0"/>
              <a:t>Memory management to optimize performance</a:t>
            </a:r>
          </a:p>
          <a:p>
            <a:r>
              <a:rPr lang="en-US" sz="2000" dirty="0" smtClean="0"/>
              <a:t>Heap</a:t>
            </a:r>
          </a:p>
          <a:p>
            <a:pPr lvl="1"/>
            <a:r>
              <a:rPr lang="en-US" sz="1600" dirty="0"/>
              <a:t>Nursery</a:t>
            </a:r>
            <a:endParaRPr lang="en-US" sz="1600" dirty="0" smtClean="0"/>
          </a:p>
          <a:p>
            <a:pPr lvl="1"/>
            <a:r>
              <a:rPr lang="en-US" sz="1600" dirty="0" smtClean="0"/>
              <a:t>Old Space</a:t>
            </a:r>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Garbage Collection</a:t>
            </a:r>
          </a:p>
          <a:p>
            <a:endParaRPr lang="en-US" sz="2000" dirty="0"/>
          </a:p>
          <a:p>
            <a:endParaRPr lang="en-US" sz="2000" dirty="0"/>
          </a:p>
        </p:txBody>
      </p:sp>
      <p:pic>
        <p:nvPicPr>
          <p:cNvPr id="5" name="Picture 4"/>
          <p:cNvPicPr>
            <a:picLocks noChangeAspect="1"/>
          </p:cNvPicPr>
          <p:nvPr/>
        </p:nvPicPr>
        <p:blipFill>
          <a:blip r:embed="rId3"/>
          <a:stretch>
            <a:fillRect/>
          </a:stretch>
        </p:blipFill>
        <p:spPr>
          <a:xfrm>
            <a:off x="3497331" y="2155788"/>
            <a:ext cx="4659931" cy="19338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4"/>
          <a:stretch>
            <a:fillRect/>
          </a:stretch>
        </p:blipFill>
        <p:spPr>
          <a:xfrm>
            <a:off x="4106931" y="4174964"/>
            <a:ext cx="4659931" cy="2581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3716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smtClean="0">
                <a:latin typeface="Arial" charset="0"/>
                <a:ea typeface="Arial" charset="0"/>
                <a:cs typeface="Arial" charset="0"/>
              </a:rPr>
              <a:t>Heap</a:t>
            </a:r>
            <a:endParaRPr lang="en-US" dirty="0">
              <a:latin typeface="Arial" charset="0"/>
              <a:ea typeface="Arial" charset="0"/>
              <a:cs typeface="Arial" charset="0"/>
            </a:endParaRPr>
          </a:p>
        </p:txBody>
      </p:sp>
      <p:sp>
        <p:nvSpPr>
          <p:cNvPr id="3" name="Content Placeholder 2"/>
          <p:cNvSpPr>
            <a:spLocks noGrp="1"/>
          </p:cNvSpPr>
          <p:nvPr>
            <p:ph idx="1"/>
          </p:nvPr>
        </p:nvSpPr>
        <p:spPr>
          <a:xfrm>
            <a:off x="90645" y="1606000"/>
            <a:ext cx="7313613" cy="4056062"/>
          </a:xfrm>
        </p:spPr>
        <p:txBody>
          <a:bodyPr>
            <a:normAutofit lnSpcReduction="10000"/>
          </a:bodyPr>
          <a:lstStyle/>
          <a:p>
            <a:endParaRPr lang="en-US" sz="2000" b="1" dirty="0" smtClean="0"/>
          </a:p>
          <a:p>
            <a:endParaRPr lang="en-US" sz="2000" b="1" dirty="0"/>
          </a:p>
          <a:p>
            <a:endParaRPr lang="en-US" sz="2000" b="1" dirty="0" smtClean="0"/>
          </a:p>
          <a:p>
            <a:pPr marL="114300" indent="0">
              <a:buNone/>
            </a:pPr>
            <a:endParaRPr lang="en-US" sz="2000" b="1" dirty="0" smtClean="0"/>
          </a:p>
          <a:p>
            <a:pPr marL="114300" indent="0">
              <a:buNone/>
            </a:pPr>
            <a:r>
              <a:rPr lang="en-US" sz="2000" b="1" dirty="0" smtClean="0"/>
              <a:t>Heap </a:t>
            </a:r>
            <a:r>
              <a:rPr lang="en-US" sz="2000" b="1" dirty="0"/>
              <a:t>is divided into two areas:</a:t>
            </a:r>
          </a:p>
          <a:p>
            <a:pPr lvl="1"/>
            <a:r>
              <a:rPr lang="en-US" sz="1600" b="1" i="1" dirty="0" smtClean="0"/>
              <a:t>Nursery: </a:t>
            </a:r>
            <a:r>
              <a:rPr lang="en-US" sz="1400" dirty="0" smtClean="0"/>
              <a:t>used </a:t>
            </a:r>
            <a:r>
              <a:rPr lang="en-US" sz="1400" dirty="0"/>
              <a:t>for allocation of new objects. When it becomes full, garbage is collected by running a special young collection</a:t>
            </a:r>
            <a:r>
              <a:rPr lang="en-US" sz="1400" dirty="0" smtClean="0"/>
              <a:t>, where </a:t>
            </a:r>
            <a:r>
              <a:rPr lang="en-US" sz="1400" dirty="0"/>
              <a:t>all objects that have lived long enough in the nursery are promoted (moved) to the </a:t>
            </a:r>
            <a:r>
              <a:rPr lang="en-US" sz="1400" b="1" dirty="0"/>
              <a:t>old space</a:t>
            </a:r>
            <a:r>
              <a:rPr lang="en-US" sz="1400" dirty="0"/>
              <a:t>, thus freeing up the nursery for more object allocation.</a:t>
            </a:r>
          </a:p>
          <a:p>
            <a:pPr lvl="1"/>
            <a:r>
              <a:rPr lang="en-US" sz="1600" b="1" i="1" dirty="0"/>
              <a:t>Old </a:t>
            </a:r>
            <a:r>
              <a:rPr lang="en-US" sz="1600" b="1" i="1" dirty="0" smtClean="0"/>
              <a:t>Space:</a:t>
            </a:r>
            <a:r>
              <a:rPr lang="en-US" sz="1400" dirty="0" smtClean="0"/>
              <a:t> When </a:t>
            </a:r>
            <a:r>
              <a:rPr lang="en-US" sz="1400" dirty="0"/>
              <a:t>the old space becomes </a:t>
            </a:r>
            <a:r>
              <a:rPr lang="en-US" sz="1400" dirty="0" smtClean="0"/>
              <a:t>full, </a:t>
            </a:r>
            <a:r>
              <a:rPr lang="en-US" sz="1400" dirty="0"/>
              <a:t>garbage is collected there, a process called </a:t>
            </a:r>
            <a:r>
              <a:rPr lang="en-US" sz="1400" dirty="0" smtClean="0"/>
              <a:t>on </a:t>
            </a:r>
            <a:r>
              <a:rPr lang="en-US" sz="1400" dirty="0"/>
              <a:t>old collection.</a:t>
            </a:r>
            <a:endParaRPr lang="en-US" sz="1000" dirty="0"/>
          </a:p>
          <a:p>
            <a:endParaRPr lang="en-US" dirty="0"/>
          </a:p>
        </p:txBody>
      </p:sp>
      <p:sp>
        <p:nvSpPr>
          <p:cNvPr id="4" name="Slide Number Placeholder 3"/>
          <p:cNvSpPr>
            <a:spLocks noGrp="1"/>
          </p:cNvSpPr>
          <p:nvPr>
            <p:ph type="sldNum" sz="quarter" idx="12"/>
          </p:nvPr>
        </p:nvSpPr>
        <p:spPr/>
        <p:txBody>
          <a:bodyPr/>
          <a:lstStyle/>
          <a:p>
            <a:fld id="{2DB6DE36-B406-EC48-8B7D-DED817C4BA3E}" type="slidenum">
              <a:rPr lang="en-US" smtClean="0"/>
              <a:t>45</a:t>
            </a:fld>
            <a:endParaRPr lang="en-US"/>
          </a:p>
        </p:txBody>
      </p:sp>
      <p:pic>
        <p:nvPicPr>
          <p:cNvPr id="5" name="Picture 4"/>
          <p:cNvPicPr>
            <a:picLocks noChangeAspect="1"/>
          </p:cNvPicPr>
          <p:nvPr/>
        </p:nvPicPr>
        <p:blipFill>
          <a:blip r:embed="rId3"/>
          <a:stretch>
            <a:fillRect/>
          </a:stretch>
        </p:blipFill>
        <p:spPr>
          <a:xfrm>
            <a:off x="5165977" y="1752600"/>
            <a:ext cx="3282259" cy="1881431"/>
          </a:xfrm>
          <a:prstGeom prst="rect">
            <a:avLst/>
          </a:prstGeom>
        </p:spPr>
      </p:pic>
      <p:sp>
        <p:nvSpPr>
          <p:cNvPr id="6" name="TextBox 5"/>
          <p:cNvSpPr txBox="1"/>
          <p:nvPr/>
        </p:nvSpPr>
        <p:spPr>
          <a:xfrm>
            <a:off x="593219" y="1854989"/>
            <a:ext cx="4486318" cy="1477328"/>
          </a:xfrm>
          <a:prstGeom prst="rect">
            <a:avLst/>
          </a:prstGeom>
          <a:noFill/>
        </p:spPr>
        <p:txBody>
          <a:bodyPr wrap="square" rtlCol="0">
            <a:spAutoFit/>
          </a:bodyPr>
          <a:lstStyle/>
          <a:p>
            <a:pPr algn="just"/>
            <a:r>
              <a:rPr lang="en-US" dirty="0" smtClean="0"/>
              <a:t>Java </a:t>
            </a:r>
            <a:r>
              <a:rPr lang="en-US" dirty="0"/>
              <a:t>objects reside in Heap area. The heap is created when the JVM starts up and may increase/decrease in size when the application runs.</a:t>
            </a:r>
          </a:p>
          <a:p>
            <a:pPr algn="just"/>
            <a:endParaRPr lang="en-US" dirty="0"/>
          </a:p>
        </p:txBody>
      </p:sp>
      <p:pic>
        <p:nvPicPr>
          <p:cNvPr id="7" name="Content Placeholder 4"/>
          <p:cNvPicPr>
            <a:picLocks noChangeAspect="1"/>
          </p:cNvPicPr>
          <p:nvPr/>
        </p:nvPicPr>
        <p:blipFill rotWithShape="1">
          <a:blip r:embed="rId4"/>
          <a:srcRect l="653" t="70737" r="7467"/>
          <a:stretch/>
        </p:blipFill>
        <p:spPr>
          <a:xfrm>
            <a:off x="4031680" y="5476097"/>
            <a:ext cx="4972764" cy="1164788"/>
          </a:xfrm>
          <a:prstGeom prst="rect">
            <a:avLst/>
          </a:prstGeom>
        </p:spPr>
      </p:pic>
      <p:sp>
        <p:nvSpPr>
          <p:cNvPr id="8" name="Rectangle 7"/>
          <p:cNvSpPr/>
          <p:nvPr/>
        </p:nvSpPr>
        <p:spPr>
          <a:xfrm>
            <a:off x="217299" y="1506974"/>
            <a:ext cx="8164701" cy="369332"/>
          </a:xfrm>
          <a:prstGeom prst="rect">
            <a:avLst/>
          </a:prstGeom>
        </p:spPr>
        <p:txBody>
          <a:bodyPr wrap="square">
            <a:spAutoFit/>
          </a:bodyPr>
          <a:lstStyle/>
          <a:p>
            <a:r>
              <a:rPr lang="en-US" b="1" dirty="0"/>
              <a:t>Heap is a memory set aside for </a:t>
            </a:r>
            <a:r>
              <a:rPr lang="en-US" b="1" dirty="0" smtClean="0"/>
              <a:t>dynamic memory </a:t>
            </a:r>
            <a:r>
              <a:rPr lang="en-US" b="1" dirty="0"/>
              <a:t>allocation. </a:t>
            </a:r>
          </a:p>
        </p:txBody>
      </p:sp>
      <p:sp>
        <p:nvSpPr>
          <p:cNvPr id="9" name="Rectangle 8"/>
          <p:cNvSpPr/>
          <p:nvPr/>
        </p:nvSpPr>
        <p:spPr>
          <a:xfrm>
            <a:off x="276535" y="5735325"/>
            <a:ext cx="3569256" cy="646331"/>
          </a:xfrm>
          <a:prstGeom prst="rect">
            <a:avLst/>
          </a:prstGeom>
        </p:spPr>
        <p:txBody>
          <a:bodyPr wrap="square">
            <a:spAutoFit/>
          </a:bodyPr>
          <a:lstStyle/>
          <a:p>
            <a:r>
              <a:rPr lang="en-US" b="1" dirty="0" smtClean="0"/>
              <a:t>A “single</a:t>
            </a:r>
            <a:r>
              <a:rPr lang="en-US" b="1" dirty="0"/>
              <a:t>-generational </a:t>
            </a:r>
            <a:r>
              <a:rPr lang="en-US" b="1" dirty="0" smtClean="0"/>
              <a:t>heap” is a </a:t>
            </a:r>
            <a:r>
              <a:rPr lang="en-US" b="1" dirty="0"/>
              <a:t>heap without a </a:t>
            </a:r>
            <a:r>
              <a:rPr lang="en-US" b="1" dirty="0" smtClean="0"/>
              <a:t>nursery.</a:t>
            </a:r>
            <a:endParaRPr lang="en-US" b="1" dirty="0"/>
          </a:p>
        </p:txBody>
      </p:sp>
    </p:spTree>
    <p:extLst>
      <p:ext uri="{BB962C8B-B14F-4D97-AF65-F5344CB8AC3E}">
        <p14:creationId xmlns:p14="http://schemas.microsoft.com/office/powerpoint/2010/main" val="1112138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Object Allocation</a:t>
            </a:r>
            <a:endParaRPr lang="en-US" cap="none" dirty="0">
              <a:latin typeface="Arial" charset="0"/>
              <a:ea typeface="Arial" charset="0"/>
              <a:cs typeface="Arial" charset="0"/>
            </a:endParaRPr>
          </a:p>
        </p:txBody>
      </p:sp>
      <p:pic>
        <p:nvPicPr>
          <p:cNvPr id="22" name="Content Placeholder 21"/>
          <p:cNvPicPr>
            <a:picLocks noGrp="1" noChangeAspect="1"/>
          </p:cNvPicPr>
          <p:nvPr>
            <p:ph idx="1"/>
          </p:nvPr>
        </p:nvPicPr>
        <p:blipFill rotWithShape="1">
          <a:blip r:embed="rId3"/>
          <a:srcRect l="164" r="-4154" b="-1688"/>
          <a:stretch/>
        </p:blipFill>
        <p:spPr>
          <a:xfrm>
            <a:off x="785324" y="1752601"/>
            <a:ext cx="7901476" cy="44473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p:cNvSpPr/>
          <p:nvPr/>
        </p:nvSpPr>
        <p:spPr>
          <a:xfrm>
            <a:off x="2467076" y="4411849"/>
            <a:ext cx="2545623" cy="41778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object</a:t>
            </a:r>
            <a:endParaRPr lang="en-US" dirty="0">
              <a:solidFill>
                <a:schemeClr val="tx1"/>
              </a:solidFill>
            </a:endParaRPr>
          </a:p>
        </p:txBody>
      </p:sp>
      <p:sp>
        <p:nvSpPr>
          <p:cNvPr id="12" name="TextBox 11"/>
          <p:cNvSpPr txBox="1"/>
          <p:nvPr/>
        </p:nvSpPr>
        <p:spPr>
          <a:xfrm>
            <a:off x="785324" y="1752601"/>
            <a:ext cx="1719364" cy="369332"/>
          </a:xfrm>
          <a:prstGeom prst="rect">
            <a:avLst/>
          </a:prstGeom>
          <a:noFill/>
        </p:spPr>
        <p:txBody>
          <a:bodyPr wrap="none" rtlCol="0">
            <a:spAutoFit/>
          </a:bodyPr>
          <a:lstStyle/>
          <a:p>
            <a:r>
              <a:rPr lang="en-US" b="1" i="1" dirty="0" smtClean="0">
                <a:solidFill>
                  <a:srgbClr val="FF0000"/>
                </a:solidFill>
              </a:rPr>
              <a:t>Small objects</a:t>
            </a:r>
            <a:endParaRPr lang="en-US" b="1" i="1" dirty="0">
              <a:solidFill>
                <a:srgbClr val="FF0000"/>
              </a:solidFill>
            </a:endParaRPr>
          </a:p>
        </p:txBody>
      </p:sp>
      <p:sp>
        <p:nvSpPr>
          <p:cNvPr id="24" name="Rectangle 23"/>
          <p:cNvSpPr/>
          <p:nvPr/>
        </p:nvSpPr>
        <p:spPr>
          <a:xfrm>
            <a:off x="6648504" y="2774117"/>
            <a:ext cx="1355107" cy="55347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object</a:t>
            </a:r>
            <a:endParaRPr lang="en-US" dirty="0">
              <a:solidFill>
                <a:schemeClr val="tx1"/>
              </a:solidFill>
            </a:endParaRPr>
          </a:p>
        </p:txBody>
      </p:sp>
    </p:spTree>
    <p:extLst>
      <p:ext uri="{BB962C8B-B14F-4D97-AF65-F5344CB8AC3E}">
        <p14:creationId xmlns:p14="http://schemas.microsoft.com/office/powerpoint/2010/main" val="12244659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cap="none" dirty="0" smtClean="0">
                <a:latin typeface="Arial" charset="0"/>
                <a:ea typeface="Arial" charset="0"/>
                <a:cs typeface="Arial" charset="0"/>
              </a:rPr>
              <a:t>Big Picture</a:t>
            </a:r>
            <a:endParaRPr lang="en-US" dirty="0">
              <a:latin typeface="Arial" charset="0"/>
              <a:ea typeface="Arial" charset="0"/>
              <a:cs typeface="Arial" charset="0"/>
            </a:endParaRPr>
          </a:p>
        </p:txBody>
      </p:sp>
      <p:pic>
        <p:nvPicPr>
          <p:cNvPr id="5" name="Content Placeholder 4"/>
          <p:cNvPicPr>
            <a:picLocks noGrp="1" noChangeAspect="1"/>
          </p:cNvPicPr>
          <p:nvPr>
            <p:ph idx="1"/>
          </p:nvPr>
        </p:nvPicPr>
        <p:blipFill rotWithShape="1">
          <a:blip r:embed="rId2"/>
          <a:srcRect t="-1" r="-148" b="-1"/>
          <a:stretch/>
        </p:blipFill>
        <p:spPr>
          <a:xfrm>
            <a:off x="1192396" y="1635616"/>
            <a:ext cx="7178814" cy="49688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434683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cap="none" dirty="0" smtClean="0">
                <a:latin typeface="Arial" charset="0"/>
                <a:ea typeface="Arial" charset="0"/>
                <a:cs typeface="Arial" charset="0"/>
              </a:rPr>
              <a:t>Thread Local Heap vs. Global Heap</a:t>
            </a:r>
            <a:endParaRPr lang="en-US" sz="3200" dirty="0">
              <a:latin typeface="Arial" charset="0"/>
              <a:ea typeface="Arial" charset="0"/>
              <a:cs typeface="Arial" charset="0"/>
            </a:endParaRPr>
          </a:p>
        </p:txBody>
      </p:sp>
      <p:pic>
        <p:nvPicPr>
          <p:cNvPr id="5" name="Content Placeholder 4"/>
          <p:cNvPicPr>
            <a:picLocks noGrp="1" noChangeAspect="1"/>
          </p:cNvPicPr>
          <p:nvPr>
            <p:ph idx="1"/>
          </p:nvPr>
        </p:nvPicPr>
        <p:blipFill rotWithShape="1">
          <a:blip r:embed="rId2"/>
          <a:srcRect l="2382" t="136" r="9076" b="-476"/>
          <a:stretch/>
        </p:blipFill>
        <p:spPr>
          <a:xfrm rot="5400000">
            <a:off x="2222611" y="106877"/>
            <a:ext cx="4866335" cy="80620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47945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cap="none" dirty="0" smtClean="0">
                <a:latin typeface="Arial" charset="0"/>
                <a:ea typeface="Arial" charset="0"/>
                <a:cs typeface="Arial" charset="0"/>
              </a:rPr>
              <a:t>Garbage Collection (GC)</a:t>
            </a:r>
            <a:endParaRPr lang="en-US" cap="none" dirty="0">
              <a:latin typeface="Arial" charset="0"/>
              <a:ea typeface="Arial" charset="0"/>
              <a:cs typeface="Arial" charset="0"/>
            </a:endParaRPr>
          </a:p>
        </p:txBody>
      </p:sp>
      <p:sp>
        <p:nvSpPr>
          <p:cNvPr id="3" name="Content Placeholder 2"/>
          <p:cNvSpPr>
            <a:spLocks noGrp="1"/>
          </p:cNvSpPr>
          <p:nvPr>
            <p:ph idx="1"/>
          </p:nvPr>
        </p:nvSpPr>
        <p:spPr>
          <a:xfrm>
            <a:off x="363416" y="1529621"/>
            <a:ext cx="8229600" cy="4798324"/>
          </a:xfrm>
        </p:spPr>
        <p:txBody>
          <a:bodyPr>
            <a:noAutofit/>
          </a:bodyPr>
          <a:lstStyle/>
          <a:p>
            <a:pPr marL="114300" indent="0">
              <a:spcBef>
                <a:spcPts val="600"/>
              </a:spcBef>
              <a:buNone/>
            </a:pPr>
            <a:r>
              <a:rPr lang="en-US" sz="1600" dirty="0" smtClean="0">
                <a:latin typeface="Arial" charset="0"/>
                <a:ea typeface="Arial" charset="0"/>
                <a:cs typeface="Arial" charset="0"/>
              </a:rPr>
              <a:t>A process that releases memory from unreferenced objects. During the garbage collection, objects that are no longer used are cleared, thus making space for new objects. Some GC Models are explained below:</a:t>
            </a:r>
          </a:p>
          <a:p>
            <a:pPr marL="457200" indent="-342900">
              <a:spcBef>
                <a:spcPts val="600"/>
              </a:spcBef>
              <a:buFont typeface="+mj-lt"/>
              <a:buAutoNum type="alphaUcPeriod"/>
            </a:pPr>
            <a:r>
              <a:rPr lang="en-US" sz="1600" dirty="0" smtClean="0">
                <a:latin typeface="Arial" charset="0"/>
                <a:ea typeface="Arial" charset="0"/>
                <a:cs typeface="Arial" charset="0"/>
              </a:rPr>
              <a:t>The Mark and Sweep Model: Consists of 2 phases:</a:t>
            </a:r>
          </a:p>
          <a:p>
            <a:pPr marL="754380" lvl="1" indent="-342900">
              <a:buFont typeface="+mj-lt"/>
              <a:buAutoNum type="romanUcPeriod"/>
            </a:pPr>
            <a:r>
              <a:rPr lang="en-US" sz="1200" dirty="0" smtClean="0">
                <a:latin typeface="Arial" charset="0"/>
                <a:ea typeface="Arial" charset="0"/>
                <a:cs typeface="Arial" charset="0"/>
              </a:rPr>
              <a:t>Mark phase: During the mark phase all objects that are reachable from Java threads, native handles and other root sources are marked as alive, as well as the objects that are reachable from these objects and so forth. This process identifies and marks all objects that are still used, and the rest can be considered garbage.</a:t>
            </a:r>
          </a:p>
          <a:p>
            <a:pPr marL="754380" lvl="1" indent="-342900">
              <a:buFont typeface="+mj-lt"/>
              <a:buAutoNum type="romanUcPeriod"/>
            </a:pPr>
            <a:r>
              <a:rPr lang="en-US" sz="1200" dirty="0" smtClean="0">
                <a:latin typeface="Arial" charset="0"/>
                <a:ea typeface="Arial" charset="0"/>
                <a:cs typeface="Arial" charset="0"/>
              </a:rPr>
              <a:t> Sweep phase: During the sweep phase the heap is traversed to find the gaps between the live objects. These gaps are recorded in a free list and are made available for new object allocation.</a:t>
            </a:r>
          </a:p>
          <a:p>
            <a:pPr marL="457200" indent="-342900">
              <a:spcBef>
                <a:spcPts val="600"/>
              </a:spcBef>
              <a:buFont typeface="+mj-lt"/>
              <a:buAutoNum type="alphaUcPeriod"/>
            </a:pPr>
            <a:r>
              <a:rPr lang="en-US" sz="1600" dirty="0" smtClean="0">
                <a:latin typeface="Arial" charset="0"/>
                <a:ea typeface="Arial" charset="0"/>
                <a:cs typeface="Arial" charset="0"/>
              </a:rPr>
              <a:t>Generational Garbage Collection</a:t>
            </a:r>
          </a:p>
          <a:p>
            <a:pPr lvl="1">
              <a:buFont typeface="Arial"/>
              <a:buChar char="•"/>
            </a:pPr>
            <a:r>
              <a:rPr lang="en-US" sz="1200" dirty="0" smtClean="0">
                <a:latin typeface="Arial" charset="0"/>
                <a:ea typeface="Arial" charset="0"/>
                <a:cs typeface="Arial" charset="0"/>
              </a:rPr>
              <a:t>A garbage collection strategy which uses a nursery is called a generational garbage collection strategy, or simply generational garbage collection</a:t>
            </a:r>
          </a:p>
          <a:p>
            <a:pPr marL="457200" indent="-342900">
              <a:spcBef>
                <a:spcPts val="600"/>
              </a:spcBef>
              <a:buFont typeface="+mj-lt"/>
              <a:buAutoNum type="alphaUcPeriod"/>
            </a:pPr>
            <a:r>
              <a:rPr lang="en-US" sz="1600" dirty="0" smtClean="0">
                <a:latin typeface="Arial" charset="0"/>
                <a:ea typeface="Arial" charset="0"/>
                <a:cs typeface="Arial" charset="0"/>
              </a:rPr>
              <a:t>Compaction</a:t>
            </a:r>
          </a:p>
          <a:p>
            <a:pPr lvl="1"/>
            <a:r>
              <a:rPr lang="en-US" sz="1200" dirty="0" smtClean="0">
                <a:latin typeface="Arial" charset="0"/>
                <a:ea typeface="Arial" charset="0"/>
                <a:cs typeface="Arial" charset="0"/>
              </a:rPr>
              <a:t>Objects that are allocated next to each other will not necessarily become unreachable (“die”) at the same time. This means that the heap may become fragmented after a garbage collection, so that the free spaces in the heap are many but small, making allocation of large objects hard or even impossible. </a:t>
            </a:r>
          </a:p>
          <a:p>
            <a:pPr lvl="1"/>
            <a:r>
              <a:rPr lang="en-US" sz="1200" dirty="0" smtClean="0">
                <a:latin typeface="Arial" charset="0"/>
                <a:ea typeface="Arial" charset="0"/>
                <a:cs typeface="Arial" charset="0"/>
              </a:rPr>
              <a:t>Free spaces that are smaller than the minimum thread local area (TLA) size can not be used at all, and the garbage collector discards them as dark matter until a future garbage collection frees enough space next to them to create a space large enough for a TLA.</a:t>
            </a:r>
          </a:p>
          <a:p>
            <a:pPr marL="114300" indent="0">
              <a:spcBef>
                <a:spcPts val="600"/>
              </a:spcBef>
              <a:buNone/>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24203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6" y="503238"/>
            <a:ext cx="8016998" cy="868362"/>
          </a:xfrm>
        </p:spPr>
        <p:txBody>
          <a:bodyPr>
            <a:normAutofit/>
          </a:bodyPr>
          <a:lstStyle/>
          <a:p>
            <a:pPr algn="l"/>
            <a:r>
              <a:rPr lang="en-US" cap="none" dirty="0">
                <a:latin typeface="Arial" charset="0"/>
                <a:ea typeface="Arial" charset="0"/>
                <a:cs typeface="Arial" charset="0"/>
              </a:rPr>
              <a:t>D</a:t>
            </a:r>
            <a:r>
              <a:rPr lang="en-US" cap="none" dirty="0" smtClean="0">
                <a:latin typeface="Arial" charset="0"/>
                <a:ea typeface="Arial" charset="0"/>
                <a:cs typeface="Arial" charset="0"/>
              </a:rPr>
              <a:t>irected Graph Terminology</a:t>
            </a:r>
            <a:endParaRPr lang="en-US" dirty="0">
              <a:latin typeface="Arial" charset="0"/>
              <a:ea typeface="Arial" charset="0"/>
              <a:cs typeface="Arial" charset="0"/>
            </a:endParaRPr>
          </a:p>
        </p:txBody>
      </p:sp>
      <p:sp>
        <p:nvSpPr>
          <p:cNvPr id="3" name="Content Placeholder 2"/>
          <p:cNvSpPr>
            <a:spLocks noGrp="1"/>
          </p:cNvSpPr>
          <p:nvPr>
            <p:ph idx="1"/>
          </p:nvPr>
        </p:nvSpPr>
        <p:spPr>
          <a:xfrm>
            <a:off x="0" y="1752600"/>
            <a:ext cx="6214438" cy="4603750"/>
          </a:xfrm>
        </p:spPr>
        <p:txBody>
          <a:bodyPr>
            <a:normAutofit fontScale="85000" lnSpcReduction="20000"/>
          </a:bodyPr>
          <a:lstStyle/>
          <a:p>
            <a:pPr>
              <a:spcAft>
                <a:spcPts val="300"/>
              </a:spcAft>
            </a:pPr>
            <a:r>
              <a:rPr lang="en-US" sz="1800" dirty="0" smtClean="0"/>
              <a:t>Adjacent(joined) vertices: We </a:t>
            </a:r>
            <a:r>
              <a:rPr lang="en-US" sz="1800" dirty="0"/>
              <a:t>say that two vertices </a:t>
            </a:r>
            <a:r>
              <a:rPr lang="en-US" sz="1800" dirty="0" smtClean="0"/>
              <a:t>A </a:t>
            </a:r>
            <a:r>
              <a:rPr lang="en-US" sz="1800" dirty="0"/>
              <a:t>and </a:t>
            </a:r>
            <a:r>
              <a:rPr lang="en-US" sz="1800" dirty="0" smtClean="0"/>
              <a:t>B </a:t>
            </a:r>
            <a:r>
              <a:rPr lang="en-US" sz="1800" dirty="0"/>
              <a:t>of a directed graph are </a:t>
            </a:r>
            <a:r>
              <a:rPr lang="en-US" sz="1800" b="1" dirty="0" smtClean="0"/>
              <a:t>adjacent</a:t>
            </a:r>
            <a:r>
              <a:rPr lang="en-US" sz="1800" dirty="0" smtClean="0"/>
              <a:t> </a:t>
            </a:r>
            <a:r>
              <a:rPr lang="en-US" sz="1800" dirty="0"/>
              <a:t>if there is an edge from </a:t>
            </a:r>
            <a:r>
              <a:rPr lang="en-US" sz="1800" dirty="0" smtClean="0"/>
              <a:t>A </a:t>
            </a:r>
            <a:r>
              <a:rPr lang="en-US" sz="1800" dirty="0"/>
              <a:t>to </a:t>
            </a:r>
            <a:r>
              <a:rPr lang="en-US" sz="1800" dirty="0" smtClean="0"/>
              <a:t>B </a:t>
            </a:r>
            <a:r>
              <a:rPr lang="en-US" sz="1800" dirty="0"/>
              <a:t>or </a:t>
            </a:r>
            <a:r>
              <a:rPr lang="en-US" sz="1800" dirty="0" smtClean="0"/>
              <a:t>vice versa. </a:t>
            </a:r>
            <a:r>
              <a:rPr lang="en-US" sz="1800" dirty="0"/>
              <a:t>If such an edge exists, then </a:t>
            </a:r>
            <a:r>
              <a:rPr lang="en-US" sz="1800" dirty="0" smtClean="0"/>
              <a:t>A </a:t>
            </a:r>
            <a:r>
              <a:rPr lang="en-US" sz="1800" dirty="0"/>
              <a:t>and </a:t>
            </a:r>
            <a:r>
              <a:rPr lang="en-US" sz="1800" dirty="0" smtClean="0"/>
              <a:t>B </a:t>
            </a:r>
            <a:r>
              <a:rPr lang="en-US" sz="1800" dirty="0"/>
              <a:t>are its endpoints</a:t>
            </a:r>
            <a:r>
              <a:rPr lang="en-US" sz="1800" dirty="0" smtClean="0"/>
              <a:t>.</a:t>
            </a:r>
          </a:p>
          <a:p>
            <a:pPr>
              <a:spcAft>
                <a:spcPts val="300"/>
              </a:spcAft>
            </a:pPr>
            <a:r>
              <a:rPr lang="en-US" sz="1800" dirty="0" smtClean="0"/>
              <a:t>If there is an edge from A to B, A is </a:t>
            </a:r>
            <a:r>
              <a:rPr lang="en-US" sz="1800" i="1" dirty="0" smtClean="0"/>
              <a:t>tail</a:t>
            </a:r>
            <a:r>
              <a:rPr lang="en-US" sz="1800" dirty="0" smtClean="0"/>
              <a:t>, and B is </a:t>
            </a:r>
            <a:r>
              <a:rPr lang="en-US" sz="1800" i="1" dirty="0" smtClean="0"/>
              <a:t>head</a:t>
            </a:r>
            <a:r>
              <a:rPr lang="en-US" sz="1800" dirty="0" smtClean="0"/>
              <a:t>.</a:t>
            </a:r>
          </a:p>
          <a:p>
            <a:pPr>
              <a:spcAft>
                <a:spcPts val="300"/>
              </a:spcAft>
            </a:pPr>
            <a:r>
              <a:rPr lang="en-US" sz="1800" dirty="0" smtClean="0"/>
              <a:t>Path is a sequence of vertices between two vertices e.g., path(A,B) = A,D,C,B. </a:t>
            </a:r>
          </a:p>
          <a:p>
            <a:pPr>
              <a:spcAft>
                <a:spcPts val="300"/>
              </a:spcAft>
            </a:pPr>
            <a:r>
              <a:rPr lang="en-US" sz="1800" dirty="0" smtClean="0"/>
              <a:t>Length of a path:  number of vertices in the path – 1, e.g., length of path(A,B) = 4-1 = 3.</a:t>
            </a:r>
          </a:p>
          <a:p>
            <a:pPr>
              <a:spcAft>
                <a:spcPts val="300"/>
              </a:spcAft>
            </a:pPr>
            <a:r>
              <a:rPr lang="en-US" sz="1800" dirty="0" smtClean="0"/>
              <a:t>Cycle is a path that begins and ends at the same point, e.g. </a:t>
            </a:r>
            <a:r>
              <a:rPr lang="en-US" sz="1800" b="1" dirty="0" smtClean="0">
                <a:solidFill>
                  <a:srgbClr val="008000"/>
                </a:solidFill>
              </a:rPr>
              <a:t>&lt;</a:t>
            </a:r>
            <a:r>
              <a:rPr lang="en-US" sz="1800" b="1" dirty="0" err="1" smtClean="0">
                <a:solidFill>
                  <a:srgbClr val="008000"/>
                </a:solidFill>
              </a:rPr>
              <a:t>a,b,c,a</a:t>
            </a:r>
            <a:r>
              <a:rPr lang="en-US" sz="1800" b="1" dirty="0" smtClean="0">
                <a:solidFill>
                  <a:srgbClr val="008000"/>
                </a:solidFill>
              </a:rPr>
              <a:t>&gt;</a:t>
            </a:r>
            <a:r>
              <a:rPr lang="en-US" sz="1800" dirty="0" smtClean="0"/>
              <a:t>. </a:t>
            </a:r>
          </a:p>
          <a:p>
            <a:pPr>
              <a:spcAft>
                <a:spcPts val="300"/>
              </a:spcAft>
            </a:pPr>
            <a:r>
              <a:rPr lang="en-US" sz="1800" dirty="0" smtClean="0"/>
              <a:t>Simple path is a path with no repeating vertices. </a:t>
            </a:r>
          </a:p>
          <a:p>
            <a:pPr>
              <a:spcAft>
                <a:spcPts val="300"/>
              </a:spcAft>
            </a:pPr>
            <a:r>
              <a:rPr lang="en-US" sz="1800" dirty="0" smtClean="0"/>
              <a:t>Simple cycle = simple path + the origin point.</a:t>
            </a:r>
          </a:p>
          <a:p>
            <a:pPr>
              <a:spcAft>
                <a:spcPts val="300"/>
              </a:spcAft>
            </a:pPr>
            <a:r>
              <a:rPr lang="en-US" sz="1800" dirty="0" smtClean="0"/>
              <a:t>Outgoing edge, incoming edge.</a:t>
            </a:r>
          </a:p>
          <a:p>
            <a:pPr marL="114300" indent="0">
              <a:buNone/>
            </a:pPr>
            <a:endParaRPr lang="en-US" sz="1800" dirty="0"/>
          </a:p>
          <a:p>
            <a:endParaRPr lang="en-US" sz="1400" dirty="0"/>
          </a:p>
        </p:txBody>
      </p:sp>
      <p:pic>
        <p:nvPicPr>
          <p:cNvPr id="9" name="Content Placeholder 4"/>
          <p:cNvPicPr>
            <a:picLocks noChangeAspect="1"/>
          </p:cNvPicPr>
          <p:nvPr/>
        </p:nvPicPr>
        <p:blipFill rotWithShape="1">
          <a:blip r:embed="rId3"/>
          <a:srcRect l="-632" t="1" r="-1435" b="1057"/>
          <a:stretch/>
        </p:blipFill>
        <p:spPr>
          <a:xfrm>
            <a:off x="6214438" y="1869837"/>
            <a:ext cx="2790150" cy="1717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p:cNvPicPr>
            <a:picLocks noChangeAspect="1"/>
          </p:cNvPicPr>
          <p:nvPr/>
        </p:nvPicPr>
        <p:blipFill>
          <a:blip r:embed="rId4">
            <a:biLevel thresh="75000"/>
            <a:extLst>
              <a:ext uri="{BEBA8EAE-BF5A-486C-A8C5-ECC9F3942E4B}">
                <a14:imgProps xmlns:a14="http://schemas.microsoft.com/office/drawing/2010/main">
                  <a14:imgLayer r:embed="rId5">
                    <a14:imgEffect>
                      <a14:sharpenSoften amount="50000"/>
                    </a14:imgEffect>
                    <a14:imgEffect>
                      <a14:saturation sat="222000"/>
                    </a14:imgEffect>
                    <a14:imgEffect>
                      <a14:brightnessContrast bright="-28000" contrast="57000"/>
                    </a14:imgEffect>
                  </a14:imgLayer>
                </a14:imgProps>
              </a:ext>
            </a:extLst>
          </a:blip>
          <a:stretch>
            <a:fillRect/>
          </a:stretch>
        </p:blipFill>
        <p:spPr>
          <a:xfrm>
            <a:off x="6532226" y="3741659"/>
            <a:ext cx="2472362" cy="2271615"/>
          </a:xfrm>
          <a:prstGeom prst="roundRect">
            <a:avLst>
              <a:gd name="adj" fmla="val 16667"/>
            </a:avLst>
          </a:prstGeom>
          <a:ln w="57150" cmpd="sng">
            <a:solidFill>
              <a:srgbClr val="008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178517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Arial" charset="0"/>
                <a:ea typeface="Arial" charset="0"/>
                <a:cs typeface="Arial" charset="0"/>
              </a:rPr>
              <a:t>References</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sz="2000" dirty="0">
                <a:hlinkClick r:id="rId2"/>
              </a:rPr>
              <a:t>https://docs.oracle.com/cd/E13150_01/jrockit_jvm</a:t>
            </a:r>
            <a:r>
              <a:rPr lang="en-US" sz="2000" dirty="0" smtClean="0">
                <a:hlinkClick r:id="rId2"/>
              </a:rPr>
              <a:t>/jrockit</a:t>
            </a:r>
            <a:r>
              <a:rPr lang="en-US" sz="2000" dirty="0">
                <a:hlinkClick r:id="rId2"/>
              </a:rPr>
              <a:t>/geninfo/diagnos/</a:t>
            </a:r>
            <a:r>
              <a:rPr lang="en-US" sz="2000" dirty="0" smtClean="0">
                <a:hlinkClick r:id="rId2"/>
              </a:rPr>
              <a:t>garbage_collect.html</a:t>
            </a:r>
            <a:endParaRPr lang="en-US" sz="2000" dirty="0" smtClean="0"/>
          </a:p>
          <a:p>
            <a:r>
              <a:rPr lang="en-US" sz="2000" dirty="0">
                <a:hlinkClick r:id="rId3"/>
              </a:rPr>
              <a:t>http://www.geeksforgeeks.org/greedy-algorithms-set-2-kruskals-minimum-spanning-tree-mst</a:t>
            </a:r>
            <a:r>
              <a:rPr lang="en-US" sz="2000" dirty="0" smtClean="0">
                <a:hlinkClick r:id="rId3"/>
              </a:rPr>
              <a:t>/</a:t>
            </a:r>
            <a:endParaRPr lang="en-US" sz="2000" dirty="0" smtClean="0"/>
          </a:p>
          <a:p>
            <a:r>
              <a:rPr lang="en-US" sz="2000" dirty="0">
                <a:hlinkClick r:id="rId4"/>
              </a:rPr>
              <a:t>https://docs.oracle.com/cd/E13150_01/jrockit_jvm/jrockit/geninfo/diagnos/garbage_collect.html#</a:t>
            </a:r>
            <a:r>
              <a:rPr lang="en-US" sz="2000" dirty="0" smtClean="0">
                <a:hlinkClick r:id="rId4"/>
              </a:rPr>
              <a:t>wp1086732</a:t>
            </a:r>
            <a:endParaRPr lang="en-US" sz="2000" dirty="0" smtClean="0"/>
          </a:p>
          <a:p>
            <a:endParaRPr lang="en-US" dirty="0" smtClean="0"/>
          </a:p>
          <a:p>
            <a:endParaRPr lang="en-US" dirty="0"/>
          </a:p>
        </p:txBody>
      </p:sp>
    </p:spTree>
    <p:extLst>
      <p:ext uri="{BB962C8B-B14F-4D97-AF65-F5344CB8AC3E}">
        <p14:creationId xmlns:p14="http://schemas.microsoft.com/office/powerpoint/2010/main" val="87083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12463" b="24420"/>
          <a:stretch/>
        </p:blipFill>
        <p:spPr>
          <a:xfrm>
            <a:off x="4715107" y="2029288"/>
            <a:ext cx="4056019" cy="256005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p:cNvSpPr>
            <a:spLocks noGrp="1"/>
          </p:cNvSpPr>
          <p:nvPr>
            <p:ph type="title"/>
          </p:nvPr>
        </p:nvSpPr>
        <p:spPr>
          <a:xfrm>
            <a:off x="128954" y="503238"/>
            <a:ext cx="8099059" cy="868362"/>
          </a:xfrm>
        </p:spPr>
        <p:txBody>
          <a:bodyPr>
            <a:normAutofit fontScale="90000"/>
          </a:bodyPr>
          <a:lstStyle/>
          <a:p>
            <a:pPr algn="l"/>
            <a:r>
              <a:rPr lang="en-US" cap="none" dirty="0" smtClean="0">
                <a:latin typeface="Arial" charset="0"/>
                <a:ea typeface="Arial" charset="0"/>
                <a:cs typeface="Arial" charset="0"/>
              </a:rPr>
              <a:t>Undirected Graph Terminology</a:t>
            </a:r>
            <a:endParaRPr lang="en-US" dirty="0">
              <a:latin typeface="Arial" charset="0"/>
              <a:ea typeface="Arial" charset="0"/>
              <a:cs typeface="Arial" charset="0"/>
            </a:endParaRPr>
          </a:p>
        </p:txBody>
      </p:sp>
      <p:sp>
        <p:nvSpPr>
          <p:cNvPr id="3" name="Content Placeholder 2"/>
          <p:cNvSpPr>
            <a:spLocks noGrp="1"/>
          </p:cNvSpPr>
          <p:nvPr>
            <p:ph idx="1"/>
          </p:nvPr>
        </p:nvSpPr>
        <p:spPr>
          <a:xfrm>
            <a:off x="0" y="1752600"/>
            <a:ext cx="4715107" cy="4373563"/>
          </a:xfrm>
        </p:spPr>
        <p:txBody>
          <a:bodyPr>
            <a:normAutofit fontScale="92500" lnSpcReduction="20000"/>
          </a:bodyPr>
          <a:lstStyle/>
          <a:p>
            <a:r>
              <a:rPr lang="en-US" sz="1800" dirty="0" smtClean="0"/>
              <a:t>Adjacent vertices: if there is an  edge between two nodes, those nodes are adjacent.</a:t>
            </a:r>
          </a:p>
          <a:p>
            <a:pPr marL="114300" indent="0">
              <a:buNone/>
            </a:pPr>
            <a:endParaRPr lang="en-US" sz="1800" dirty="0"/>
          </a:p>
          <a:p>
            <a:endParaRPr lang="en-US" sz="1800" dirty="0" smtClean="0"/>
          </a:p>
          <a:p>
            <a:r>
              <a:rPr lang="en-US" sz="1800" dirty="0" smtClean="0"/>
              <a:t>An </a:t>
            </a:r>
            <a:r>
              <a:rPr lang="en-US" sz="1800" dirty="0"/>
              <a:t>edge </a:t>
            </a:r>
            <a:r>
              <a:rPr lang="en-US" sz="1800" dirty="0" smtClean="0"/>
              <a:t>is </a:t>
            </a:r>
            <a:r>
              <a:rPr lang="en-US" sz="1800" dirty="0"/>
              <a:t>incident to a vertex if the vertex is one of the two vertices that the edge connects. </a:t>
            </a:r>
            <a:endParaRPr lang="en-US" sz="1800" dirty="0" smtClean="0"/>
          </a:p>
          <a:p>
            <a:endParaRPr lang="en-US" sz="1800" dirty="0"/>
          </a:p>
          <a:p>
            <a:endParaRPr lang="en-US" sz="1800" dirty="0" smtClean="0"/>
          </a:p>
          <a:p>
            <a:r>
              <a:rPr lang="en-US" sz="1800" dirty="0" smtClean="0"/>
              <a:t>Degree: the number of edges that are incident to a certain vertex.</a:t>
            </a:r>
            <a:endParaRPr lang="en-US" sz="1800" dirty="0"/>
          </a:p>
          <a:p>
            <a:endParaRPr lang="en-US" sz="1800" dirty="0"/>
          </a:p>
        </p:txBody>
      </p:sp>
      <p:sp>
        <p:nvSpPr>
          <p:cNvPr id="6" name="TextBox 5"/>
          <p:cNvSpPr txBox="1"/>
          <p:nvPr/>
        </p:nvSpPr>
        <p:spPr>
          <a:xfrm>
            <a:off x="230732" y="2671152"/>
            <a:ext cx="4168667" cy="369332"/>
          </a:xfrm>
          <a:prstGeom prst="rect">
            <a:avLst/>
          </a:prstGeom>
          <a:solidFill>
            <a:schemeClr val="accent3"/>
          </a:solidFill>
          <a:effectLst>
            <a:glow rad="2286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39700" prst="cross"/>
          </a:sp3d>
        </p:spPr>
        <p:txBody>
          <a:bodyPr wrap="none" rtlCol="0">
            <a:spAutoFit/>
          </a:bodyPr>
          <a:lstStyle/>
          <a:p>
            <a:r>
              <a:rPr lang="en-US" b="1" dirty="0" smtClean="0"/>
              <a:t>Example: Vertices 1,2 are adjacent. </a:t>
            </a:r>
          </a:p>
        </p:txBody>
      </p:sp>
      <p:sp>
        <p:nvSpPr>
          <p:cNvPr id="7" name="TextBox 6"/>
          <p:cNvSpPr txBox="1"/>
          <p:nvPr/>
        </p:nvSpPr>
        <p:spPr>
          <a:xfrm>
            <a:off x="359687" y="4196962"/>
            <a:ext cx="5031696" cy="369332"/>
          </a:xfrm>
          <a:prstGeom prst="rect">
            <a:avLst/>
          </a:prstGeom>
          <a:solidFill>
            <a:schemeClr val="accent3"/>
          </a:solidFill>
          <a:effectLst>
            <a:glow rad="2286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39700" prst="cross"/>
          </a:sp3d>
        </p:spPr>
        <p:txBody>
          <a:bodyPr wrap="none" rtlCol="0">
            <a:spAutoFit/>
          </a:bodyPr>
          <a:lstStyle/>
          <a:p>
            <a:r>
              <a:rPr lang="en-US" b="1" dirty="0" smtClean="0"/>
              <a:t>Example: edge (2,4) is incident to vertex 2.</a:t>
            </a:r>
            <a:endParaRPr lang="en-US" b="1" dirty="0"/>
          </a:p>
        </p:txBody>
      </p:sp>
      <p:sp>
        <p:nvSpPr>
          <p:cNvPr id="8" name="TextBox 7"/>
          <p:cNvSpPr txBox="1"/>
          <p:nvPr/>
        </p:nvSpPr>
        <p:spPr>
          <a:xfrm>
            <a:off x="426128" y="5559616"/>
            <a:ext cx="2940679" cy="369332"/>
          </a:xfrm>
          <a:prstGeom prst="rect">
            <a:avLst/>
          </a:prstGeom>
          <a:solidFill>
            <a:schemeClr val="accent3"/>
          </a:solidFill>
          <a:effectLst>
            <a:glow rad="2286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39700" prst="cross"/>
          </a:sp3d>
        </p:spPr>
        <p:txBody>
          <a:bodyPr wrap="none" rtlCol="0">
            <a:spAutoFit/>
          </a:bodyPr>
          <a:lstStyle/>
          <a:p>
            <a:r>
              <a:rPr lang="en-US" b="1" dirty="0" smtClean="0"/>
              <a:t>Example: degree (1) = 3.</a:t>
            </a:r>
            <a:endParaRPr lang="en-US" b="1" dirty="0"/>
          </a:p>
        </p:txBody>
      </p:sp>
      <p:sp>
        <p:nvSpPr>
          <p:cNvPr id="9" name="TextBox 8"/>
          <p:cNvSpPr txBox="1"/>
          <p:nvPr/>
        </p:nvSpPr>
        <p:spPr>
          <a:xfrm>
            <a:off x="6313608" y="4589340"/>
            <a:ext cx="2650640" cy="1200329"/>
          </a:xfrm>
          <a:prstGeom prst="rect">
            <a:avLst/>
          </a:prstGeom>
          <a:noFill/>
        </p:spPr>
        <p:txBody>
          <a:bodyPr wrap="square" rtlCol="0">
            <a:spAutoFit/>
          </a:bodyPr>
          <a:lstStyle/>
          <a:p>
            <a:r>
              <a:rPr lang="en-US" dirty="0" smtClean="0"/>
              <a:t>Other terminologies:</a:t>
            </a:r>
          </a:p>
          <a:p>
            <a:r>
              <a:rPr lang="en-US" dirty="0" smtClean="0"/>
              <a:t>head, tail, path, path length, cycle, simple path, simple cycle.</a:t>
            </a:r>
            <a:endParaRPr lang="en-US" dirty="0"/>
          </a:p>
        </p:txBody>
      </p:sp>
    </p:spTree>
    <p:extLst>
      <p:ext uri="{BB962C8B-B14F-4D97-AF65-F5344CB8AC3E}">
        <p14:creationId xmlns:p14="http://schemas.microsoft.com/office/powerpoint/2010/main" val="592193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22" y="503238"/>
            <a:ext cx="7912791" cy="868362"/>
          </a:xfrm>
        </p:spPr>
        <p:txBody>
          <a:bodyPr>
            <a:normAutofit/>
          </a:bodyPr>
          <a:lstStyle/>
          <a:p>
            <a:pPr algn="l"/>
            <a:r>
              <a:rPr lang="en-US" cap="none">
                <a:latin typeface="Arial" charset="0"/>
                <a:ea typeface="Arial" charset="0"/>
                <a:cs typeface="Arial" charset="0"/>
              </a:rPr>
              <a:t>Graph </a:t>
            </a:r>
            <a:r>
              <a:rPr lang="en-US" cap="none" smtClean="0">
                <a:latin typeface="Arial" charset="0"/>
                <a:ea typeface="Arial" charset="0"/>
                <a:cs typeface="Arial" charset="0"/>
              </a:rPr>
              <a:t>Terminology</a:t>
            </a:r>
            <a:endParaRPr lang="en-US" dirty="0">
              <a:latin typeface="Arial" charset="0"/>
              <a:ea typeface="Arial" charset="0"/>
              <a:cs typeface="Arial" charset="0"/>
            </a:endParaRPr>
          </a:p>
        </p:txBody>
      </p:sp>
      <p:sp>
        <p:nvSpPr>
          <p:cNvPr id="3" name="Content Placeholder 2"/>
          <p:cNvSpPr>
            <a:spLocks noGrp="1"/>
          </p:cNvSpPr>
          <p:nvPr>
            <p:ph idx="1"/>
          </p:nvPr>
        </p:nvSpPr>
        <p:spPr>
          <a:xfrm>
            <a:off x="410242" y="1444286"/>
            <a:ext cx="8405512" cy="4373563"/>
          </a:xfrm>
        </p:spPr>
        <p:txBody>
          <a:bodyPr>
            <a:normAutofit/>
          </a:bodyPr>
          <a:lstStyle/>
          <a:p>
            <a:r>
              <a:rPr lang="en-US" sz="1800" b="1" dirty="0" smtClean="0"/>
              <a:t>Connected-Graph</a:t>
            </a:r>
            <a:r>
              <a:rPr lang="en-US" sz="1800" dirty="0" smtClean="0"/>
              <a:t>: is a graph is connected if there is a </a:t>
            </a:r>
            <a:r>
              <a:rPr lang="en-US" sz="1800" u="sng" dirty="0" smtClean="0"/>
              <a:t>path</a:t>
            </a:r>
            <a:r>
              <a:rPr lang="en-US" sz="1800" dirty="0" smtClean="0"/>
              <a:t> between every single pair of vertices. </a:t>
            </a:r>
          </a:p>
          <a:p>
            <a:r>
              <a:rPr lang="en-US" sz="1800" dirty="0" smtClean="0"/>
              <a:t>A </a:t>
            </a:r>
            <a:r>
              <a:rPr lang="en-US" sz="1800" b="1" dirty="0" smtClean="0"/>
              <a:t>Complete/Strongly</a:t>
            </a:r>
            <a:r>
              <a:rPr lang="en-US" sz="1800" dirty="0" smtClean="0"/>
              <a:t> </a:t>
            </a:r>
            <a:r>
              <a:rPr lang="en-US" sz="1800" b="1" dirty="0" smtClean="0"/>
              <a:t>connected-Graph </a:t>
            </a:r>
            <a:r>
              <a:rPr lang="en-US" sz="1800" dirty="0" smtClean="0"/>
              <a:t>is a graph that has an </a:t>
            </a:r>
            <a:r>
              <a:rPr lang="en-US" sz="1800" u="sng" dirty="0" smtClean="0"/>
              <a:t>edge</a:t>
            </a:r>
            <a:r>
              <a:rPr lang="en-US" sz="1800" dirty="0" smtClean="0"/>
              <a:t> between every single pair of vertices. </a:t>
            </a:r>
            <a:endParaRPr lang="en-US" sz="1800" dirty="0"/>
          </a:p>
        </p:txBody>
      </p:sp>
      <p:grpSp>
        <p:nvGrpSpPr>
          <p:cNvPr id="26" name="Group 25"/>
          <p:cNvGrpSpPr/>
          <p:nvPr/>
        </p:nvGrpSpPr>
        <p:grpSpPr>
          <a:xfrm>
            <a:off x="5011590" y="3219508"/>
            <a:ext cx="3216423" cy="2298671"/>
            <a:chOff x="511600" y="2710105"/>
            <a:chExt cx="3216423" cy="2298671"/>
          </a:xfrm>
        </p:grpSpPr>
        <p:sp>
          <p:nvSpPr>
            <p:cNvPr id="6" name="Oval 5"/>
            <p:cNvSpPr/>
            <p:nvPr/>
          </p:nvSpPr>
          <p:spPr>
            <a:xfrm>
              <a:off x="1189762"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2857779"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8" name="Oval 7"/>
            <p:cNvSpPr/>
            <p:nvPr/>
          </p:nvSpPr>
          <p:spPr>
            <a:xfrm>
              <a:off x="51160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314786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0" name="Oval 9"/>
            <p:cNvSpPr/>
            <p:nvPr/>
          </p:nvSpPr>
          <p:spPr>
            <a:xfrm>
              <a:off x="1933133" y="4490009"/>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2" name="Straight Arrow Connector 11"/>
            <p:cNvCxnSpPr>
              <a:stCxn id="6" idx="6"/>
              <a:endCxn id="7" idx="2"/>
            </p:cNvCxnSpPr>
            <p:nvPr/>
          </p:nvCxnSpPr>
          <p:spPr>
            <a:xfrm>
              <a:off x="1769925" y="2969489"/>
              <a:ext cx="10878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3"/>
            </p:cNvCxnSpPr>
            <p:nvPr/>
          </p:nvCxnSpPr>
          <p:spPr>
            <a:xfrm flipV="1">
              <a:off x="769080" y="3152900"/>
              <a:ext cx="505645" cy="4076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6"/>
              <a:endCxn id="9" idx="2"/>
            </p:cNvCxnSpPr>
            <p:nvPr/>
          </p:nvCxnSpPr>
          <p:spPr>
            <a:xfrm>
              <a:off x="1091763" y="3819888"/>
              <a:ext cx="20560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3"/>
              <a:endCxn id="10" idx="7"/>
            </p:cNvCxnSpPr>
            <p:nvPr/>
          </p:nvCxnSpPr>
          <p:spPr>
            <a:xfrm flipH="1">
              <a:off x="2428333" y="4003299"/>
              <a:ext cx="804490"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1"/>
              <a:endCxn id="8" idx="5"/>
            </p:cNvCxnSpPr>
            <p:nvPr/>
          </p:nvCxnSpPr>
          <p:spPr>
            <a:xfrm flipH="1" flipV="1">
              <a:off x="1006800" y="4003299"/>
              <a:ext cx="1011296"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a:endCxn id="8" idx="7"/>
            </p:cNvCxnSpPr>
            <p:nvPr/>
          </p:nvCxnSpPr>
          <p:spPr>
            <a:xfrm flipH="1">
              <a:off x="1006800" y="3152900"/>
              <a:ext cx="1935942" cy="483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27" name="Picture 26"/>
          <p:cNvPicPr>
            <a:picLocks noChangeAspect="1"/>
          </p:cNvPicPr>
          <p:nvPr/>
        </p:nvPicPr>
        <p:blipFill>
          <a:blip r:embed="rId3"/>
          <a:stretch>
            <a:fillRect/>
          </a:stretch>
        </p:blipFill>
        <p:spPr>
          <a:xfrm>
            <a:off x="1034010" y="3631067"/>
            <a:ext cx="2191307" cy="2136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9" name="TextBox 18"/>
          <p:cNvSpPr txBox="1"/>
          <p:nvPr/>
        </p:nvSpPr>
        <p:spPr>
          <a:xfrm>
            <a:off x="5591753" y="5817849"/>
            <a:ext cx="1954381" cy="369332"/>
          </a:xfrm>
          <a:prstGeom prst="rect">
            <a:avLst/>
          </a:prstGeom>
          <a:noFill/>
        </p:spPr>
        <p:txBody>
          <a:bodyPr wrap="none" rtlCol="0">
            <a:spAutoFit/>
          </a:bodyPr>
          <a:lstStyle/>
          <a:p>
            <a:r>
              <a:rPr lang="en-US" dirty="0" smtClean="0"/>
              <a:t>Connected graph</a:t>
            </a:r>
            <a:endParaRPr lang="en-US" dirty="0"/>
          </a:p>
        </p:txBody>
      </p:sp>
      <p:sp>
        <p:nvSpPr>
          <p:cNvPr id="28" name="TextBox 27"/>
          <p:cNvSpPr txBox="1"/>
          <p:nvPr/>
        </p:nvSpPr>
        <p:spPr>
          <a:xfrm>
            <a:off x="710478" y="5817849"/>
            <a:ext cx="3916457" cy="369332"/>
          </a:xfrm>
          <a:prstGeom prst="rect">
            <a:avLst/>
          </a:prstGeom>
          <a:noFill/>
        </p:spPr>
        <p:txBody>
          <a:bodyPr wrap="none" rtlCol="0">
            <a:spAutoFit/>
          </a:bodyPr>
          <a:lstStyle/>
          <a:p>
            <a:r>
              <a:rPr lang="en-US" smtClean="0"/>
              <a:t>Complete/Strongly Connected </a:t>
            </a:r>
            <a:r>
              <a:rPr lang="en-US" dirty="0" smtClean="0"/>
              <a:t>graph</a:t>
            </a:r>
            <a:endParaRPr lang="en-US" dirty="0"/>
          </a:p>
        </p:txBody>
      </p:sp>
    </p:spTree>
    <p:extLst>
      <p:ext uri="{BB962C8B-B14F-4D97-AF65-F5344CB8AC3E}">
        <p14:creationId xmlns:p14="http://schemas.microsoft.com/office/powerpoint/2010/main" val="1038323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charset="0"/>
                <a:ea typeface="Arial" charset="0"/>
                <a:cs typeface="Arial" charset="0"/>
              </a:rPr>
              <a:t>Adjacency Matrix</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a:t>Adjacency </a:t>
            </a:r>
            <a:r>
              <a:rPr lang="en-US" dirty="0" smtClean="0"/>
              <a:t>Matrix indicates the </a:t>
            </a:r>
            <a:r>
              <a:rPr lang="en-US" dirty="0"/>
              <a:t>connections between vertices of a graph.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5006888"/>
              </p:ext>
            </p:extLst>
          </p:nvPr>
        </p:nvGraphicFramePr>
        <p:xfrm>
          <a:off x="5188158" y="3448095"/>
          <a:ext cx="3039855" cy="2560320"/>
        </p:xfrm>
        <a:graphic>
          <a:graphicData uri="http://schemas.openxmlformats.org/drawingml/2006/table">
            <a:tbl>
              <a:tblPr firstRow="1" bandRow="1">
                <a:tableStyleId>{2D5ABB26-0587-4C30-8999-92F81FD0307C}</a:tableStyleId>
              </a:tblPr>
              <a:tblGrid>
                <a:gridCol w="434265"/>
                <a:gridCol w="434265"/>
                <a:gridCol w="434265"/>
                <a:gridCol w="434265"/>
                <a:gridCol w="434265"/>
                <a:gridCol w="434265"/>
                <a:gridCol w="434265"/>
              </a:tblGrid>
              <a:tr h="326766">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2676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5" name="Left Bracket 4"/>
          <p:cNvSpPr/>
          <p:nvPr/>
        </p:nvSpPr>
        <p:spPr>
          <a:xfrm>
            <a:off x="5077040" y="3540235"/>
            <a:ext cx="111118" cy="246818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Left Bracket 5"/>
          <p:cNvSpPr/>
          <p:nvPr/>
        </p:nvSpPr>
        <p:spPr>
          <a:xfrm flipH="1">
            <a:off x="8110531" y="3486195"/>
            <a:ext cx="117482" cy="246818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4122262" y="3460324"/>
            <a:ext cx="1022920" cy="369332"/>
          </a:xfrm>
          <a:prstGeom prst="rect">
            <a:avLst/>
          </a:prstGeom>
          <a:noFill/>
        </p:spPr>
        <p:txBody>
          <a:bodyPr wrap="none" rtlCol="0">
            <a:spAutoFit/>
          </a:bodyPr>
          <a:lstStyle/>
          <a:p>
            <a:r>
              <a:rPr lang="en-US" i="1" dirty="0" err="1" smtClean="0"/>
              <a:t>i</a:t>
            </a:r>
            <a:r>
              <a:rPr lang="en-US" i="1" dirty="0" smtClean="0"/>
              <a:t>=0,</a:t>
            </a:r>
            <a:r>
              <a:rPr lang="is-IS" i="1" dirty="0" smtClean="0"/>
              <a:t>…,6</a:t>
            </a:r>
            <a:endParaRPr lang="en-US" i="1" dirty="0"/>
          </a:p>
        </p:txBody>
      </p:sp>
      <p:sp>
        <p:nvSpPr>
          <p:cNvPr id="8" name="TextBox 7"/>
          <p:cNvSpPr txBox="1"/>
          <p:nvPr/>
        </p:nvSpPr>
        <p:spPr>
          <a:xfrm>
            <a:off x="5190907" y="3107403"/>
            <a:ext cx="1042396" cy="369332"/>
          </a:xfrm>
          <a:prstGeom prst="rect">
            <a:avLst/>
          </a:prstGeom>
          <a:noFill/>
        </p:spPr>
        <p:txBody>
          <a:bodyPr wrap="none" rtlCol="0">
            <a:spAutoFit/>
          </a:bodyPr>
          <a:lstStyle/>
          <a:p>
            <a:r>
              <a:rPr lang="en-US" i="1" dirty="0"/>
              <a:t>j</a:t>
            </a:r>
            <a:r>
              <a:rPr lang="en-US" i="1" dirty="0" smtClean="0"/>
              <a:t>=0,</a:t>
            </a:r>
            <a:r>
              <a:rPr lang="is-IS" i="1" dirty="0" smtClean="0"/>
              <a:t>…,6</a:t>
            </a:r>
            <a:endParaRPr lang="en-US" i="1" dirty="0"/>
          </a:p>
        </p:txBody>
      </p:sp>
      <p:sp>
        <p:nvSpPr>
          <p:cNvPr id="9" name="TextBox 8"/>
          <p:cNvSpPr txBox="1"/>
          <p:nvPr/>
        </p:nvSpPr>
        <p:spPr>
          <a:xfrm>
            <a:off x="4403940" y="4102100"/>
            <a:ext cx="724349" cy="369332"/>
          </a:xfrm>
          <a:prstGeom prst="rect">
            <a:avLst/>
          </a:prstGeom>
          <a:noFill/>
        </p:spPr>
        <p:txBody>
          <a:bodyPr wrap="none" rtlCol="0">
            <a:spAutoFit/>
          </a:bodyPr>
          <a:lstStyle/>
          <a:p>
            <a:r>
              <a:rPr lang="en-US" i="1" dirty="0" smtClean="0"/>
              <a:t>rows</a:t>
            </a:r>
            <a:endParaRPr lang="en-US" i="1" dirty="0"/>
          </a:p>
        </p:txBody>
      </p:sp>
      <p:sp>
        <p:nvSpPr>
          <p:cNvPr id="10" name="TextBox 9"/>
          <p:cNvSpPr txBox="1"/>
          <p:nvPr/>
        </p:nvSpPr>
        <p:spPr>
          <a:xfrm>
            <a:off x="6474040" y="3107403"/>
            <a:ext cx="1156258" cy="369332"/>
          </a:xfrm>
          <a:prstGeom prst="rect">
            <a:avLst/>
          </a:prstGeom>
          <a:noFill/>
        </p:spPr>
        <p:txBody>
          <a:bodyPr wrap="none" rtlCol="0">
            <a:spAutoFit/>
          </a:bodyPr>
          <a:lstStyle/>
          <a:p>
            <a:r>
              <a:rPr lang="en-US" i="1" dirty="0" smtClean="0"/>
              <a:t>columns</a:t>
            </a:r>
            <a:endParaRPr lang="en-US" i="1" dirty="0"/>
          </a:p>
        </p:txBody>
      </p:sp>
      <p:sp>
        <p:nvSpPr>
          <p:cNvPr id="11" name="TextBox 10"/>
          <p:cNvSpPr txBox="1"/>
          <p:nvPr/>
        </p:nvSpPr>
        <p:spPr>
          <a:xfrm>
            <a:off x="824940" y="2998659"/>
            <a:ext cx="3176954" cy="646331"/>
          </a:xfrm>
          <a:prstGeom prst="rect">
            <a:avLst/>
          </a:prstGeom>
          <a:noFill/>
        </p:spPr>
        <p:txBody>
          <a:bodyPr wrap="square" rtlCol="0">
            <a:spAutoFit/>
          </a:bodyPr>
          <a:lstStyle/>
          <a:p>
            <a:r>
              <a:rPr lang="en-US" dirty="0" smtClean="0">
                <a:solidFill>
                  <a:srgbClr val="FF0000"/>
                </a:solidFill>
              </a:rPr>
              <a:t>Adjacency matrix for a strongly connected graph:</a:t>
            </a:r>
            <a:endParaRPr lang="en-US" dirty="0">
              <a:solidFill>
                <a:srgbClr val="FF0000"/>
              </a:solidFill>
            </a:endParaRPr>
          </a:p>
        </p:txBody>
      </p:sp>
      <p:pic>
        <p:nvPicPr>
          <p:cNvPr id="12" name="Picture 11"/>
          <p:cNvPicPr>
            <a:picLocks noChangeAspect="1"/>
          </p:cNvPicPr>
          <p:nvPr/>
        </p:nvPicPr>
        <p:blipFill>
          <a:blip r:embed="rId2"/>
          <a:stretch>
            <a:fillRect/>
          </a:stretch>
        </p:blipFill>
        <p:spPr>
          <a:xfrm>
            <a:off x="1226967" y="4018214"/>
            <a:ext cx="2191307" cy="2136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4221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2" y="503238"/>
            <a:ext cx="8465182" cy="868362"/>
          </a:xfrm>
        </p:spPr>
        <p:txBody>
          <a:bodyPr>
            <a:noAutofit/>
          </a:bodyPr>
          <a:lstStyle/>
          <a:p>
            <a:pPr algn="l"/>
            <a:r>
              <a:rPr lang="en-US" sz="3600" cap="none" dirty="0" smtClean="0">
                <a:latin typeface="Arial" charset="0"/>
                <a:ea typeface="Arial" charset="0"/>
                <a:cs typeface="Arial" charset="0"/>
              </a:rPr>
              <a:t>Adjacency </a:t>
            </a:r>
            <a:r>
              <a:rPr lang="en-US" sz="3600" dirty="0" smtClean="0">
                <a:latin typeface="Arial" charset="0"/>
                <a:ea typeface="Arial" charset="0"/>
                <a:cs typeface="Arial" charset="0"/>
              </a:rPr>
              <a:t>List for Directed and Undirected Graphs (Example)</a:t>
            </a:r>
            <a:endParaRPr lang="en-US" sz="3600" dirty="0">
              <a:latin typeface="Arial" charset="0"/>
              <a:ea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90910248"/>
              </p:ext>
            </p:extLst>
          </p:nvPr>
        </p:nvGraphicFramePr>
        <p:xfrm>
          <a:off x="803401" y="1590071"/>
          <a:ext cx="3083615" cy="2489200"/>
        </p:xfrm>
        <a:graphic>
          <a:graphicData uri="http://schemas.openxmlformats.org/drawingml/2006/table">
            <a:tbl>
              <a:tblPr firstRow="1" bandRow="1">
                <a:tableStyleId>{5C22544A-7EE6-4342-B048-85BDC9FD1C3A}</a:tableStyleId>
              </a:tblPr>
              <a:tblGrid>
                <a:gridCol w="1243825"/>
                <a:gridCol w="1839790"/>
              </a:tblGrid>
              <a:tr h="370840">
                <a:tc>
                  <a:txBody>
                    <a:bodyPr/>
                    <a:lstStyle/>
                    <a:p>
                      <a:r>
                        <a:rPr lang="en-US" dirty="0" smtClean="0"/>
                        <a:t>Origins (Tails)</a:t>
                      </a:r>
                      <a:endParaRPr lang="en-US" dirty="0"/>
                    </a:p>
                  </a:txBody>
                  <a:tcPr/>
                </a:tc>
                <a:tc>
                  <a:txBody>
                    <a:bodyPr/>
                    <a:lstStyle/>
                    <a:p>
                      <a:r>
                        <a:rPr lang="en-US" dirty="0" smtClean="0"/>
                        <a:t>Destinations (Heads)</a:t>
                      </a:r>
                      <a:endParaRPr lang="en-US" dirty="0"/>
                    </a:p>
                  </a:txBody>
                  <a:tcPr/>
                </a:tc>
              </a:tr>
              <a:tr h="370840">
                <a:tc>
                  <a:txBody>
                    <a:bodyPr/>
                    <a:lstStyle/>
                    <a:p>
                      <a:r>
                        <a:rPr lang="en-US" dirty="0" smtClean="0"/>
                        <a:t>A</a:t>
                      </a:r>
                      <a:endParaRPr lang="en-US" dirty="0"/>
                    </a:p>
                  </a:txBody>
                  <a:tcPr/>
                </a:tc>
                <a:tc>
                  <a:txBody>
                    <a:bodyPr/>
                    <a:lstStyle/>
                    <a:p>
                      <a:r>
                        <a:rPr lang="en-US" dirty="0" smtClean="0"/>
                        <a:t>B</a:t>
                      </a:r>
                      <a:endParaRPr lang="en-US" dirty="0"/>
                    </a:p>
                  </a:txBody>
                  <a:tcPr/>
                </a:tc>
              </a:tr>
              <a:tr h="303337">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C</a:t>
                      </a:r>
                      <a:endParaRPr lang="en-US" dirty="0"/>
                    </a:p>
                  </a:txBody>
                  <a:tcPr/>
                </a:tc>
                <a:tc>
                  <a:txBody>
                    <a:bodyPr/>
                    <a:lstStyle/>
                    <a:p>
                      <a:r>
                        <a:rPr lang="en-US" dirty="0" smtClean="0"/>
                        <a:t>A, D</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E</a:t>
                      </a:r>
                      <a:endParaRPr lang="en-US" dirty="0"/>
                    </a:p>
                  </a:txBody>
                  <a:tcPr/>
                </a:tc>
                <a:tc>
                  <a:txBody>
                    <a:bodyPr/>
                    <a:lstStyle/>
                    <a:p>
                      <a:r>
                        <a:rPr lang="en-US" dirty="0" smtClean="0"/>
                        <a:t>C</a:t>
                      </a:r>
                      <a:endParaRPr lang="en-US" dirty="0"/>
                    </a:p>
                  </a:txBody>
                  <a:tcPr/>
                </a:tc>
              </a:tr>
            </a:tbl>
          </a:graphicData>
        </a:graphic>
      </p:graphicFrame>
      <p:grpSp>
        <p:nvGrpSpPr>
          <p:cNvPr id="6" name="Group 5"/>
          <p:cNvGrpSpPr/>
          <p:nvPr/>
        </p:nvGrpSpPr>
        <p:grpSpPr>
          <a:xfrm>
            <a:off x="4759599" y="1703232"/>
            <a:ext cx="3216423" cy="2298671"/>
            <a:chOff x="511600" y="2710105"/>
            <a:chExt cx="3216423" cy="2298671"/>
          </a:xfrm>
        </p:grpSpPr>
        <p:sp>
          <p:nvSpPr>
            <p:cNvPr id="7" name="Oval 6"/>
            <p:cNvSpPr/>
            <p:nvPr/>
          </p:nvSpPr>
          <p:spPr>
            <a:xfrm>
              <a:off x="1189762"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2857779"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9" name="Oval 8"/>
            <p:cNvSpPr/>
            <p:nvPr/>
          </p:nvSpPr>
          <p:spPr>
            <a:xfrm>
              <a:off x="51160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10" name="Oval 9"/>
            <p:cNvSpPr/>
            <p:nvPr/>
          </p:nvSpPr>
          <p:spPr>
            <a:xfrm>
              <a:off x="314786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1" name="Oval 10"/>
            <p:cNvSpPr/>
            <p:nvPr/>
          </p:nvSpPr>
          <p:spPr>
            <a:xfrm>
              <a:off x="1933133" y="4490009"/>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2" name="Straight Arrow Connector 11"/>
            <p:cNvCxnSpPr>
              <a:stCxn id="7" idx="6"/>
              <a:endCxn id="8" idx="2"/>
            </p:cNvCxnSpPr>
            <p:nvPr/>
          </p:nvCxnSpPr>
          <p:spPr>
            <a:xfrm>
              <a:off x="1769925" y="2969489"/>
              <a:ext cx="10878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3"/>
            </p:cNvCxnSpPr>
            <p:nvPr/>
          </p:nvCxnSpPr>
          <p:spPr>
            <a:xfrm flipV="1">
              <a:off x="769080" y="3152900"/>
              <a:ext cx="505645" cy="4076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6"/>
              <a:endCxn id="10" idx="2"/>
            </p:cNvCxnSpPr>
            <p:nvPr/>
          </p:nvCxnSpPr>
          <p:spPr>
            <a:xfrm>
              <a:off x="1091763" y="3819888"/>
              <a:ext cx="20560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3"/>
              <a:endCxn id="11" idx="7"/>
            </p:cNvCxnSpPr>
            <p:nvPr/>
          </p:nvCxnSpPr>
          <p:spPr>
            <a:xfrm flipH="1">
              <a:off x="2428333" y="4003299"/>
              <a:ext cx="804490"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1"/>
              <a:endCxn id="9" idx="5"/>
            </p:cNvCxnSpPr>
            <p:nvPr/>
          </p:nvCxnSpPr>
          <p:spPr>
            <a:xfrm flipH="1" flipV="1">
              <a:off x="1006800" y="4003299"/>
              <a:ext cx="1011296" cy="56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9" idx="7"/>
            </p:cNvCxnSpPr>
            <p:nvPr/>
          </p:nvCxnSpPr>
          <p:spPr>
            <a:xfrm flipH="1">
              <a:off x="1006800" y="3152900"/>
              <a:ext cx="1935942" cy="483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8" name="Table 17"/>
          <p:cNvGraphicFramePr>
            <a:graphicFrameLocks noGrp="1"/>
          </p:cNvGraphicFramePr>
          <p:nvPr>
            <p:extLst>
              <p:ext uri="{D42A27DB-BD31-4B8C-83A1-F6EECF244321}">
                <p14:modId xmlns:p14="http://schemas.microsoft.com/office/powerpoint/2010/main" val="1647965280"/>
              </p:ext>
            </p:extLst>
          </p:nvPr>
        </p:nvGraphicFramePr>
        <p:xfrm>
          <a:off x="803401" y="4342279"/>
          <a:ext cx="3083615" cy="2219960"/>
        </p:xfrm>
        <a:graphic>
          <a:graphicData uri="http://schemas.openxmlformats.org/drawingml/2006/table">
            <a:tbl>
              <a:tblPr firstRow="1" bandRow="1">
                <a:tableStyleId>{5C22544A-7EE6-4342-B048-85BDC9FD1C3A}</a:tableStyleId>
              </a:tblPr>
              <a:tblGrid>
                <a:gridCol w="1243825"/>
                <a:gridCol w="1839790"/>
              </a:tblGrid>
              <a:tr h="370840">
                <a:tc>
                  <a:txBody>
                    <a:bodyPr/>
                    <a:lstStyle/>
                    <a:p>
                      <a:r>
                        <a:rPr lang="en-US" dirty="0" smtClean="0"/>
                        <a:t>Origins </a:t>
                      </a:r>
                      <a:endParaRPr lang="en-US" dirty="0"/>
                    </a:p>
                  </a:txBody>
                  <a:tcPr/>
                </a:tc>
                <a:tc>
                  <a:txBody>
                    <a:bodyPr/>
                    <a:lstStyle/>
                    <a:p>
                      <a:r>
                        <a:rPr lang="en-US" dirty="0" smtClean="0"/>
                        <a:t>Destinations </a:t>
                      </a:r>
                      <a:endParaRPr lang="en-US" dirty="0"/>
                    </a:p>
                  </a:txBody>
                  <a:tcPr/>
                </a:tc>
              </a:tr>
              <a:tr h="370840">
                <a:tc>
                  <a:txBody>
                    <a:bodyPr/>
                    <a:lstStyle/>
                    <a:p>
                      <a:r>
                        <a:rPr lang="en-US" dirty="0" smtClean="0"/>
                        <a:t>A</a:t>
                      </a:r>
                      <a:endParaRPr lang="en-US" dirty="0"/>
                    </a:p>
                  </a:txBody>
                  <a:tcPr/>
                </a:tc>
                <a:tc>
                  <a:txBody>
                    <a:bodyPr/>
                    <a:lstStyle/>
                    <a:p>
                      <a:r>
                        <a:rPr lang="en-US" dirty="0" smtClean="0"/>
                        <a:t>B,C</a:t>
                      </a:r>
                      <a:endParaRPr lang="en-US" dirty="0"/>
                    </a:p>
                  </a:txBody>
                  <a:tcPr/>
                </a:tc>
              </a:tr>
              <a:tr h="303337">
                <a:tc>
                  <a:txBody>
                    <a:bodyPr/>
                    <a:lstStyle/>
                    <a:p>
                      <a:r>
                        <a:rPr lang="en-US" dirty="0" smtClean="0"/>
                        <a:t>B</a:t>
                      </a:r>
                      <a:endParaRPr lang="en-US" dirty="0"/>
                    </a:p>
                  </a:txBody>
                  <a:tcPr/>
                </a:tc>
                <a:tc>
                  <a:txBody>
                    <a:bodyPr/>
                    <a:lstStyle/>
                    <a:p>
                      <a:r>
                        <a:rPr lang="en-US" dirty="0" smtClean="0"/>
                        <a:t>A,C</a:t>
                      </a:r>
                      <a:endParaRPr lang="en-US" dirty="0"/>
                    </a:p>
                  </a:txBody>
                  <a:tcPr/>
                </a:tc>
              </a:tr>
              <a:tr h="370840">
                <a:tc>
                  <a:txBody>
                    <a:bodyPr/>
                    <a:lstStyle/>
                    <a:p>
                      <a:r>
                        <a:rPr lang="en-US" dirty="0" smtClean="0"/>
                        <a:t>C</a:t>
                      </a:r>
                      <a:endParaRPr lang="en-US" dirty="0"/>
                    </a:p>
                  </a:txBody>
                  <a:tcPr/>
                </a:tc>
                <a:tc>
                  <a:txBody>
                    <a:bodyPr/>
                    <a:lstStyle/>
                    <a:p>
                      <a:r>
                        <a:rPr lang="en-US" dirty="0" smtClean="0"/>
                        <a:t>A, B, D, E</a:t>
                      </a:r>
                      <a:endParaRPr lang="en-US" dirty="0"/>
                    </a:p>
                  </a:txBody>
                  <a:tcPr/>
                </a:tc>
              </a:tr>
              <a:tr h="370840">
                <a:tc>
                  <a:txBody>
                    <a:bodyPr/>
                    <a:lstStyle/>
                    <a:p>
                      <a:r>
                        <a:rPr lang="en-US" dirty="0" smtClean="0"/>
                        <a:t>D</a:t>
                      </a:r>
                      <a:endParaRPr lang="en-US" dirty="0"/>
                    </a:p>
                  </a:txBody>
                  <a:tcPr/>
                </a:tc>
                <a:tc>
                  <a:txBody>
                    <a:bodyPr/>
                    <a:lstStyle/>
                    <a:p>
                      <a:r>
                        <a:rPr lang="en-US" dirty="0" smtClean="0"/>
                        <a:t>C,</a:t>
                      </a:r>
                      <a:r>
                        <a:rPr lang="en-US" baseline="0" dirty="0" smtClean="0"/>
                        <a:t> </a:t>
                      </a:r>
                      <a:r>
                        <a:rPr lang="en-US" dirty="0" smtClean="0"/>
                        <a:t>E</a:t>
                      </a:r>
                      <a:endParaRPr lang="en-US" dirty="0"/>
                    </a:p>
                  </a:txBody>
                  <a:tcPr/>
                </a:tc>
              </a:tr>
              <a:tr h="370840">
                <a:tc>
                  <a:txBody>
                    <a:bodyPr/>
                    <a:lstStyle/>
                    <a:p>
                      <a:r>
                        <a:rPr lang="en-US" dirty="0" smtClean="0"/>
                        <a:t>E</a:t>
                      </a:r>
                      <a:endParaRPr lang="en-US" dirty="0"/>
                    </a:p>
                  </a:txBody>
                  <a:tcPr/>
                </a:tc>
                <a:tc>
                  <a:txBody>
                    <a:bodyPr/>
                    <a:lstStyle/>
                    <a:p>
                      <a:r>
                        <a:rPr lang="en-US" dirty="0" smtClean="0"/>
                        <a:t>C,D</a:t>
                      </a:r>
                      <a:endParaRPr lang="en-US" dirty="0"/>
                    </a:p>
                  </a:txBody>
                  <a:tcPr/>
                </a:tc>
              </a:tr>
            </a:tbl>
          </a:graphicData>
        </a:graphic>
      </p:graphicFrame>
      <p:grpSp>
        <p:nvGrpSpPr>
          <p:cNvPr id="19" name="Group 18"/>
          <p:cNvGrpSpPr/>
          <p:nvPr/>
        </p:nvGrpSpPr>
        <p:grpSpPr>
          <a:xfrm>
            <a:off x="4904640" y="4408503"/>
            <a:ext cx="3216423" cy="2298671"/>
            <a:chOff x="511600" y="2710105"/>
            <a:chExt cx="3216423" cy="2298671"/>
          </a:xfrm>
        </p:grpSpPr>
        <p:sp>
          <p:nvSpPr>
            <p:cNvPr id="20" name="Oval 19"/>
            <p:cNvSpPr/>
            <p:nvPr/>
          </p:nvSpPr>
          <p:spPr>
            <a:xfrm>
              <a:off x="1189762"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1" name="Oval 20"/>
            <p:cNvSpPr/>
            <p:nvPr/>
          </p:nvSpPr>
          <p:spPr>
            <a:xfrm>
              <a:off x="2857779" y="2710105"/>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22" name="Oval 21"/>
            <p:cNvSpPr/>
            <p:nvPr/>
          </p:nvSpPr>
          <p:spPr>
            <a:xfrm>
              <a:off x="51160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23" name="Oval 22"/>
            <p:cNvSpPr/>
            <p:nvPr/>
          </p:nvSpPr>
          <p:spPr>
            <a:xfrm>
              <a:off x="3147860" y="3560504"/>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24" name="Oval 23"/>
            <p:cNvSpPr/>
            <p:nvPr/>
          </p:nvSpPr>
          <p:spPr>
            <a:xfrm>
              <a:off x="1933133" y="4490009"/>
              <a:ext cx="580163" cy="5187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25" name="Straight Arrow Connector 24"/>
            <p:cNvCxnSpPr>
              <a:stCxn id="23" idx="6"/>
              <a:endCxn id="24" idx="2"/>
            </p:cNvCxnSpPr>
            <p:nvPr/>
          </p:nvCxnSpPr>
          <p:spPr>
            <a:xfrm>
              <a:off x="1769925" y="2969489"/>
              <a:ext cx="1087854"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23" idx="3"/>
            </p:cNvCxnSpPr>
            <p:nvPr/>
          </p:nvCxnSpPr>
          <p:spPr>
            <a:xfrm flipV="1">
              <a:off x="769080" y="3152900"/>
              <a:ext cx="505645" cy="407604"/>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5" idx="6"/>
              <a:endCxn id="26" idx="2"/>
            </p:cNvCxnSpPr>
            <p:nvPr/>
          </p:nvCxnSpPr>
          <p:spPr>
            <a:xfrm>
              <a:off x="1091763" y="3819888"/>
              <a:ext cx="2056097"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6" idx="3"/>
              <a:endCxn id="27" idx="7"/>
            </p:cNvCxnSpPr>
            <p:nvPr/>
          </p:nvCxnSpPr>
          <p:spPr>
            <a:xfrm flipH="1">
              <a:off x="2428333" y="4003299"/>
              <a:ext cx="804490" cy="56268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7" idx="1"/>
              <a:endCxn id="25" idx="5"/>
            </p:cNvCxnSpPr>
            <p:nvPr/>
          </p:nvCxnSpPr>
          <p:spPr>
            <a:xfrm flipH="1" flipV="1">
              <a:off x="1006800" y="4003299"/>
              <a:ext cx="1011296" cy="56268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4" idx="3"/>
              <a:endCxn id="25" idx="7"/>
            </p:cNvCxnSpPr>
            <p:nvPr/>
          </p:nvCxnSpPr>
          <p:spPr>
            <a:xfrm flipH="1">
              <a:off x="1006800" y="3152900"/>
              <a:ext cx="1935942" cy="48357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31" name="TextBox 30"/>
          <p:cNvSpPr txBox="1"/>
          <p:nvPr/>
        </p:nvSpPr>
        <p:spPr>
          <a:xfrm>
            <a:off x="6956382" y="3449160"/>
            <a:ext cx="1749197" cy="369332"/>
          </a:xfrm>
          <a:prstGeom prst="rect">
            <a:avLst/>
          </a:prstGeom>
          <a:noFill/>
        </p:spPr>
        <p:txBody>
          <a:bodyPr wrap="none" rtlCol="0">
            <a:spAutoFit/>
          </a:bodyPr>
          <a:lstStyle/>
          <a:p>
            <a:r>
              <a:rPr lang="en-US" smtClean="0"/>
              <a:t>Directed Graph</a:t>
            </a:r>
            <a:endParaRPr lang="en-US"/>
          </a:p>
        </p:txBody>
      </p:sp>
      <p:sp>
        <p:nvSpPr>
          <p:cNvPr id="32" name="TextBox 31"/>
          <p:cNvSpPr txBox="1"/>
          <p:nvPr/>
        </p:nvSpPr>
        <p:spPr>
          <a:xfrm>
            <a:off x="7190741" y="6036247"/>
            <a:ext cx="2005677" cy="369332"/>
          </a:xfrm>
          <a:prstGeom prst="rect">
            <a:avLst/>
          </a:prstGeom>
          <a:noFill/>
        </p:spPr>
        <p:txBody>
          <a:bodyPr wrap="none" rtlCol="0">
            <a:spAutoFit/>
          </a:bodyPr>
          <a:lstStyle/>
          <a:p>
            <a:r>
              <a:rPr lang="en-US" dirty="0" smtClean="0"/>
              <a:t>Undirected Graph</a:t>
            </a:r>
            <a:endParaRPr lang="en-US" dirty="0"/>
          </a:p>
        </p:txBody>
      </p:sp>
    </p:spTree>
    <p:extLst>
      <p:ext uri="{BB962C8B-B14F-4D97-AF65-F5344CB8AC3E}">
        <p14:creationId xmlns:p14="http://schemas.microsoft.com/office/powerpoint/2010/main" val="74439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5770</TotalTime>
  <Words>3645</Words>
  <Application>Microsoft Macintosh PowerPoint</Application>
  <PresentationFormat>On-screen Show (4:3)</PresentationFormat>
  <Paragraphs>897</Paragraphs>
  <Slides>50</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Apple Symbols</vt:lpstr>
      <vt:lpstr>Arial Black</vt:lpstr>
      <vt:lpstr>Calibri</vt:lpstr>
      <vt:lpstr>Cambria Math</vt:lpstr>
      <vt:lpstr>Impact</vt:lpstr>
      <vt:lpstr>Mangal</vt:lpstr>
      <vt:lpstr>Rockwell</vt:lpstr>
      <vt:lpstr>Arial</vt:lpstr>
      <vt:lpstr>Inkwell</vt:lpstr>
      <vt:lpstr>IT306</vt:lpstr>
      <vt:lpstr>PowerPoint Presentation</vt:lpstr>
      <vt:lpstr>Graphs </vt:lpstr>
      <vt:lpstr>Graph Formal Definition and Types </vt:lpstr>
      <vt:lpstr>Directed Graph Terminology</vt:lpstr>
      <vt:lpstr>Undirected Graph Terminology</vt:lpstr>
      <vt:lpstr>Graph Terminology</vt:lpstr>
      <vt:lpstr>Adjacency Matrix</vt:lpstr>
      <vt:lpstr>Adjacency List for Directed and Undirected Graphs (Example)</vt:lpstr>
      <vt:lpstr>Adjacency Matrix </vt:lpstr>
      <vt:lpstr>Adjacency Matrix </vt:lpstr>
      <vt:lpstr>Length-based Path Selection</vt:lpstr>
      <vt:lpstr>Matrix Multiplication</vt:lpstr>
      <vt:lpstr>Matrix Multiplication</vt:lpstr>
      <vt:lpstr>Graph traversal algorithms</vt:lpstr>
      <vt:lpstr>Graph Traversal : DFS for 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Graph Traversal : DFS for Undirected Graphs</vt:lpstr>
      <vt:lpstr>Applications of DFS</vt:lpstr>
      <vt:lpstr>Graph Traversal : BFS</vt:lpstr>
      <vt:lpstr>Graph Traversal : BFS</vt:lpstr>
      <vt:lpstr>Graph Traversal : BFS</vt:lpstr>
      <vt:lpstr>Graph Traversal : BFS</vt:lpstr>
      <vt:lpstr>Exercise</vt:lpstr>
      <vt:lpstr>Applications of BFS</vt:lpstr>
      <vt:lpstr>Other Graph Traversal Aglos </vt:lpstr>
      <vt:lpstr>Kruskal’s Algorithm</vt:lpstr>
      <vt:lpstr>Kruskal’s Algorithm</vt:lpstr>
      <vt:lpstr>Kruskal’s Algorithm</vt:lpstr>
      <vt:lpstr>Kruskal’s Algorithm</vt:lpstr>
      <vt:lpstr>Kruskal’s Algorithm Complexity</vt:lpstr>
      <vt:lpstr>Java Implementation Of Directed Graph Exercise: Study the Code</vt:lpstr>
      <vt:lpstr>Memory Management in Java</vt:lpstr>
      <vt:lpstr>Heap</vt:lpstr>
      <vt:lpstr>Object Allocation</vt:lpstr>
      <vt:lpstr>Big Picture</vt:lpstr>
      <vt:lpstr>Thread Local Heap vs. Global Heap</vt:lpstr>
      <vt:lpstr>Garbage Collection (GC)</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IT306</dc:title>
  <dc:creator>srafatir</dc:creator>
  <cp:lastModifiedBy>Setareh Rafatirad</cp:lastModifiedBy>
  <cp:revision>447</cp:revision>
  <dcterms:created xsi:type="dcterms:W3CDTF">2014-08-27T22:12:02Z</dcterms:created>
  <dcterms:modified xsi:type="dcterms:W3CDTF">2017-12-12T16:31:24Z</dcterms:modified>
</cp:coreProperties>
</file>