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C5235-9060-4D75-9A89-598EA563C9BC}">
  <a:tblStyle styleId="{7BFC5235-9060-4D75-9A89-598EA563C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C26AFD-930F-47BC-B57F-31C10CA5408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c06a0c36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c06a0c36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c06a0c36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c06a0c36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455f6dc2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455f6dc2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455f6dc2f_0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455f6dc2f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455f6dc2f_0_2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455f6dc2f_0_2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455f6dc2f_0_2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455f6dc2f_0_2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455f6dc2f_0_2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455f6dc2f_0_2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c06a0c3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c06a0c3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c06a0c36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c06a0c36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5" Type="http://schemas.openxmlformats.org/officeDocument/2006/relationships/hyperlink" Target="https://docs.google.com/spreadsheets/u/0/d/1l3llr3PovVobdzVObf3aKMPo8m704DgKKP9xtVroUws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anada.ca/en/immigration-refugees-citizenship/services/visit-canada/eligibility.html" TargetMode="External"/><Relationship Id="rId4" Type="http://schemas.openxmlformats.org/officeDocument/2006/relationships/hyperlink" Target="https://www.canada.ca/en/immigration-refugees-citizenship/services/visit-canada/entry-requirements-country.html" TargetMode="External"/><Relationship Id="rId5" Type="http://schemas.openxmlformats.org/officeDocument/2006/relationships/hyperlink" Target="https://www.kayak.com/travel-restrictions?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3025" y="15199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Kaba Fatimah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3025" y="3392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Destination: CANADA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Dates: 1-7th May 2025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16562" l="11190" r="-11189" t="0"/>
          <a:stretch/>
        </p:blipFill>
        <p:spPr>
          <a:xfrm>
            <a:off x="4695325" y="0"/>
            <a:ext cx="5112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2"/>
          <p:cNvGraphicFramePr/>
          <p:nvPr/>
        </p:nvGraphicFramePr>
        <p:xfrm>
          <a:off x="0" y="27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{ADC26AFD-930F-47BC-B57F-31C10CA54083}</a:tableStyleId>
              </a:tblPr>
              <a:tblGrid>
                <a:gridCol w="744125"/>
                <a:gridCol w="744125"/>
                <a:gridCol w="744125"/>
                <a:gridCol w="744125"/>
                <a:gridCol w="744125"/>
                <a:gridCol w="744125"/>
                <a:gridCol w="744125"/>
                <a:gridCol w="744125"/>
                <a:gridCol w="1488275"/>
                <a:gridCol w="1550275"/>
              </a:tblGrid>
              <a:tr h="463200">
                <a:tc gridSpan="10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MEETINGS and EVENTS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Venue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Contact Person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Topic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Info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</a:tr>
              <a:tr h="113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2nd MAY 2025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SUITE 2500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 Adelaide Street West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TORONTO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MR CHARLES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GLOBAL ECONOMIC CRISIS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THERE IS A CAB DRIVER WAITING AT 9AM TO TAKE YOU TO YOUR DESTINATION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39" name="Google Shape;339;p22"/>
          <p:cNvGraphicFramePr/>
          <p:nvPr/>
        </p:nvGraphicFramePr>
        <p:xfrm>
          <a:off x="-12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{ADC26AFD-930F-47BC-B57F-31C10CA54083}</a:tableStyleId>
              </a:tblPr>
              <a:tblGrid>
                <a:gridCol w="756750"/>
                <a:gridCol w="756750"/>
                <a:gridCol w="756750"/>
                <a:gridCol w="756750"/>
                <a:gridCol w="756750"/>
                <a:gridCol w="756750"/>
                <a:gridCol w="756750"/>
                <a:gridCol w="756750"/>
                <a:gridCol w="1513475"/>
                <a:gridCol w="1576575"/>
              </a:tblGrid>
              <a:tr h="421825">
                <a:tc gridSpan="10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HOTEL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546A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Street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City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Confirm #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Room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Check-In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Check-Out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Info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</a:tr>
              <a:tr h="1238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2nd May 2025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PARK-INN BY RADISSON,TORONTO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 PARKINN STREET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TORONTO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25098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03:00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740175" y="648550"/>
            <a:ext cx="40455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TABLE OF CONTENTS</a:t>
            </a:r>
            <a:endParaRPr b="1" sz="24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354900" y="2112625"/>
            <a:ext cx="46620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action="ppaction://hlinkshowjump?jump=nextslide"/>
              </a:rPr>
              <a:t>Entry/Exit Requirements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action="ppaction://hlinksldjump" r:id="rId3"/>
              </a:rPr>
              <a:t>Etiquette and Cultural Expectations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action="ppaction://hlinksldjump" r:id="rId4"/>
              </a:rPr>
              <a:t>Event Information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Budget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/>
              </a:rPr>
              <a:t>Travel Itinerary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VISA REQUIREMENT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SOURCE</a:t>
            </a:r>
            <a:r>
              <a:rPr lang="en" sz="1000"/>
              <a:t>: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https://www.canada.ca/en/immigration-refugees-citizenship/services/visit-canada/eligibility.html</a:t>
            </a:r>
            <a:endParaRPr sz="10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ENTRY REQUIREMENTS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SOURCE:</a:t>
            </a:r>
            <a:r>
              <a:rPr lang="en" sz="1000"/>
              <a:t>: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https://www.canada.ca/en/immigration-refugees-citizenship/services/visit-canada/entry-requirements-country.html</a:t>
            </a:r>
            <a:endParaRPr sz="1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>
                <a:solidFill>
                  <a:srgbClr val="F3F3F3"/>
                </a:solidFill>
              </a:rPr>
              <a:t>VALID WORK PERMIT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>
                <a:solidFill>
                  <a:srgbClr val="F3F3F3"/>
                </a:solidFill>
              </a:rPr>
              <a:t>VALID PASSPORT</a:t>
            </a:r>
            <a:endParaRPr>
              <a:solidFill>
                <a:srgbClr val="F3F3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●"/>
            </a:pPr>
            <a:r>
              <a:rPr lang="en">
                <a:solidFill>
                  <a:srgbClr val="F3F3F3"/>
                </a:solidFill>
              </a:rPr>
              <a:t>TRAVEL DOCUMENT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EXIT REQUIREMENTS: No Covid-19 Health test required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SOURCE: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https://www.kayak.com/travel-restrictions?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254625"/>
            <a:ext cx="7030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3F3F3"/>
                </a:solidFill>
              </a:rPr>
              <a:t>Etiquette and cultural expectation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3F3F3"/>
                </a:solidFill>
              </a:rPr>
              <a:t>                   </a:t>
            </a:r>
            <a:endParaRPr sz="1000">
              <a:solidFill>
                <a:srgbClr val="F3F3F3"/>
              </a:solidFill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952500" y="4150575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Politeness and Communication:Canadians place a high value on politeness in communication. It's common to use courteous language, such as "please," "thank you," and "sorry," in everyday interactions</a:t>
            </a:r>
            <a:endParaRPr b="1"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lang="en" sz="1000">
                <a:solidFill>
                  <a:srgbClr val="000000"/>
                </a:solidFill>
              </a:rPr>
              <a:t>Respect for Diversity and </a:t>
            </a:r>
            <a:r>
              <a:rPr b="1" lang="en" sz="1000">
                <a:solidFill>
                  <a:srgbClr val="000000"/>
                </a:solidFill>
              </a:rPr>
              <a:t>Multiculturalism Canada</a:t>
            </a:r>
            <a:r>
              <a:rPr b="1" lang="en" sz="1000">
                <a:solidFill>
                  <a:srgbClr val="000000"/>
                </a:solidFill>
              </a:rPr>
              <a:t> is known for its cultural diversity. Respecting different cultures, traditions, and languages is crucial.</a:t>
            </a:r>
            <a:endParaRPr b="1" sz="1000">
              <a:solidFill>
                <a:srgbClr val="000000"/>
              </a:solidFill>
            </a:endParaRPr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952500" y="105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{7BFC5235-9060-4D75-9A89-598EA563C9BC}</a:tableStyleId>
              </a:tblPr>
              <a:tblGrid>
                <a:gridCol w="3619500"/>
                <a:gridCol w="3619500"/>
              </a:tblGrid>
              <a:tr h="5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Be Polite</a:t>
                      </a:r>
                      <a:r>
                        <a:rPr lang="en" sz="900"/>
                        <a:t>: Use "please," "thank you," and "sorry" frequently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Avoid Stereotyping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Respect Personal Space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Don't Discuss Sensitive Topics</a:t>
                      </a:r>
                      <a:r>
                        <a:rPr lang="en" sz="900"/>
                        <a:t>: Topics like politics, religion, and personal income can be considered private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Follow Queuing Norms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Don't Be Loud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Embrace Diversity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Don't Ignore Local Customs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Use Appropriate Greetings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Avoid Being Overly Critical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52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Tip Appropriately</a:t>
                      </a:r>
                      <a:r>
                        <a:rPr lang="en" sz="900"/>
                        <a:t>: In restaurants, a tip of 15-20% is standard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Don't Make Jokes About the Cold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Be Mindful of the Weather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16"/>
          <p:cNvSpPr txBox="1"/>
          <p:nvPr/>
        </p:nvSpPr>
        <p:spPr>
          <a:xfrm>
            <a:off x="5711525" y="713925"/>
            <a:ext cx="120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DON’TS</a:t>
            </a:r>
            <a:endParaRPr b="1" sz="13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846050" y="713925"/>
            <a:ext cx="1203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DOS</a:t>
            </a:r>
            <a:endParaRPr b="1" sz="13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2024100" y="317175"/>
            <a:ext cx="5095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EVENT INFORMATION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17425" y="1491376"/>
            <a:ext cx="3125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Visit Museums and Galleries</a:t>
            </a: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Discover Canadian history and art at institutions like the Royal Ontario Museum or the Canadian Museum of History</a:t>
            </a:r>
            <a:endParaRPr sz="1400">
              <a:solidFill>
                <a:srgbClr val="F3F3F3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15718" l="0" r="0" t="0"/>
          <a:stretch/>
        </p:blipFill>
        <p:spPr>
          <a:xfrm>
            <a:off x="0" y="2665550"/>
            <a:ext cx="3960550" cy="247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5523925" y="1578075"/>
            <a:ext cx="27672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Sightseeing</a:t>
            </a:r>
            <a:r>
              <a:rPr lang="en">
                <a:solidFill>
                  <a:srgbClr val="F3F3F3"/>
                </a:solidFill>
              </a:rPr>
              <a:t>: Visit iconic landmarks like the CN Tower in Toronto</a:t>
            </a:r>
            <a:endParaRPr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14559" l="0" r="0" t="0"/>
          <a:stretch/>
        </p:blipFill>
        <p:spPr>
          <a:xfrm>
            <a:off x="4949220" y="2665550"/>
            <a:ext cx="4194780" cy="24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00000" y="1583575"/>
            <a:ext cx="472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Food Tours</a:t>
            </a: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Sample local cuisines in cities like Toronto known for their diverse culinary scenes.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16394" l="0" r="0" t="0"/>
          <a:stretch/>
        </p:blipFill>
        <p:spPr>
          <a:xfrm>
            <a:off x="4742225" y="0"/>
            <a:ext cx="4401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1834350" y="557600"/>
            <a:ext cx="5315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TRAVEL BUDGET</a:t>
            </a:r>
            <a:endParaRPr b="1" sz="24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1046300" y="17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{7BFC5235-9060-4D75-9A89-598EA563C9BC}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EXPENSES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Amount(CAD)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Visa application process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$485.00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Flights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$3,500.00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Accommodation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$1,050.00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Activities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$700.00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Meals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$500.00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Total cost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$6,235.00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20"/>
          <p:cNvGraphicFramePr/>
          <p:nvPr/>
        </p:nvGraphicFramePr>
        <p:xfrm>
          <a:off x="0" y="134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{ADC26AFD-930F-47BC-B57F-31C10CA54083}</a:tableStyleId>
              </a:tblPr>
              <a:tblGrid>
                <a:gridCol w="257150"/>
                <a:gridCol w="863350"/>
                <a:gridCol w="863350"/>
                <a:gridCol w="863350"/>
                <a:gridCol w="863350"/>
                <a:gridCol w="863350"/>
                <a:gridCol w="863350"/>
                <a:gridCol w="863350"/>
                <a:gridCol w="863350"/>
                <a:gridCol w="863350"/>
                <a:gridCol w="863350"/>
              </a:tblGrid>
              <a:tr h="13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BUSINESS TRIP ITINERARY</a:t>
                      </a:r>
                      <a:endParaRPr b="1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solidFill>
                      <a:srgbClr val="000000"/>
                    </a:solidFill>
                  </a:tcPr>
                </a:tc>
              </a:tr>
              <a:tr h="7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COMPANY NAME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KABA'S GADGETS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</a:tr>
              <a:tr h="38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BUSINESS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PREPARED FOR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FATIMAH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TRIP START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1st MAY 2025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DESTINATION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CANADA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PREPARED BY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FATIMAH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TRIP END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A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7th MAY 2025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20"/>
          <p:cNvSpPr txBox="1"/>
          <p:nvPr/>
        </p:nvSpPr>
        <p:spPr>
          <a:xfrm>
            <a:off x="2703400" y="398125"/>
            <a:ext cx="39684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TRAVEL ITINERARY</a:t>
            </a:r>
            <a:endParaRPr b="1" sz="24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21"/>
          <p:cNvGraphicFramePr/>
          <p:nvPr/>
        </p:nvGraphicFramePr>
        <p:xfrm>
          <a:off x="-15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{ADC26AFD-930F-47BC-B57F-31C10CA54083}</a:tableStyleId>
              </a:tblPr>
              <a:tblGrid>
                <a:gridCol w="756750"/>
                <a:gridCol w="756750"/>
                <a:gridCol w="756750"/>
                <a:gridCol w="756750"/>
                <a:gridCol w="756750"/>
                <a:gridCol w="756750"/>
                <a:gridCol w="756750"/>
                <a:gridCol w="756750"/>
                <a:gridCol w="1513525"/>
                <a:gridCol w="1576575"/>
              </a:tblGrid>
              <a:tr h="609750">
                <a:tc gridSpan="10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DEPARTING FLIGHT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Depart - Location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Depart -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Airline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Confirm #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Flight #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Arrival - Location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Arrival -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Info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CE4"/>
                    </a:solidFill>
                  </a:tcPr>
                </a:tc>
                <a:tc hMerge="1"/>
              </a:tr>
              <a:tr h="9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1st May 2025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MMA1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08:00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EMIRATE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34567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A2345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CANADA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 TERMINAL 1 TO GET YOUR LUGGAGE IN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333" name="Google Shape;333;p21"/>
          <p:cNvGraphicFramePr/>
          <p:nvPr/>
        </p:nvGraphicFramePr>
        <p:xfrm>
          <a:off x="-25" y="29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{ADC26AFD-930F-47BC-B57F-31C10CA54083}</a:tableStyleId>
              </a:tblPr>
              <a:tblGrid>
                <a:gridCol w="756750"/>
                <a:gridCol w="756750"/>
                <a:gridCol w="756750"/>
                <a:gridCol w="756750"/>
                <a:gridCol w="756750"/>
                <a:gridCol w="756750"/>
                <a:gridCol w="756750"/>
                <a:gridCol w="756750"/>
                <a:gridCol w="1513500"/>
                <a:gridCol w="1576550"/>
              </a:tblGrid>
              <a:tr h="548500">
                <a:tc gridSpan="10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RETURNING FLIGHT</a:t>
                      </a:r>
                      <a:endParaRPr b="1" sz="10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1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Depart - Location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Depart -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Airline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Confirm #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Flight #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Arrival - Location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Arrival - Time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More Info</a:t>
                      </a:r>
                      <a:endParaRPr b="1"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81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7th May 2025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TORONTO AIRPORT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06:00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EMIRATE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98765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B5432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MMA1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22:00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 TO THE AIRPORT BY 4AM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28575" marL="2857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