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75" r:id="rId5"/>
    <p:sldId id="271" r:id="rId6"/>
    <p:sldId id="272" r:id="rId7"/>
    <p:sldId id="273" r:id="rId8"/>
    <p:sldId id="278" r:id="rId9"/>
    <p:sldId id="279" r:id="rId10"/>
    <p:sldId id="265" r:id="rId11"/>
    <p:sldId id="267" r:id="rId12"/>
    <p:sldId id="280" r:id="rId13"/>
    <p:sldId id="268" r:id="rId14"/>
    <p:sldId id="26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EBEC7-FEEB-411B-999A-3AA2A09F3127}" v="1613" dt="2024-03-22T15:30:01.459"/>
    <p1510:client id="{AE9E2325-B191-429B-BB1A-8E5FED0E925A}" v="40" dt="2024-03-22T15:35:07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5092-268E-7A48-B839-B7BEE5A4CE6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1192-36F1-3645-83CE-19086B78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DCBA-F826-600A-00FF-2669B39A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91F3F-FBB4-D30F-089E-0A587B76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BE5F-B1BF-5F54-473B-DE66D82B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E61-4AB3-964A-8E1A-AF59C6397F89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DD8E-E539-553B-D0AC-B6A2E77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A36F-C0A3-E345-27EC-7AD0F38F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E2A8-E348-43E5-7346-1F56E03A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7A98-52A2-3471-1928-983E58AD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6939-DB31-7C11-EBCC-F359F302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3CC-2B06-2C46-88E6-0BE336749D53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F6DD-CF2C-5BB6-2EB1-F3D91A9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D5D9-24BC-8F7C-2CF5-31837FE6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E4333-11D8-DAF5-3040-F6BBA95C3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B049-6076-DEAF-B445-73BC349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64E5-A6F6-B42F-516C-9613F46C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D3D-6CBB-3C40-8BA5-88531CC20B7B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2FE4-14C5-BF87-30DA-61654FA1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F59F-F10F-95DB-7114-436B901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6C59-4F09-362B-6433-A8A8B526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6E1-88FD-854C-9057-47FE7DDE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B798-716A-D7AC-A429-5640400F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46A3-81A8-754C-A576-1C7AC117F338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4EED-D075-2A22-4718-D62106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321B-7A10-39F4-F1C6-10083BA1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6FEE-42E8-FF5F-31C1-3626C9E4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1240-4EEC-6F7D-B7FF-4542835D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202C-A241-5881-1EFB-E17B687B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B5D9-B905-6E4B-AE1A-F6788868F974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107A-9C3D-90C7-FA57-95BD6A2C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CE3B-C1D4-82F5-57AF-67E9BA1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BF16-E763-1221-471E-3E1A4F92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39E2-094C-89B0-8400-020F7A7A3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29F6-9B09-2B08-0D89-52C71B03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497D-60B3-142D-945E-F128A72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5FB7-96BA-1A41-991B-03F500C3500C}" type="datetime1">
              <a:rPr lang="en-MY" smtClean="0"/>
              <a:t>22/3/2024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951B-A9FD-7452-16BE-58423C37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E046-F0B7-2504-481E-6B4ED6BB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EAC3-D146-75DF-441F-7B3F719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FEEE3-5028-EF9F-3A6F-9FF5C8E5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9190-639F-1DB9-E7B3-18765690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1CAA-5316-523D-67C3-3D74B9D34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68087-D90C-4805-6E57-9C8B6833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4F08B-16C6-C091-5303-C67BACD8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8AA9-95F5-8F41-BEBE-E9C96302A193}" type="datetime1">
              <a:rPr lang="en-MY" smtClean="0"/>
              <a:t>22/3/2024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F7681-C87A-D217-3D11-FA8C17C1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70C77-315F-9306-5724-3BC4FFEB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25BC-1A9F-938F-025A-71BDAAD4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5A812-4ACC-68CB-9CFC-FB04CE8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0D2A-26A3-B249-BC2A-9B4BE9464361}" type="datetime1">
              <a:rPr lang="en-MY" smtClean="0"/>
              <a:t>22/3/2024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2ED25-8B8F-AD43-F94C-5CE3FF98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598F-91B0-8E1A-242D-B3D5FB25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2EC2E-B5B5-1A1E-FF12-9675D700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614B-4108-4D4A-A796-97E0CB9C1977}" type="datetime1">
              <a:rPr lang="en-MY" smtClean="0"/>
              <a:t>22/3/2024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F81E2-BB3B-C552-5AB0-3B3DF18D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3603-2693-E020-6D7B-138785D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94C0-EE37-10C1-7374-43705F5A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F924-88B9-256B-C741-2C523B56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D2688-2008-B742-6388-DD693F18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A57F-276C-CF5E-5D4E-C6030E73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6F8A-8BCF-D143-B6B2-5F810606A215}" type="datetime1">
              <a:rPr lang="en-MY" smtClean="0"/>
              <a:t>22/3/2024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13B2-6891-5EB4-39FB-DD710EE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E699-8E96-46C0-2E0D-6D8363AD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C8D-6817-D0D4-CC86-25551D94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4ADC-9128-0ADC-C197-10CCDA986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60E1-EC6A-700F-71B6-823F6A7CC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335E-00D6-FE22-3335-4F618E9A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10F5-F66C-D242-A6B1-6B560780126B}" type="datetime1">
              <a:rPr lang="en-MY" smtClean="0"/>
              <a:t>22/3/2024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E11FF-689B-A53A-FE2C-DCC8327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F031-9FC8-55A5-1B40-F90975E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movie.png" descr="pasted-movie.png">
            <a:extLst>
              <a:ext uri="{FF2B5EF4-FFF2-40B4-BE49-F238E27FC236}">
                <a16:creationId xmlns:a16="http://schemas.microsoft.com/office/drawing/2014/main" id="{511F938B-4665-B604-953E-3A3EF24B4F5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21770" y="113153"/>
            <a:ext cx="1823085" cy="5039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8A495-71AF-06A8-708F-A81149B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F5A83-8658-532D-362B-A31578E8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D1CF-B504-1C6D-7B78-92EA52D5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37FDC-C959-D34A-B938-199E8760A89C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E376-6813-B0A7-A9B0-5986B06A2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D349-EEB0-1918-650A-EC7E7C38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zfauzi89/Capstone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9D20-FD96-0C97-BD61-BCF26509A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Online Shopper 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Purchase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0070-E316-C50E-F422-6E11B85F6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Zul Fauzi Abas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2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Modeling 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Models tested on training data: Logistic Regression, KNN, Decision Trees, Random Forests.</a:t>
            </a:r>
          </a:p>
          <a:p>
            <a:r>
              <a:rPr lang="en-US" dirty="0">
                <a:ea typeface="+mn-lt"/>
                <a:cs typeface="+mn-lt"/>
              </a:rPr>
              <a:t>Accuracy chosen as the performance metric.</a:t>
            </a:r>
          </a:p>
          <a:p>
            <a:r>
              <a:rPr lang="en-US" dirty="0">
                <a:ea typeface="+mn-lt"/>
                <a:cs typeface="+mn-lt"/>
              </a:rPr>
              <a:t>Selection for tuning is based on classification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1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 Performance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1849815"/>
            <a:ext cx="47098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  <a:ea typeface="+mn-lt"/>
                <a:cs typeface="+mn-lt"/>
              </a:rPr>
              <a:t>Logistic Regression</a:t>
            </a:r>
            <a:r>
              <a:rPr lang="en-US" dirty="0">
                <a:ea typeface="+mn-lt"/>
                <a:cs typeface="+mn-lt"/>
              </a:rPr>
              <a:t> achieved the best balance, avoiding overfitting.</a:t>
            </a:r>
          </a:p>
          <a:p>
            <a:endParaRPr lang="en-US" u="sng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979DD5B5-5FD2-45B3-A802-5E887917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88" y="1852235"/>
            <a:ext cx="4614938" cy="25124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79BF73-AF51-7D5F-50CB-3F524865270D}"/>
              </a:ext>
            </a:extLst>
          </p:cNvPr>
          <p:cNvSpPr txBox="1"/>
          <p:nvPr/>
        </p:nvSpPr>
        <p:spPr>
          <a:xfrm>
            <a:off x="978464" y="4484779"/>
            <a:ext cx="402905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i="1" dirty="0"/>
              <a:t>Table 1</a:t>
            </a:r>
            <a:r>
              <a:rPr lang="en-US" dirty="0"/>
              <a:t>. Accuracy of Model on Training </a:t>
            </a:r>
          </a:p>
          <a:p>
            <a:r>
              <a:rPr lang="en-US" dirty="0"/>
              <a:t>                  &amp; Testing Set</a:t>
            </a:r>
          </a:p>
        </p:txBody>
      </p:sp>
    </p:spTree>
    <p:extLst>
      <p:ext uri="{BB962C8B-B14F-4D97-AF65-F5344CB8AC3E}">
        <p14:creationId xmlns:p14="http://schemas.microsoft.com/office/powerpoint/2010/main" val="127074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2768"/>
            <a:ext cx="10515600" cy="1448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ea typeface="+mn-lt"/>
                <a:cs typeface="+mn-lt"/>
              </a:rPr>
              <a:t>Post-tuning, accuracy improved to </a:t>
            </a:r>
            <a:r>
              <a:rPr lang="en-US" sz="4000" b="1" dirty="0">
                <a:highlight>
                  <a:srgbClr val="FFFF00"/>
                </a:highlight>
                <a:ea typeface="+mn-lt"/>
                <a:cs typeface="+mn-lt"/>
              </a:rPr>
              <a:t>84.3%</a:t>
            </a:r>
            <a:r>
              <a:rPr lang="en-US" sz="4000" dirty="0">
                <a:ea typeface="+mn-lt"/>
                <a:cs typeface="+mn-lt"/>
              </a:rPr>
              <a:t>, exceeding our goal.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7A88E0-4C64-7986-73A2-4BC1CF3E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Tuning and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7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Insights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Patterns in browsing data accurately indicate purchase likelihood.</a:t>
            </a:r>
          </a:p>
          <a:p>
            <a:r>
              <a:rPr lang="en-US" dirty="0">
                <a:ea typeface="+mn-lt"/>
                <a:cs typeface="+mn-lt"/>
              </a:rPr>
              <a:t>The model's predictions can enhance online retail strategies.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>
                <a:ea typeface="+mn-lt"/>
                <a:cs typeface="+mn-lt"/>
              </a:rPr>
              <a:t>Achievement:</a:t>
            </a:r>
            <a:r>
              <a:rPr lang="en-US" dirty="0">
                <a:ea typeface="+mn-lt"/>
                <a:cs typeface="+mn-lt"/>
              </a:rPr>
              <a:t> Our model significantly improves prediction accuracy.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Next steps involve refining the model and exploring additional applications.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Complete analysis link: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https://github.com/mzfauzi89/Capstone-Project</a:t>
            </a:r>
            <a:r>
              <a:rPr lang="en-US" dirty="0">
                <a:ea typeface="+mn-lt"/>
                <a:cs typeface="+mn-lt"/>
              </a:rPr>
              <a:t> 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538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363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The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805" cy="967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digital age, understanding online shopper behavior is crucial for e-commerce success.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/>
        </p:nvSpPr>
        <p:spPr>
          <a:xfrm>
            <a:off x="838200" y="3120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Why this Matters?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/>
        </p:nvSpPr>
        <p:spPr>
          <a:xfrm>
            <a:off x="838200" y="4581205"/>
            <a:ext cx="10526805" cy="1930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Accurate predictions can improve customer interactions and shopping experiences.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116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Objective:</a:t>
            </a:r>
            <a:r>
              <a:rPr lang="en-US" dirty="0">
                <a:ea typeface="+mn-lt"/>
                <a:cs typeface="+mn-lt"/>
              </a:rPr>
              <a:t> To build a model</a:t>
            </a:r>
            <a:r>
              <a:rPr lang="en-US" dirty="0">
                <a:ea typeface="+mn-lt"/>
                <a:cs typeface="Arial"/>
              </a:rPr>
              <a:t> that</a:t>
            </a:r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Arial"/>
              </a:rPr>
              <a:t> 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predict</a:t>
            </a:r>
            <a:r>
              <a:rPr lang="en-US" dirty="0">
                <a:ea typeface="+mn-lt"/>
                <a:cs typeface="+mn-lt"/>
              </a:rPr>
              <a:t> purchases from browsing behavior.</a:t>
            </a:r>
          </a:p>
          <a:p>
            <a:r>
              <a:rPr lang="en-US" b="1" dirty="0">
                <a:ea typeface="+mn-lt"/>
                <a:cs typeface="+mn-lt"/>
              </a:rPr>
              <a:t>Goal:</a:t>
            </a:r>
            <a:r>
              <a:rPr lang="en-US" dirty="0">
                <a:ea typeface="+mn-lt"/>
                <a:cs typeface="+mn-lt"/>
              </a:rPr>
              <a:t> To surpass baseline accuracy by 10%.</a:t>
            </a:r>
          </a:p>
          <a:p>
            <a:r>
              <a:rPr lang="en-US" b="1" dirty="0">
                <a:ea typeface="+mn-lt"/>
                <a:cs typeface="+mn-lt"/>
              </a:rPr>
              <a:t>Output:</a:t>
            </a:r>
            <a:r>
              <a:rPr lang="en-US" dirty="0">
                <a:ea typeface="+mn-lt"/>
                <a:cs typeface="+mn-lt"/>
              </a:rPr>
              <a:t> A </a:t>
            </a:r>
            <a:r>
              <a:rPr lang="en-US" dirty="0" err="1">
                <a:ea typeface="+mn-lt"/>
                <a:cs typeface="+mn-lt"/>
              </a:rPr>
              <a:t>Jupyter</a:t>
            </a:r>
            <a:r>
              <a:rPr lang="en-US" dirty="0">
                <a:ea typeface="+mn-lt"/>
                <a:cs typeface="+mn-lt"/>
              </a:rPr>
              <a:t> Notebook with model with the predictive model and insights.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dirty="0">
                <a:ea typeface="+mj-lt"/>
                <a:cs typeface="+mj-lt"/>
              </a:rPr>
              <a:t>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Source:</a:t>
            </a:r>
            <a:r>
              <a:rPr lang="en-US" dirty="0">
                <a:ea typeface="+mn-lt"/>
                <a:cs typeface="+mn-lt"/>
              </a:rPr>
              <a:t> Kaggle. 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Focus: </a:t>
            </a:r>
            <a:r>
              <a:rPr lang="en-US" dirty="0">
                <a:ea typeface="+mn-lt"/>
                <a:cs typeface="+mn-lt"/>
              </a:rPr>
              <a:t>Browsing behavior features.</a:t>
            </a:r>
          </a:p>
          <a:p>
            <a:r>
              <a:rPr lang="en-US" b="1" dirty="0">
                <a:ea typeface="+mn-lt"/>
                <a:cs typeface="+mn-lt"/>
              </a:rPr>
              <a:t>Assumption:</a:t>
            </a:r>
            <a:r>
              <a:rPr lang="en-US" dirty="0">
                <a:ea typeface="+mn-lt"/>
                <a:cs typeface="+mn-lt"/>
              </a:rPr>
              <a:t> Data mirrors online shopper trends and behaviors.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2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The Approach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>
                <a:ea typeface="+mn-lt"/>
                <a:cs typeface="+mn-lt"/>
              </a:rPr>
              <a:t>EDA:</a:t>
            </a:r>
            <a:r>
              <a:rPr lang="en-US" dirty="0">
                <a:ea typeface="+mn-lt"/>
                <a:cs typeface="+mn-lt"/>
              </a:rPr>
              <a:t> Identify patterns, outliers, and skewness.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b="1" dirty="0">
                <a:ea typeface="+mn-lt"/>
                <a:cs typeface="+mn-lt"/>
              </a:rPr>
              <a:t>Data Processing: </a:t>
            </a:r>
            <a:r>
              <a:rPr lang="en-US" dirty="0">
                <a:ea typeface="+mn-lt"/>
                <a:cs typeface="+mn-lt"/>
              </a:rPr>
              <a:t>Address skewness, outliers, and class imbalance.</a:t>
            </a:r>
          </a:p>
          <a:p>
            <a:pPr marL="514350" indent="-514350">
              <a:buAutoNum type="arabicPeriod"/>
            </a:pPr>
            <a:r>
              <a:rPr lang="en-US" b="1" dirty="0">
                <a:ea typeface="+mn-lt"/>
                <a:cs typeface="+mn-lt"/>
              </a:rPr>
              <a:t>Modeling:</a:t>
            </a:r>
            <a:r>
              <a:rPr lang="en-US" dirty="0">
                <a:ea typeface="+mn-lt"/>
                <a:cs typeface="+mn-lt"/>
              </a:rPr>
              <a:t> Experiment with Logistic Regression, KNN, Decision Trees, Random Forests.</a:t>
            </a:r>
          </a:p>
          <a:p>
            <a:pPr marL="514350" indent="-514350">
              <a:buAutoNum type="arabicPeriod"/>
            </a:pPr>
            <a:r>
              <a:rPr lang="en-US" b="1" dirty="0">
                <a:ea typeface="+mn-lt"/>
                <a:cs typeface="+mn-lt"/>
              </a:rPr>
              <a:t>Tuning:</a:t>
            </a:r>
            <a:r>
              <a:rPr lang="en-US" dirty="0">
                <a:ea typeface="+mn-lt"/>
                <a:cs typeface="+mn-lt"/>
              </a:rPr>
              <a:t> Optimize the best model.</a:t>
            </a:r>
          </a:p>
          <a:p>
            <a:pPr>
              <a:buAutoNum type="arabicPeriod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dirty="0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1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BDEB-27AC-CC24-D0AE-23F68E3A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EDA Insight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71D1-87A5-1BAE-7499-1B1C81E4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>
                <a:ea typeface="+mn-lt"/>
                <a:cs typeface="+mn-lt"/>
              </a:rPr>
              <a:t>Outliers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u="sng" dirty="0">
                <a:ea typeface="+mn-lt"/>
                <a:cs typeface="+mn-lt"/>
              </a:rPr>
              <a:t>skewness</a:t>
            </a:r>
            <a:r>
              <a:rPr lang="en-US" dirty="0">
                <a:ea typeface="+mn-lt"/>
                <a:cs typeface="+mn-lt"/>
              </a:rPr>
              <a:t> were identified across features.</a:t>
            </a:r>
          </a:p>
          <a:p>
            <a:r>
              <a:rPr lang="en-US" u="sng" dirty="0">
                <a:ea typeface="+mn-lt"/>
                <a:cs typeface="+mn-lt"/>
              </a:rPr>
              <a:t>Class imbalance</a:t>
            </a:r>
            <a:r>
              <a:rPr lang="en-US" dirty="0">
                <a:ea typeface="+mn-lt"/>
                <a:cs typeface="+mn-lt"/>
              </a:rPr>
              <a:t> observed, affecting model bias.</a:t>
            </a:r>
            <a:endParaRPr lang="en-US" dirty="0"/>
          </a:p>
          <a:p>
            <a:r>
              <a:rPr lang="en-US" u="sng" dirty="0">
                <a:ea typeface="+mn-lt"/>
                <a:cs typeface="+mn-lt"/>
              </a:rPr>
              <a:t>Negative correlation</a:t>
            </a:r>
            <a:r>
              <a:rPr lang="en-US" dirty="0">
                <a:ea typeface="+mn-lt"/>
                <a:cs typeface="+mn-lt"/>
              </a:rPr>
              <a:t> in some features could impact purchase predictions.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318CD-D265-3AB9-AAA1-C3296D37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5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BDEB-27AC-CC24-D0AE-23F68E3A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71D1-87A5-1BAE-7499-1B1C81E4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Outliers? Detect &amp; remove using IQR method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318CD-D265-3AB9-AAA1-C3296D37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blue squares with black dots&#10;&#10;Description automatically generated">
            <a:extLst>
              <a:ext uri="{FF2B5EF4-FFF2-40B4-BE49-F238E27FC236}">
                <a16:creationId xmlns:a16="http://schemas.microsoft.com/office/drawing/2014/main" id="{A8FE9C0A-E7E3-56B6-05BC-B02EF901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91" y="2394417"/>
            <a:ext cx="8872819" cy="2819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CBC3B-51AB-0DB1-3720-504C6BC7C0F7}"/>
              </a:ext>
            </a:extLst>
          </p:cNvPr>
          <p:cNvSpPr txBox="1"/>
          <p:nvPr/>
        </p:nvSpPr>
        <p:spPr>
          <a:xfrm>
            <a:off x="1922324" y="5591594"/>
            <a:ext cx="67704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i="1" dirty="0"/>
              <a:t>Figure 1</a:t>
            </a:r>
            <a:r>
              <a:rPr lang="en-US" dirty="0"/>
              <a:t>. </a:t>
            </a:r>
            <a:r>
              <a:rPr lang="en-US" dirty="0">
                <a:ea typeface="+mn-lt"/>
                <a:cs typeface="+mn-lt"/>
              </a:rPr>
              <a:t>'Administrative' feature; before and after removing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8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48C6E1-547D-8CA5-E5AF-1CF2D4AB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33" y="2358278"/>
            <a:ext cx="8905316" cy="29146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71D1-87A5-1BAE-7499-1B1C81E4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Skewness? Applied log transformation to features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318CD-D265-3AB9-AAA1-C3296D37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84947-9181-5C5F-AD1D-5F658CF843F4}"/>
              </a:ext>
            </a:extLst>
          </p:cNvPr>
          <p:cNvSpPr txBox="1"/>
          <p:nvPr/>
        </p:nvSpPr>
        <p:spPr>
          <a:xfrm>
            <a:off x="1922324" y="5591594"/>
            <a:ext cx="71330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i="1" dirty="0"/>
              <a:t>Figure 2</a:t>
            </a:r>
            <a:r>
              <a:rPr lang="en-US" dirty="0"/>
              <a:t>. </a:t>
            </a:r>
            <a:r>
              <a:rPr lang="en-US" dirty="0">
                <a:ea typeface="+mn-lt"/>
                <a:cs typeface="+mn-lt"/>
              </a:rPr>
              <a:t>'Product Related' feature; before and after log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9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71D1-87A5-1BAE-7499-1B1C81E4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Class Imbalance? Corrected using SMOTE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318CD-D265-3AB9-AAA1-C3296D37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 descr="A blue and orange bar graph&#10;&#10;Description automatically generated">
            <a:extLst>
              <a:ext uri="{FF2B5EF4-FFF2-40B4-BE49-F238E27FC236}">
                <a16:creationId xmlns:a16="http://schemas.microsoft.com/office/drawing/2014/main" id="{60012C8C-674A-6D35-50AF-C6120B8E0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409" y="2635343"/>
            <a:ext cx="5077946" cy="2819961"/>
          </a:xfrm>
          <a:prstGeom prst="rect">
            <a:avLst/>
          </a:prstGeom>
        </p:spPr>
      </p:pic>
      <p:pic>
        <p:nvPicPr>
          <p:cNvPr id="5" name="Picture 4" descr="A bar graph with blue and orange squares&#10;&#10;Description automatically generated">
            <a:extLst>
              <a:ext uri="{FF2B5EF4-FFF2-40B4-BE49-F238E27FC236}">
                <a16:creationId xmlns:a16="http://schemas.microsoft.com/office/drawing/2014/main" id="{04A6EE4A-2093-58B1-3A01-8FF42875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80" y="2638145"/>
            <a:ext cx="5120528" cy="2791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B0DE5-AE9B-C566-5214-65AB25D345B2}"/>
              </a:ext>
            </a:extLst>
          </p:cNvPr>
          <p:cNvSpPr txBox="1"/>
          <p:nvPr/>
        </p:nvSpPr>
        <p:spPr>
          <a:xfrm>
            <a:off x="1922324" y="5591594"/>
            <a:ext cx="616726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i="1" dirty="0"/>
              <a:t>Figure 3</a:t>
            </a:r>
            <a:r>
              <a:rPr lang="en-US" dirty="0"/>
              <a:t>. </a:t>
            </a:r>
            <a:r>
              <a:rPr lang="en-US" dirty="0">
                <a:ea typeface="+mn-lt"/>
                <a:cs typeface="+mn-lt"/>
              </a:rPr>
              <a:t>'Revenue' feature; before and after applying SMOTE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5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Online Shopper  Purchase Prediction</vt:lpstr>
      <vt:lpstr>The Problems</vt:lpstr>
      <vt:lpstr>Objective &amp; Goals</vt:lpstr>
      <vt:lpstr>The Dataset</vt:lpstr>
      <vt:lpstr>The Approach</vt:lpstr>
      <vt:lpstr>EDA Insight</vt:lpstr>
      <vt:lpstr>Data Preparation</vt:lpstr>
      <vt:lpstr>PowerPoint Presentation</vt:lpstr>
      <vt:lpstr>PowerPoint Presentation</vt:lpstr>
      <vt:lpstr>Modeling Strategy</vt:lpstr>
      <vt:lpstr>Model Performance</vt:lpstr>
      <vt:lpstr>Tuning and Results</vt:lpstr>
      <vt:lpstr>Insights and Predictions</vt:lpstr>
      <vt:lpstr>Conclusions and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Avinnaash Suresh</dc:creator>
  <cp:lastModifiedBy>Avinnaash Suresh</cp:lastModifiedBy>
  <cp:revision>543</cp:revision>
  <dcterms:created xsi:type="dcterms:W3CDTF">2024-03-15T17:02:54Z</dcterms:created>
  <dcterms:modified xsi:type="dcterms:W3CDTF">2024-03-22T15:35:34Z</dcterms:modified>
</cp:coreProperties>
</file>