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CB"/>
          </a:solidFill>
        </a:fill>
      </a:tcStyle>
    </a:wholeTbl>
    <a:band2H>
      <a:tcTxStyle/>
      <a:tcStyle>
        <a:tcBdr/>
        <a:fill>
          <a:solidFill>
            <a:srgbClr val="EE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6CB"/>
          </a:solidFill>
        </a:fill>
      </a:tcStyle>
    </a:wholeTbl>
    <a:band2H>
      <a:tcTxStyle/>
      <a:tcStyle>
        <a:tcBdr/>
        <a:fill>
          <a:solidFill>
            <a:srgbClr val="FAF3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8D0"/>
          </a:solidFill>
        </a:fill>
      </a:tcStyle>
    </a:wholeTbl>
    <a:band2H>
      <a:tcTxStyle/>
      <a:tcStyle>
        <a:tcBdr/>
        <a:fill>
          <a:solidFill>
            <a:srgbClr val="EEED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DengXian"/>
      </a:defRPr>
    </a:lvl1pPr>
    <a:lvl2pPr indent="228600" latinLnBrk="0">
      <a:defRPr sz="1200">
        <a:latin typeface="+mj-lt"/>
        <a:ea typeface="+mj-ea"/>
        <a:cs typeface="+mj-cs"/>
        <a:sym typeface="DengXian"/>
      </a:defRPr>
    </a:lvl2pPr>
    <a:lvl3pPr indent="457200" latinLnBrk="0">
      <a:defRPr sz="1200">
        <a:latin typeface="+mj-lt"/>
        <a:ea typeface="+mj-ea"/>
        <a:cs typeface="+mj-cs"/>
        <a:sym typeface="DengXian"/>
      </a:defRPr>
    </a:lvl3pPr>
    <a:lvl4pPr indent="685800" latinLnBrk="0">
      <a:defRPr sz="1200">
        <a:latin typeface="+mj-lt"/>
        <a:ea typeface="+mj-ea"/>
        <a:cs typeface="+mj-cs"/>
        <a:sym typeface="DengXian"/>
      </a:defRPr>
    </a:lvl4pPr>
    <a:lvl5pPr indent="914400" latinLnBrk="0">
      <a:defRPr sz="1200">
        <a:latin typeface="+mj-lt"/>
        <a:ea typeface="+mj-ea"/>
        <a:cs typeface="+mj-cs"/>
        <a:sym typeface="DengXian"/>
      </a:defRPr>
    </a:lvl5pPr>
    <a:lvl6pPr indent="1143000" latinLnBrk="0">
      <a:defRPr sz="1200">
        <a:latin typeface="+mj-lt"/>
        <a:ea typeface="+mj-ea"/>
        <a:cs typeface="+mj-cs"/>
        <a:sym typeface="DengXian"/>
      </a:defRPr>
    </a:lvl6pPr>
    <a:lvl7pPr indent="1371600" latinLnBrk="0">
      <a:defRPr sz="1200">
        <a:latin typeface="+mj-lt"/>
        <a:ea typeface="+mj-ea"/>
        <a:cs typeface="+mj-cs"/>
        <a:sym typeface="DengXian"/>
      </a:defRPr>
    </a:lvl7pPr>
    <a:lvl8pPr indent="1600200" latinLnBrk="0">
      <a:defRPr sz="1200">
        <a:latin typeface="+mj-lt"/>
        <a:ea typeface="+mj-ea"/>
        <a:cs typeface="+mj-cs"/>
        <a:sym typeface="DengXian"/>
      </a:defRPr>
    </a:lvl8pPr>
    <a:lvl9pPr indent="1828800" latinLnBrk="0">
      <a:defRPr sz="1200">
        <a:latin typeface="+mj-lt"/>
        <a:ea typeface="+mj-ea"/>
        <a:cs typeface="+mj-cs"/>
        <a:sym typeface="DengXi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6"/>
          <p:cNvGrpSpPr/>
          <p:nvPr/>
        </p:nvGrpSpPr>
        <p:grpSpPr>
          <a:xfrm>
            <a:off x="-3" y="-8468"/>
            <a:ext cx="12192004" cy="6866470"/>
            <a:chOff x="-1" y="0"/>
            <a:chExt cx="12192002" cy="6866469"/>
          </a:xfrm>
        </p:grpSpPr>
        <p:sp>
          <p:nvSpPr>
            <p:cNvPr id="22" name="Straight Connector 31"/>
            <p:cNvSpPr/>
            <p:nvPr/>
          </p:nvSpPr>
          <p:spPr>
            <a:xfrm>
              <a:off x="9371013" y="8465"/>
              <a:ext cx="1219201" cy="6858005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" name="Straight Connector 20"/>
            <p:cNvSpPr/>
            <p:nvPr/>
          </p:nvSpPr>
          <p:spPr>
            <a:xfrm flipH="1">
              <a:off x="7425267" y="3689880"/>
              <a:ext cx="4763560" cy="3176588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81476" y="-1"/>
              <a:ext cx="3007350" cy="6866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25" name="Rectangle 25"/>
            <p:cNvSpPr/>
            <p:nvPr/>
          </p:nvSpPr>
          <p:spPr>
            <a:xfrm>
              <a:off x="9603441" y="-1"/>
              <a:ext cx="2588560" cy="6866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26" name="Isosceles Triangle 26"/>
            <p:cNvSpPr/>
            <p:nvPr/>
          </p:nvSpPr>
          <p:spPr>
            <a:xfrm>
              <a:off x="8932333" y="3056466"/>
              <a:ext cx="3259669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27" name="Rectangle 27"/>
            <p:cNvSpPr/>
            <p:nvPr/>
          </p:nvSpPr>
          <p:spPr>
            <a:xfrm>
              <a:off x="9334500" y="-1"/>
              <a:ext cx="2854328" cy="6866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28" name="Rectangle 28"/>
            <p:cNvSpPr/>
            <p:nvPr/>
          </p:nvSpPr>
          <p:spPr>
            <a:xfrm>
              <a:off x="10898730" y="0"/>
              <a:ext cx="1290096" cy="6866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29" name="Rectangle 29"/>
            <p:cNvSpPr/>
            <p:nvPr/>
          </p:nvSpPr>
          <p:spPr>
            <a:xfrm>
              <a:off x="10938998" y="0"/>
              <a:ext cx="1249828" cy="6866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30" name="Isosceles Triangle 30"/>
            <p:cNvSpPr/>
            <p:nvPr/>
          </p:nvSpPr>
          <p:spPr>
            <a:xfrm>
              <a:off x="10371666" y="3598333"/>
              <a:ext cx="1817162" cy="3268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31" name="Isosceles Triangle 18"/>
            <p:cNvSpPr/>
            <p:nvPr/>
          </p:nvSpPr>
          <p:spPr>
            <a:xfrm rot="10800000">
              <a:off x="-2" y="8466"/>
              <a:ext cx="842598" cy="56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</p:grpSp>
      <p:sp>
        <p:nvSpPr>
          <p:cNvPr id="33" name="标题文本"/>
          <p:cNvSpPr txBox="1">
            <a:spLocks noGrp="1"/>
          </p:cNvSpPr>
          <p:nvPr>
            <p:ph type="title"/>
          </p:nvPr>
        </p:nvSpPr>
        <p:spPr>
          <a:xfrm>
            <a:off x="1507067" y="2404534"/>
            <a:ext cx="7766937" cy="1646304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r>
              <a:t>标题文本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07067" y="4050831"/>
            <a:ext cx="7766937" cy="1096902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1pPr>
            <a:lvl2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2pPr>
            <a:lvl3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3pPr>
            <a:lvl4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4pPr>
            <a:lvl5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标题文本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70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11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77335" y="4470400"/>
            <a:ext cx="8596670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标题文本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12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1pPr>
            <a:lvl2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2pPr>
            <a:lvl3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3pPr>
            <a:lvl4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4pPr>
            <a:lvl5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470400"/>
            <a:ext cx="8596670" cy="1570964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26" name="TextBox 19"/>
          <p:cNvSpPr txBox="1"/>
          <p:nvPr/>
        </p:nvSpPr>
        <p:spPr>
          <a:xfrm>
            <a:off x="541869" y="469464"/>
            <a:ext cx="609602" cy="122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27" name="TextBox 21"/>
          <p:cNvSpPr txBox="1"/>
          <p:nvPr/>
        </p:nvSpPr>
        <p:spPr>
          <a:xfrm>
            <a:off x="8893009" y="2565642"/>
            <a:ext cx="609602" cy="122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70" cy="2595462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70" cy="151391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14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/>
            </a:lvl1pPr>
            <a:lvl2pPr marL="0" indent="0">
              <a:buClrTx/>
              <a:buSzTx/>
              <a:buFontTx/>
              <a:buNone/>
              <a:defRPr sz="2400"/>
            </a:lvl2pPr>
            <a:lvl3pPr marL="0" indent="0">
              <a:buClrTx/>
              <a:buSzTx/>
              <a:buFontTx/>
              <a:buNone/>
              <a:defRPr sz="2400"/>
            </a:lvl3pPr>
            <a:lvl4pPr marL="0" indent="0">
              <a:buClrTx/>
              <a:buSzTx/>
              <a:buFontTx/>
              <a:buNone/>
              <a:defRPr sz="2400"/>
            </a:lvl4pPr>
            <a:lvl5pPr marL="0" indent="0"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527448"/>
            <a:ext cx="8596670" cy="15139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TextBox 23"/>
          <p:cNvSpPr txBox="1"/>
          <p:nvPr/>
        </p:nvSpPr>
        <p:spPr>
          <a:xfrm>
            <a:off x="541869" y="469464"/>
            <a:ext cx="609602" cy="122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48" name="TextBox 24"/>
          <p:cNvSpPr txBox="1"/>
          <p:nvPr/>
        </p:nvSpPr>
        <p:spPr>
          <a:xfrm>
            <a:off x="8893009" y="2565642"/>
            <a:ext cx="609602" cy="122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文本"/>
          <p:cNvSpPr txBox="1">
            <a:spLocks noGrp="1"/>
          </p:cNvSpPr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15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527448"/>
            <a:ext cx="8596670" cy="15139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77332" y="2160589"/>
            <a:ext cx="8596671" cy="388077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标题文本"/>
          <p:cNvSpPr txBox="1">
            <a:spLocks noGrp="1"/>
          </p:cNvSpPr>
          <p:nvPr>
            <p:ph type="title"/>
          </p:nvPr>
        </p:nvSpPr>
        <p:spPr>
          <a:xfrm>
            <a:off x="7967673" y="609598"/>
            <a:ext cx="1304745" cy="5251454"/>
          </a:xfrm>
          <a:prstGeom prst="rect">
            <a:avLst/>
          </a:prstGeom>
        </p:spPr>
        <p:txBody>
          <a:bodyPr anchor="ctr"/>
          <a:lstStyle/>
          <a:p>
            <a:r>
              <a:t>标题文本</a:t>
            </a:r>
          </a:p>
        </p:txBody>
      </p:sp>
      <p:sp>
        <p:nvSpPr>
          <p:cNvPr id="176" name="正文级别 1…"/>
          <p:cNvSpPr txBox="1">
            <a:spLocks noGrp="1"/>
          </p:cNvSpPr>
          <p:nvPr>
            <p:ph type="body" idx="1"/>
          </p:nvPr>
        </p:nvSpPr>
        <p:spPr>
          <a:xfrm>
            <a:off x="677335" y="609600"/>
            <a:ext cx="7060150" cy="525145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77332" y="2160589"/>
            <a:ext cx="8596671" cy="388077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xfrm>
            <a:off x="677335" y="2700865"/>
            <a:ext cx="8596670" cy="1826583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标题文本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70" cy="8604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1pPr>
            <a:lvl2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2pPr>
            <a:lvl3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3pPr>
            <a:lvl4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4pPr>
            <a:lvl5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77332" y="2160589"/>
            <a:ext cx="4184038" cy="388077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75743" y="2160983"/>
            <a:ext cx="4185625" cy="576264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/>
            </a:lvl1pPr>
            <a:lvl2pPr marL="0" indent="0">
              <a:buClrTx/>
              <a:buSzTx/>
              <a:buFontTx/>
              <a:buNone/>
              <a:defRPr sz="2400"/>
            </a:lvl2pPr>
            <a:lvl3pPr marL="0" indent="0">
              <a:buClrTx/>
              <a:buSzTx/>
              <a:buFontTx/>
              <a:buNone/>
              <a:defRPr sz="2400"/>
            </a:lvl3pPr>
            <a:lvl4pPr marL="0" indent="0">
              <a:buClrTx/>
              <a:buSzTx/>
              <a:buFontTx/>
              <a:buNone/>
              <a:defRPr sz="2400"/>
            </a:lvl4pPr>
            <a:lvl5pPr marL="0" indent="0"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8382" y="2160983"/>
            <a:ext cx="4185619" cy="57626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文本"/>
          <p:cNvSpPr txBox="1">
            <a:spLocks noGrp="1"/>
          </p:cNvSpPr>
          <p:nvPr>
            <p:ph type="title"/>
          </p:nvPr>
        </p:nvSpPr>
        <p:spPr>
          <a:xfrm>
            <a:off x="677332" y="1498603"/>
            <a:ext cx="3854531" cy="127846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9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760459" y="514922"/>
            <a:ext cx="4513544" cy="552644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77334" y="2777069"/>
            <a:ext cx="3854528" cy="258445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标题文本"/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70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10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677332" y="609600"/>
            <a:ext cx="8596671" cy="384571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6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77332" y="5367337"/>
            <a:ext cx="8596670" cy="67402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/>
            </a:lvl1pPr>
            <a:lvl2pPr marL="0" indent="0">
              <a:buClrTx/>
              <a:buSzTx/>
              <a:buFontTx/>
              <a:buNone/>
              <a:defRPr sz="1200"/>
            </a:lvl2pPr>
            <a:lvl3pPr marL="0" indent="0">
              <a:buClrTx/>
              <a:buSzTx/>
              <a:buFontTx/>
              <a:buNone/>
              <a:defRPr sz="1200"/>
            </a:lvl3pPr>
            <a:lvl4pPr marL="0" indent="0">
              <a:buClrTx/>
              <a:buSzTx/>
              <a:buFontTx/>
              <a:buNone/>
              <a:defRPr sz="1200"/>
            </a:lvl4pPr>
            <a:lvl5pPr marL="0" indent="0">
              <a:buClrTx/>
              <a:buSzTx/>
              <a:buFontTx/>
              <a:buNone/>
              <a:defRPr sz="1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-3" y="-8468"/>
            <a:ext cx="12192004" cy="6866470"/>
            <a:chOff x="-1" y="0"/>
            <a:chExt cx="12192002" cy="6866469"/>
          </a:xfrm>
        </p:grpSpPr>
        <p:sp>
          <p:nvSpPr>
            <p:cNvPr id="2" name="Straight Connector 19"/>
            <p:cNvSpPr/>
            <p:nvPr/>
          </p:nvSpPr>
          <p:spPr>
            <a:xfrm>
              <a:off x="9371013" y="8465"/>
              <a:ext cx="1219201" cy="6858005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267" y="3689880"/>
              <a:ext cx="4763560" cy="3176588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76" y="-1"/>
              <a:ext cx="3007350" cy="6866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441" y="-1"/>
              <a:ext cx="2588560" cy="6866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33" y="3056466"/>
              <a:ext cx="3259669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500" y="-1"/>
              <a:ext cx="2854328" cy="6866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730" y="0"/>
              <a:ext cx="1290096" cy="6866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8998" y="0"/>
              <a:ext cx="1249828" cy="6866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666" y="3598333"/>
              <a:ext cx="1817162" cy="3268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11" name="Isosceles Triangle 28"/>
            <p:cNvSpPr/>
            <p:nvPr/>
          </p:nvSpPr>
          <p:spPr>
            <a:xfrm>
              <a:off x="-2" y="4021666"/>
              <a:ext cx="448735" cy="284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</p:grpSp>
      <p:sp>
        <p:nvSpPr>
          <p:cNvPr id="13" name="标题文本"/>
          <p:cNvSpPr txBox="1">
            <a:spLocks noGrp="1"/>
          </p:cNvSpPr>
          <p:nvPr>
            <p:ph type="title"/>
          </p:nvPr>
        </p:nvSpPr>
        <p:spPr>
          <a:xfrm>
            <a:off x="677332" y="609600"/>
            <a:ext cx="8596671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9049983" y="6114705"/>
            <a:ext cx="224020" cy="218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标题 1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7" cy="1646304"/>
          </a:xfrm>
          <a:prstGeom prst="rect">
            <a:avLst/>
          </a:prstGeom>
        </p:spPr>
        <p:txBody>
          <a:bodyPr/>
          <a:lstStyle/>
          <a:p>
            <a:r>
              <a:t>ZEPTO</a:t>
            </a:r>
          </a:p>
        </p:txBody>
      </p:sp>
      <p:sp>
        <p:nvSpPr>
          <p:cNvPr id="187" name="副标题 2"/>
          <p:cNvSpPr txBox="1">
            <a:spLocks noGrp="1"/>
          </p:cNvSpPr>
          <p:nvPr>
            <p:ph type="subTitle" sz="quarter" idx="1"/>
          </p:nvPr>
        </p:nvSpPr>
        <p:spPr>
          <a:xfrm>
            <a:off x="1507067" y="4050831"/>
            <a:ext cx="7766937" cy="109690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标题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10364739" cy="72043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整体结构和机制</a:t>
            </a:r>
          </a:p>
        </p:txBody>
      </p:sp>
      <p:sp>
        <p:nvSpPr>
          <p:cNvPr id="214" name="1.利用原型链实现方法的继承…"/>
          <p:cNvSpPr txBox="1">
            <a:spLocks noGrp="1"/>
          </p:cNvSpPr>
          <p:nvPr>
            <p:ph type="body" idx="1"/>
          </p:nvPr>
        </p:nvSpPr>
        <p:spPr>
          <a:xfrm>
            <a:off x="677333" y="1468582"/>
            <a:ext cx="8596670" cy="516774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1.利用原型链实现方法的继承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2.利用自执行函数和原型链实现插件的添加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标题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10364739" cy="72043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zepto源码中的技巧-例子1 each函数的使用</a:t>
            </a:r>
          </a:p>
        </p:txBody>
      </p:sp>
      <p:sp>
        <p:nvSpPr>
          <p:cNvPr id="217" name="zepto.js文件中被使用最多的一个方法就是 this.each (26)…"/>
          <p:cNvSpPr txBox="1">
            <a:spLocks noGrp="1"/>
          </p:cNvSpPr>
          <p:nvPr>
            <p:ph type="body" idx="1"/>
          </p:nvPr>
        </p:nvSpPr>
        <p:spPr>
          <a:xfrm>
            <a:off x="677333" y="1468582"/>
            <a:ext cx="8596670" cy="5167746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zepto.js文件中被使用最多的一个方法就是 this.each (26)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/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$.fn.each(callback)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/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each: function(callback){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emptyArray.every.call(this, function(el, idx){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 return callback.call(el, idx, el) !== false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})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return this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标题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10364739" cy="72043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zepto源码中的技巧-例子1 each函数的使用</a:t>
            </a:r>
          </a:p>
        </p:txBody>
      </p:sp>
      <p:sp>
        <p:nvSpPr>
          <p:cNvPr id="220" name="this是什么？…"/>
          <p:cNvSpPr txBox="1">
            <a:spLocks noGrp="1"/>
          </p:cNvSpPr>
          <p:nvPr>
            <p:ph type="body" idx="1"/>
          </p:nvPr>
        </p:nvSpPr>
        <p:spPr>
          <a:xfrm>
            <a:off x="677333" y="1468582"/>
            <a:ext cx="8596670" cy="5167746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this是什么？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  this是zepto初始化后得到的实例对象。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/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function Z(dom, selector) {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var i, len = dom ? dom.length : 0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for (i = 0; i &lt; len; i++) this[i] = dom[i]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this.length = len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this.selector = selector || ''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}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标题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10364739" cy="72043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zepto源码中的技巧-例子1 each函数的使用</a:t>
            </a:r>
          </a:p>
        </p:txBody>
      </p:sp>
      <p:sp>
        <p:nvSpPr>
          <p:cNvPr id="223" name="Z函数做了两件事…"/>
          <p:cNvSpPr txBox="1">
            <a:spLocks noGrp="1"/>
          </p:cNvSpPr>
          <p:nvPr>
            <p:ph type="body" idx="1"/>
          </p:nvPr>
        </p:nvSpPr>
        <p:spPr>
          <a:xfrm>
            <a:off x="677333" y="1468582"/>
            <a:ext cx="8596670" cy="516774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Z函数做了两件事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/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 1.将dom数组的每一项添加到当前实例对象上，并用数字索引作为属性名。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 2.为当前对象添加了length属性值。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/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直接结果：把当前实例对象变成一个伪数组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标题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72043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zepto源码中的技巧-例子1 each函数的使用</a:t>
            </a:r>
          </a:p>
        </p:txBody>
      </p:sp>
      <p:sp>
        <p:nvSpPr>
          <p:cNvPr id="226" name="内容占位符 2"/>
          <p:cNvSpPr txBox="1">
            <a:spLocks noGrp="1"/>
          </p:cNvSpPr>
          <p:nvPr>
            <p:ph type="body" idx="1"/>
          </p:nvPr>
        </p:nvSpPr>
        <p:spPr>
          <a:xfrm>
            <a:off x="677333" y="1468581"/>
            <a:ext cx="8596670" cy="457278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/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意义：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/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   伪数组可以使用原生数组的原型方法！！！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标题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72043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zepto源码中的技巧-例子2 不等比较的使用</a:t>
            </a:r>
          </a:p>
        </p:txBody>
      </p:sp>
      <p:sp>
        <p:nvSpPr>
          <p:cNvPr id="229" name="内容占位符 2"/>
          <p:cNvSpPr txBox="1">
            <a:spLocks noGrp="1"/>
          </p:cNvSpPr>
          <p:nvPr>
            <p:ph type="body" idx="1"/>
          </p:nvPr>
        </p:nvSpPr>
        <p:spPr>
          <a:xfrm>
            <a:off x="677333" y="1468581"/>
            <a:ext cx="8596670" cy="457278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400" b="1"/>
            </a:pPr>
            <a:r>
              <a:t>!=</a:t>
            </a:r>
          </a:p>
          <a:p>
            <a:pPr marL="0" indent="0">
              <a:lnSpc>
                <a:spcPts val="4800"/>
              </a:lnSpc>
              <a:spcBef>
                <a:spcPts val="0"/>
              </a:spcBef>
              <a:buClrTx/>
              <a:buSzTx/>
              <a:buFontTx/>
              <a:buNone/>
              <a:defRPr sz="1600">
                <a:solidFill>
                  <a:srgbClr val="333333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 判断值是否相等</a:t>
            </a:r>
          </a:p>
          <a:p>
            <a:pPr marL="0" indent="0">
              <a:buSzTx/>
              <a:buNone/>
              <a:defRPr sz="2400" b="1"/>
            </a:pPr>
            <a:r>
              <a:t>!==</a:t>
            </a:r>
          </a:p>
          <a:p>
            <a:pPr marL="0" indent="0">
              <a:lnSpc>
                <a:spcPts val="4800"/>
              </a:lnSpc>
              <a:spcBef>
                <a:spcPts val="0"/>
              </a:spcBef>
              <a:buClrTx/>
              <a:buSzTx/>
              <a:buFontTx/>
              <a:buNone/>
              <a:defRPr sz="1600">
                <a:solidFill>
                  <a:srgbClr val="333333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 判断值及类型是否完全相等</a:t>
            </a:r>
          </a:p>
          <a:p>
            <a:pPr marL="0" indent="0">
              <a:lnSpc>
                <a:spcPts val="4800"/>
              </a:lnSpc>
              <a:spcBef>
                <a:spcPts val="0"/>
              </a:spcBef>
              <a:buSzTx/>
              <a:buNone/>
              <a:defRPr sz="1600">
                <a:solidFill>
                  <a:srgbClr val="333333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/>
          </a:p>
          <a:p>
            <a:pPr marL="0" indent="0">
              <a:lnSpc>
                <a:spcPts val="4800"/>
              </a:lnSpc>
              <a:spcBef>
                <a:spcPts val="0"/>
              </a:spcBef>
              <a:buSzTx/>
              <a:buNone/>
              <a:defRPr sz="1600">
                <a:solidFill>
                  <a:srgbClr val="333333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当null和undefined比较时，如果使用!=  会将null 和undefined都转成false后再进行比较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标题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72043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zepto源码中的技巧-例子2 不等比较的使用</a:t>
            </a:r>
          </a:p>
        </p:txBody>
      </p:sp>
      <p:sp>
        <p:nvSpPr>
          <p:cNvPr id="232" name="内容占位符 2"/>
          <p:cNvSpPr txBox="1">
            <a:spLocks noGrp="1"/>
          </p:cNvSpPr>
          <p:nvPr>
            <p:ph type="body" idx="1"/>
          </p:nvPr>
        </p:nvSpPr>
        <p:spPr>
          <a:xfrm>
            <a:off x="677333" y="1468581"/>
            <a:ext cx="8596670" cy="457278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4300"/>
              </a:lnSpc>
              <a:spcBef>
                <a:spcPts val="0"/>
              </a:spcBef>
              <a:buClrTx/>
              <a:buSzTx/>
              <a:buFontTx/>
              <a:buNone/>
              <a:defRPr sz="206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除去数组中null和undefined的项</a:t>
            </a:r>
          </a:p>
          <a:p>
            <a:pPr marL="0" indent="0">
              <a:lnSpc>
                <a:spcPts val="4300"/>
              </a:lnSpc>
              <a:spcBef>
                <a:spcPts val="0"/>
              </a:spcBef>
              <a:buClrTx/>
              <a:buSzTx/>
              <a:buFontTx/>
              <a:buNone/>
              <a:defRPr sz="206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>
              <a:lnSpc>
                <a:spcPts val="4300"/>
              </a:lnSpc>
              <a:spcBef>
                <a:spcPts val="0"/>
              </a:spcBef>
              <a:buClrTx/>
              <a:buSzTx/>
              <a:buFontTx/>
              <a:buNone/>
              <a:defRPr sz="206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function compact(array) {</a:t>
            </a:r>
          </a:p>
          <a:p>
            <a:pPr marL="0" indent="0">
              <a:lnSpc>
                <a:spcPts val="4300"/>
              </a:lnSpc>
              <a:spcBef>
                <a:spcPts val="0"/>
              </a:spcBef>
              <a:buClrTx/>
              <a:buSzTx/>
              <a:buFontTx/>
              <a:buNone/>
              <a:defRPr sz="206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return filter.call(array, function(item) {</a:t>
            </a:r>
          </a:p>
          <a:p>
            <a:pPr marL="0" indent="0">
              <a:lnSpc>
                <a:spcPts val="4300"/>
              </a:lnSpc>
              <a:spcBef>
                <a:spcPts val="0"/>
              </a:spcBef>
              <a:buClrTx/>
              <a:buSzTx/>
              <a:buFontTx/>
              <a:buNone/>
              <a:defRPr sz="206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return item != null</a:t>
            </a:r>
          </a:p>
          <a:p>
            <a:pPr marL="0" indent="0">
              <a:lnSpc>
                <a:spcPts val="4300"/>
              </a:lnSpc>
              <a:spcBef>
                <a:spcPts val="0"/>
              </a:spcBef>
              <a:buClrTx/>
              <a:buSzTx/>
              <a:buFontTx/>
              <a:buNone/>
              <a:defRPr sz="206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})</a:t>
            </a:r>
          </a:p>
          <a:p>
            <a:pPr marL="0" indent="0">
              <a:lnSpc>
                <a:spcPts val="4300"/>
              </a:lnSpc>
              <a:spcBef>
                <a:spcPts val="0"/>
              </a:spcBef>
              <a:buClrTx/>
              <a:buSzTx/>
              <a:buFontTx/>
              <a:buNone/>
              <a:defRPr sz="206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标题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298293" cy="72043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zepto源码中的技巧-例子3 数组原型函数的使用</a:t>
            </a:r>
          </a:p>
        </p:txBody>
      </p:sp>
      <p:sp>
        <p:nvSpPr>
          <p:cNvPr id="235" name="内容占位符 2"/>
          <p:cNvSpPr txBox="1">
            <a:spLocks noGrp="1"/>
          </p:cNvSpPr>
          <p:nvPr>
            <p:ph type="body" idx="1"/>
          </p:nvPr>
        </p:nvSpPr>
        <p:spPr>
          <a:xfrm>
            <a:off x="677333" y="1468581"/>
            <a:ext cx="8596670" cy="457278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endParaRPr/>
          </a:p>
          <a:p>
            <a:pPr marL="0" indent="0">
              <a:buSzTx/>
              <a:buNone/>
              <a:defRPr b="1"/>
            </a:pPr>
            <a:r>
              <a:t>uniq函数</a:t>
            </a:r>
          </a:p>
          <a:p>
            <a:pPr marL="0" indent="0">
              <a:buSzTx/>
              <a:buNone/>
              <a:defRPr b="1"/>
            </a:pPr>
            <a:r>
              <a:t>uniq = function(array){ </a:t>
            </a:r>
          </a:p>
          <a:p>
            <a:pPr marL="0" indent="0">
              <a:buSzTx/>
              <a:buNone/>
              <a:defRPr b="1"/>
            </a:pPr>
            <a:r>
              <a:t>          return filter.call(array, function(item, idx){ </a:t>
            </a:r>
          </a:p>
          <a:p>
            <a:pPr marL="0" indent="0">
              <a:buSzTx/>
              <a:buNone/>
              <a:defRPr b="1"/>
            </a:pPr>
            <a:r>
              <a:t>               return array.indexOf(item) == idx }</a:t>
            </a:r>
          </a:p>
          <a:p>
            <a:pPr marL="0" indent="0">
              <a:buSzTx/>
              <a:buNone/>
              <a:defRPr b="1"/>
            </a:pPr>
            <a:r>
              <a:t>          ) </a:t>
            </a:r>
          </a:p>
          <a:p>
            <a:pPr marL="0" indent="0">
              <a:buSzTx/>
              <a:buNone/>
              <a:defRPr b="1"/>
            </a:pPr>
            <a:r>
              <a:t>   }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标题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720438"/>
          </a:xfrm>
          <a:prstGeom prst="rect">
            <a:avLst/>
          </a:prstGeom>
        </p:spPr>
        <p:txBody>
          <a:bodyPr/>
          <a:lstStyle>
            <a:lvl1pPr defTabSz="411479">
              <a:defRPr sz="3239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zepto源码中的技巧-例子3 数组原型函数的使用</a:t>
            </a:r>
          </a:p>
        </p:txBody>
      </p:sp>
      <p:sp>
        <p:nvSpPr>
          <p:cNvPr id="238" name="内容占位符 2"/>
          <p:cNvSpPr txBox="1">
            <a:spLocks noGrp="1"/>
          </p:cNvSpPr>
          <p:nvPr>
            <p:ph type="body" idx="1"/>
          </p:nvPr>
        </p:nvSpPr>
        <p:spPr>
          <a:xfrm>
            <a:off x="677333" y="1468581"/>
            <a:ext cx="8596670" cy="457278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endParaRPr/>
          </a:p>
          <a:p>
            <a:pPr marL="0" indent="0">
              <a:buSzTx/>
              <a:buNone/>
              <a:defRPr b="1"/>
            </a:pPr>
            <a:r>
              <a:t>flatten函数</a:t>
            </a:r>
          </a:p>
          <a:p>
            <a:pPr marL="0" indent="0">
              <a:buSzTx/>
              <a:buNone/>
              <a:defRPr b="1"/>
            </a:pPr>
            <a:r>
              <a:t>function flatten(array) { </a:t>
            </a:r>
          </a:p>
          <a:p>
            <a:pPr marL="0" indent="0">
              <a:buSzTx/>
              <a:buNone/>
              <a:defRPr b="1"/>
            </a:pPr>
            <a:r>
              <a:t>       return array.length &gt; 0 ? $.fn.concat.apply([], array) : array</a:t>
            </a:r>
          </a:p>
          <a:p>
            <a:pPr marL="0" indent="0">
              <a:buSzTx/>
              <a:buNone/>
              <a:defRPr b="1"/>
            </a:pPr>
            <a:r>
              <a:t> }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标题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720438"/>
          </a:xfrm>
          <a:prstGeom prst="rect">
            <a:avLst/>
          </a:prstGeom>
        </p:spPr>
        <p:txBody>
          <a:bodyPr/>
          <a:lstStyle>
            <a:lvl1pPr defTabSz="411479">
              <a:defRPr sz="3239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zepto源码中的技巧-例子3 数组原型函数的使用</a:t>
            </a:r>
          </a:p>
        </p:txBody>
      </p:sp>
      <p:sp>
        <p:nvSpPr>
          <p:cNvPr id="241" name="内容占位符 2"/>
          <p:cNvSpPr txBox="1">
            <a:spLocks noGrp="1"/>
          </p:cNvSpPr>
          <p:nvPr>
            <p:ph type="body" idx="1"/>
          </p:nvPr>
        </p:nvSpPr>
        <p:spPr>
          <a:xfrm>
            <a:off x="677333" y="1468581"/>
            <a:ext cx="8596670" cy="4572783"/>
          </a:xfrm>
          <a:prstGeom prst="rect">
            <a:avLst/>
          </a:prstGeom>
        </p:spPr>
        <p:txBody>
          <a:bodyPr/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each: function(callback){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emptyArray.every.call(this, function(el, idx){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return callback.call(el, idx, el) !== false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})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return this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内容占位符 2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"/>
              </a:defRPr>
            </a:pPr>
            <a:r>
              <a:t>1.zepto整体架构和机制</a:t>
            </a:r>
          </a:p>
          <a:p>
            <a:pPr marL="0" indent="0">
              <a:buClrTx/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"/>
              </a:defRPr>
            </a:pPr>
            <a:r>
              <a:t>2.zepto源码中的技巧</a:t>
            </a:r>
          </a:p>
          <a:p>
            <a:pPr marL="0" indent="0">
              <a:buClrTx/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"/>
              </a:defRPr>
            </a:pPr>
            <a:r>
              <a:t>3.学习zepto的思考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标题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720438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zepto源码中的技巧</a:t>
            </a:r>
          </a:p>
        </p:txBody>
      </p:sp>
      <p:sp>
        <p:nvSpPr>
          <p:cNvPr id="244" name="内容占位符 2"/>
          <p:cNvSpPr txBox="1">
            <a:spLocks noGrp="1"/>
          </p:cNvSpPr>
          <p:nvPr>
            <p:ph type="body" idx="1"/>
          </p:nvPr>
        </p:nvSpPr>
        <p:spPr>
          <a:xfrm>
            <a:off x="677333" y="1468581"/>
            <a:ext cx="8596670" cy="4572783"/>
          </a:xfrm>
          <a:prstGeom prst="rect">
            <a:avLst/>
          </a:prstGeom>
        </p:spPr>
        <p:txBody>
          <a:bodyPr/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1.巧妙利用js中已有的知识点，简单高效实现zepto中的方法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2.合理抽象方法的组织层次，减少多余代码。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标题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720438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/>
              <a:t>学习zepto的思考</a:t>
            </a:r>
          </a:p>
        </p:txBody>
      </p:sp>
      <p:sp>
        <p:nvSpPr>
          <p:cNvPr id="247" name="内容占位符 2"/>
          <p:cNvSpPr txBox="1">
            <a:spLocks noGrp="1"/>
          </p:cNvSpPr>
          <p:nvPr>
            <p:ph type="body" idx="1"/>
          </p:nvPr>
        </p:nvSpPr>
        <p:spPr>
          <a:xfrm>
            <a:off x="677333" y="1468581"/>
            <a:ext cx="8596670" cy="4572783"/>
          </a:xfrm>
          <a:prstGeom prst="rect">
            <a:avLst/>
          </a:prstGeom>
        </p:spPr>
        <p:txBody>
          <a:bodyPr/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1</a:t>
            </a:r>
            <a:r>
              <a:rPr dirty="0" smtClean="0"/>
              <a:t>.我了解zepto</a:t>
            </a:r>
            <a:r>
              <a:rPr lang="zh-CN" altLang="en-US" dirty="0" smtClean="0"/>
              <a:t>了</a:t>
            </a:r>
            <a:r>
              <a:rPr dirty="0" smtClean="0"/>
              <a:t>吗</a:t>
            </a:r>
            <a:r>
              <a:rPr dirty="0"/>
              <a:t>？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2.如果让我来做，我能做到什么程度</a:t>
            </a:r>
            <a:r>
              <a:rPr dirty="0" smtClean="0"/>
              <a:t>？</a:t>
            </a:r>
            <a:endParaRPr dirty="0"/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smtClean="0"/>
              <a:t>3</a:t>
            </a:r>
            <a:r>
              <a:rPr dirty="0" smtClean="0"/>
              <a:t>.</a:t>
            </a:r>
            <a:r>
              <a:rPr dirty="0"/>
              <a:t>通过回答上面的问题 自己以后需要怎么做？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标题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720438"/>
          </a:xfrm>
          <a:prstGeom prst="rect">
            <a:avLst/>
          </a:prstGeom>
        </p:spPr>
        <p:txBody>
          <a:bodyPr/>
          <a:lstStyle/>
          <a:p>
            <a:pPr>
              <a:defRPr sz="3200" b="1"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en-US" sz="2800" b="1" dirty="0">
                <a:sym typeface="Helvetica"/>
              </a:rPr>
              <a:t>学习</a:t>
            </a:r>
            <a:r>
              <a:rPr lang="en-US" altLang="zh-CN" sz="2800" b="1" dirty="0" err="1">
                <a:sym typeface="Helvetica"/>
              </a:rPr>
              <a:t>zepto</a:t>
            </a:r>
            <a:r>
              <a:rPr lang="zh-CN" altLang="en-US" sz="2800" b="1" dirty="0">
                <a:sym typeface="Helvetica"/>
              </a:rPr>
              <a:t>的思考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内容占位符 2"/>
          <p:cNvSpPr txBox="1">
            <a:spLocks noGrp="1"/>
          </p:cNvSpPr>
          <p:nvPr>
            <p:ph type="body" idx="1"/>
          </p:nvPr>
        </p:nvSpPr>
        <p:spPr>
          <a:xfrm>
            <a:off x="677333" y="1468581"/>
            <a:ext cx="8596670" cy="4572783"/>
          </a:xfrm>
          <a:prstGeom prst="rect">
            <a:avLst/>
          </a:prstGeom>
        </p:spPr>
        <p:txBody>
          <a:bodyPr/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/>
              <a:t>我了解</a:t>
            </a:r>
            <a:r>
              <a:rPr lang="en-US" altLang="zh-CN" dirty="0" err="1"/>
              <a:t>zepto</a:t>
            </a:r>
            <a:r>
              <a:rPr lang="zh-CN" altLang="en-US" dirty="0"/>
              <a:t>了吗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/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 smtClean="0"/>
              <a:t>1.</a:t>
            </a:r>
            <a:r>
              <a:rPr lang="zh-CN" altLang="en-US" dirty="0" smtClean="0"/>
              <a:t>了解了</a:t>
            </a:r>
            <a:r>
              <a:rPr lang="en-US" altLang="zh-CN" dirty="0" err="1" smtClean="0"/>
              <a:t>zepto</a:t>
            </a:r>
            <a:r>
              <a:rPr lang="zh-CN" altLang="en-US" dirty="0" smtClean="0"/>
              <a:t>文件的组织结构</a:t>
            </a:r>
            <a:endParaRPr lang="en-US" altLang="zh-CN" dirty="0" smtClean="0"/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 smtClean="0"/>
              <a:t>2.</a:t>
            </a:r>
            <a:r>
              <a:rPr lang="zh-CN" altLang="en-US" dirty="0"/>
              <a:t>了解了</a:t>
            </a:r>
            <a:r>
              <a:rPr lang="en-US" altLang="zh-CN" dirty="0"/>
              <a:t>$()</a:t>
            </a:r>
            <a:r>
              <a:rPr lang="zh-CN" altLang="en-US" dirty="0"/>
              <a:t>的初始化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 smtClean="0"/>
              <a:t>3.</a:t>
            </a:r>
            <a:r>
              <a:rPr lang="zh-CN" altLang="en-US" dirty="0" smtClean="0"/>
              <a:t>了解了</a:t>
            </a:r>
            <a:r>
              <a:rPr lang="en-US" altLang="zh-CN" dirty="0" err="1" smtClean="0"/>
              <a:t>zepto</a:t>
            </a:r>
            <a:r>
              <a:rPr lang="zh-CN" altLang="en-US" dirty="0" smtClean="0"/>
              <a:t>的插件机制</a:t>
            </a:r>
            <a:endParaRPr lang="en-US" altLang="zh-CN" dirty="0" smtClean="0"/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 smtClean="0"/>
              <a:t>4.</a:t>
            </a:r>
            <a:r>
              <a:rPr lang="zh-CN" altLang="en-US" dirty="0" smtClean="0"/>
              <a:t>了解了一些方法的实现细节</a:t>
            </a:r>
            <a:endParaRPr lang="en-US" altLang="zh-CN" dirty="0"/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/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标题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720438"/>
          </a:xfrm>
          <a:prstGeom prst="rect">
            <a:avLst/>
          </a:prstGeom>
        </p:spPr>
        <p:txBody>
          <a:bodyPr/>
          <a:lstStyle/>
          <a:p>
            <a:pPr>
              <a:defRPr sz="3200" b="1"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en-US" sz="3200" b="1" dirty="0">
                <a:sym typeface="Helvetica"/>
              </a:rPr>
              <a:t>学习</a:t>
            </a:r>
            <a:r>
              <a:rPr lang="en-US" altLang="zh-CN" sz="3200" b="1" dirty="0" err="1">
                <a:sym typeface="Helvetica"/>
              </a:rPr>
              <a:t>zepto</a:t>
            </a:r>
            <a:r>
              <a:rPr lang="zh-CN" altLang="en-US" sz="3200" b="1" dirty="0">
                <a:sym typeface="Helvetica"/>
              </a:rPr>
              <a:t>的思考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内容占位符 2"/>
          <p:cNvSpPr txBox="1">
            <a:spLocks noGrp="1"/>
          </p:cNvSpPr>
          <p:nvPr>
            <p:ph type="body" idx="1"/>
          </p:nvPr>
        </p:nvSpPr>
        <p:spPr>
          <a:xfrm>
            <a:off x="677333" y="1468581"/>
            <a:ext cx="8596670" cy="4572783"/>
          </a:xfrm>
          <a:prstGeom prst="rect">
            <a:avLst/>
          </a:prstGeom>
        </p:spPr>
        <p:txBody>
          <a:bodyPr/>
          <a:lstStyle>
            <a:lvl1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lang="zh-CN" altLang="en-US" dirty="0"/>
              <a:t>如果让我来做，我能做到什么程度？</a:t>
            </a:r>
          </a:p>
          <a:p>
            <a:r>
              <a:rPr lang="zh-CN" altLang="en-US" dirty="0" smtClean="0"/>
              <a:t> 大部分功能能实现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 smtClean="0"/>
              <a:t> 文件体积大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执行效率低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冗余代码多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层次不明晰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 实现不优雅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why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知道不等于会用，更不等于能用好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对所知道的知识点不能融会贯通</a:t>
            </a:r>
            <a:endParaRPr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标题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720438"/>
          </a:xfrm>
          <a:prstGeom prst="rect">
            <a:avLst/>
          </a:prstGeom>
        </p:spPr>
        <p:txBody>
          <a:bodyPr/>
          <a:lstStyle/>
          <a:p>
            <a:pPr>
              <a:defRPr sz="3200" b="1"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en-US" sz="3200" b="1" dirty="0">
                <a:sym typeface="Helvetica"/>
              </a:rPr>
              <a:t>学习</a:t>
            </a:r>
            <a:r>
              <a:rPr lang="en-US" altLang="zh-CN" sz="3200" b="1" dirty="0" err="1">
                <a:sym typeface="Helvetica"/>
              </a:rPr>
              <a:t>zepto</a:t>
            </a:r>
            <a:r>
              <a:rPr lang="zh-CN" altLang="en-US" sz="3200" b="1" dirty="0">
                <a:sym typeface="Helvetica"/>
              </a:rPr>
              <a:t>的思考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内容占位符 2"/>
          <p:cNvSpPr txBox="1">
            <a:spLocks noGrp="1"/>
          </p:cNvSpPr>
          <p:nvPr>
            <p:ph type="body" idx="1"/>
          </p:nvPr>
        </p:nvSpPr>
        <p:spPr>
          <a:xfrm>
            <a:off x="677333" y="1468581"/>
            <a:ext cx="8596670" cy="4572783"/>
          </a:xfrm>
          <a:prstGeom prst="rect">
            <a:avLst/>
          </a:prstGeom>
        </p:spPr>
        <p:txBody>
          <a:bodyPr/>
          <a:lstStyle>
            <a:lvl1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/>
              <a:t>通过回答上面的问题 自己以后需要怎么做？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1.</a:t>
            </a:r>
            <a:r>
              <a:rPr lang="zh-CN" altLang="en-US" dirty="0" smtClean="0"/>
              <a:t>继续夯实基础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en-US" altLang="zh-CN" dirty="0" smtClean="0"/>
              <a:t>2.</a:t>
            </a:r>
            <a:r>
              <a:rPr lang="zh-CN" altLang="en-US" dirty="0" smtClean="0"/>
              <a:t>遇到问题多问自己几个是什么 为什么 如何做</a:t>
            </a:r>
            <a:endParaRPr lang="en-US" dirty="0"/>
          </a:p>
          <a:p>
            <a:r>
              <a:rPr lang="zh-CN" alt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510436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标题 1"/>
          <p:cNvSpPr txBox="1">
            <a:spLocks noGrp="1"/>
          </p:cNvSpPr>
          <p:nvPr>
            <p:ph type="title"/>
          </p:nvPr>
        </p:nvSpPr>
        <p:spPr>
          <a:xfrm>
            <a:off x="3521676" y="2290117"/>
            <a:ext cx="2187148" cy="1305699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谢谢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标题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10364739" cy="72043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整体结构和机制-模块组成</a:t>
            </a:r>
          </a:p>
        </p:txBody>
      </p:sp>
      <p:pic>
        <p:nvPicPr>
          <p:cNvPr id="19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8032" y="1415440"/>
            <a:ext cx="6858001" cy="4914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标题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10364739" cy="72043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整体结构和机制-模块组成</a:t>
            </a:r>
          </a:p>
        </p:txBody>
      </p:sp>
      <p:sp>
        <p:nvSpPr>
          <p:cNvPr id="195" name="内容占位符 2"/>
          <p:cNvSpPr txBox="1">
            <a:spLocks noGrp="1"/>
          </p:cNvSpPr>
          <p:nvPr>
            <p:ph type="body" idx="1"/>
          </p:nvPr>
        </p:nvSpPr>
        <p:spPr>
          <a:xfrm>
            <a:off x="677333" y="1468582"/>
            <a:ext cx="8596670" cy="516774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3300"/>
              </a:lnSpc>
              <a:spcBef>
                <a:spcPts val="0"/>
              </a:spcBef>
              <a:buSzTx/>
              <a:buNone/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核心模块zepto.js ：包含了zepto实例操作dom css的大部分方法。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SzTx/>
              <a:buNone/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event模块：</a:t>
            </a:r>
            <a:r>
              <a:rPr>
                <a:latin typeface="Helvetica Neue Light"/>
                <a:ea typeface="Helvetica Neue Light"/>
                <a:cs typeface="Helvetica Neue Light"/>
                <a:sym typeface="Helvetica Neue Light"/>
              </a:rPr>
              <a:t>处理事件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SzTx/>
              <a:buNone/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ajax模块：处理XMLHttpRequest 和 JSONP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SzTx/>
              <a:buNone/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form模块：序列化以及提交web表单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SzTx/>
              <a:buNone/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ie模块：提供对ie10和window phone 8的支持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SzTx/>
              <a:buNone/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detect模块：提供os和brower的信息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SzTx/>
              <a:buNone/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fx模块：提供对动画的支持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SzTx/>
              <a:buNone/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fx_methods模块：动画形式的show</a:t>
            </a:r>
            <a:r>
              <a:rPr>
                <a:latin typeface="Helvetica Neue Light"/>
                <a:ea typeface="Helvetica Neue Light"/>
                <a:cs typeface="Helvetica Neue Light"/>
                <a:sym typeface="Helvetica Neue Light"/>
              </a:rPr>
              <a:t>, </a:t>
            </a:r>
            <a:r>
              <a:t>hide</a:t>
            </a:r>
            <a:r>
              <a:rPr>
                <a:latin typeface="Helvetica Neue Light"/>
                <a:ea typeface="Helvetica Neue Light"/>
                <a:cs typeface="Helvetica Neue Light"/>
                <a:sym typeface="Helvetica Neue Light"/>
              </a:rPr>
              <a:t>, </a:t>
            </a:r>
            <a:r>
              <a:t>toggle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indent="0">
              <a:lnSpc>
                <a:spcPts val="3300"/>
              </a:lnSpc>
              <a:spcBef>
                <a:spcPts val="0"/>
              </a:spcBef>
              <a:buSzTx/>
              <a:buNone/>
              <a:defRPr sz="14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data模块：一个全面的 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data()</a:t>
            </a:r>
            <a:r>
              <a:t>方法, 能够在内存中存储对象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SzTx/>
              <a:buNone/>
              <a:defRPr sz="14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touch模块：在触摸设备上触发tap 和 swipe 相关事件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SzTx/>
              <a:buNone/>
              <a:defRPr sz="14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gesture模块：在触摸设备上触发手势事件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SzTx/>
              <a:buNone/>
              <a:defRPr sz="14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deferred模块 callbacks模块：配合使用提供promise api接口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标题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10364739" cy="72043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整体结构和机制-初始化</a:t>
            </a:r>
          </a:p>
        </p:txBody>
      </p:sp>
      <p:pic>
        <p:nvPicPr>
          <p:cNvPr id="19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7880" y="1416793"/>
            <a:ext cx="4584701" cy="502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10364739" cy="72043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整体结构和机制-原型链继承</a:t>
            </a:r>
          </a:p>
        </p:txBody>
      </p:sp>
      <p:sp>
        <p:nvSpPr>
          <p:cNvPr id="201" name="内容占位符 2"/>
          <p:cNvSpPr txBox="1">
            <a:spLocks noGrp="1"/>
          </p:cNvSpPr>
          <p:nvPr>
            <p:ph type="body" idx="1"/>
          </p:nvPr>
        </p:nvSpPr>
        <p:spPr>
          <a:xfrm>
            <a:off x="677333" y="1468582"/>
            <a:ext cx="8596670" cy="516774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3200"/>
              </a:lnSpc>
              <a:spcBef>
                <a:spcPts val="0"/>
              </a:spcBef>
              <a:buSzTx/>
              <a:buNone/>
              <a:defRPr sz="1400">
                <a:solidFill>
                  <a:srgbClr val="4E443C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  <a:p>
            <a:pPr marL="0" indent="0">
              <a:lnSpc>
                <a:spcPts val="3200"/>
              </a:lnSpc>
              <a:spcBef>
                <a:spcPts val="0"/>
              </a:spcBef>
              <a:buSzTx/>
              <a:buNone/>
              <a:defRPr sz="1400">
                <a:solidFill>
                  <a:srgbClr val="4E443C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  <a:p>
            <a:pPr marL="0" indent="0">
              <a:lnSpc>
                <a:spcPts val="3200"/>
              </a:lnSpc>
              <a:spcBef>
                <a:spcPts val="0"/>
              </a:spcBef>
              <a:buSzTx/>
              <a:buNone/>
              <a:defRPr sz="1400">
                <a:solidFill>
                  <a:srgbClr val="4E443C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  <a:p>
            <a:pPr marL="0" indent="0">
              <a:lnSpc>
                <a:spcPts val="3200"/>
              </a:lnSpc>
              <a:spcBef>
                <a:spcPts val="0"/>
              </a:spcBef>
              <a:buSzTx/>
              <a:buNone/>
              <a:defRPr sz="1400">
                <a:solidFill>
                  <a:srgbClr val="4E443C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  <a:p>
            <a:pPr marL="0" indent="0">
              <a:lnSpc>
                <a:spcPts val="3200"/>
              </a:lnSpc>
              <a:spcBef>
                <a:spcPts val="0"/>
              </a:spcBef>
              <a:buSzTx/>
              <a:buNone/>
              <a:defRPr sz="1400">
                <a:solidFill>
                  <a:srgbClr val="4E443C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pic>
        <p:nvPicPr>
          <p:cNvPr id="20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903" y="3016249"/>
            <a:ext cx="8318501" cy="82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标题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10364739" cy="72043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整体结构和机制-其它模块</a:t>
            </a:r>
          </a:p>
        </p:txBody>
      </p:sp>
      <p:sp>
        <p:nvSpPr>
          <p:cNvPr id="205" name="内容占位符 2"/>
          <p:cNvSpPr txBox="1">
            <a:spLocks noGrp="1"/>
          </p:cNvSpPr>
          <p:nvPr>
            <p:ph type="body" idx="1"/>
          </p:nvPr>
        </p:nvSpPr>
        <p:spPr>
          <a:xfrm>
            <a:off x="677333" y="1468582"/>
            <a:ext cx="8596670" cy="516774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3200"/>
              </a:lnSpc>
              <a:spcBef>
                <a:spcPts val="0"/>
              </a:spcBef>
              <a:buSzTx/>
              <a:buNone/>
              <a:defRPr sz="2100">
                <a:solidFill>
                  <a:srgbClr val="4E443C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1.注册全局函数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SzTx/>
              <a:buNone/>
              <a:defRPr sz="2100">
                <a:solidFill>
                  <a:srgbClr val="4E443C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  <a:p>
            <a:pPr marL="0" indent="0">
              <a:lnSpc>
                <a:spcPts val="3200"/>
              </a:lnSpc>
              <a:spcBef>
                <a:spcPts val="0"/>
              </a:spcBef>
              <a:buSzTx/>
              <a:buNone/>
              <a:defRPr sz="2100">
                <a:solidFill>
                  <a:srgbClr val="4E443C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2.增加原型链方法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SzTx/>
              <a:buNone/>
              <a:defRPr sz="2100">
                <a:solidFill>
                  <a:srgbClr val="4E443C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  <a:p>
            <a:pPr marL="0" indent="0">
              <a:lnSpc>
                <a:spcPts val="3200"/>
              </a:lnSpc>
              <a:spcBef>
                <a:spcPts val="0"/>
              </a:spcBef>
              <a:buSzTx/>
              <a:buNone/>
              <a:defRPr sz="2100">
                <a:solidFill>
                  <a:srgbClr val="4E443C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3.统一各个浏览器差异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标题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10364739" cy="72043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整体结构和机制-添加插件</a:t>
            </a:r>
          </a:p>
        </p:txBody>
      </p:sp>
      <p:sp>
        <p:nvSpPr>
          <p:cNvPr id="208" name="内容占位符 2"/>
          <p:cNvSpPr txBox="1">
            <a:spLocks noGrp="1"/>
          </p:cNvSpPr>
          <p:nvPr>
            <p:ph type="body" idx="1"/>
          </p:nvPr>
        </p:nvSpPr>
        <p:spPr>
          <a:xfrm>
            <a:off x="677333" y="1468582"/>
            <a:ext cx="8596670" cy="516774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4900"/>
              </a:lnSpc>
              <a:spcBef>
                <a:spcPts val="0"/>
              </a:spcBef>
              <a:buSzTx/>
              <a:buNone/>
              <a:defRPr sz="27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/>
          </a:p>
          <a:p>
            <a:pPr marL="0" indent="0">
              <a:lnSpc>
                <a:spcPts val="4900"/>
              </a:lnSpc>
              <a:spcBef>
                <a:spcPts val="0"/>
              </a:spcBef>
              <a:buSzTx/>
              <a:buNone/>
              <a:defRPr sz="27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/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(function ($) {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var plugin = {};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plugin.prototype = {};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$.fn.plugin = plugin;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})(Zepto);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标题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10364739" cy="72043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整体结构和机制-链式调用</a:t>
            </a:r>
          </a:p>
        </p:txBody>
      </p:sp>
      <p:sp>
        <p:nvSpPr>
          <p:cNvPr id="211" name="原型链上的方法最后都会return 当前对象实例"/>
          <p:cNvSpPr txBox="1">
            <a:spLocks noGrp="1"/>
          </p:cNvSpPr>
          <p:nvPr>
            <p:ph type="body" idx="1"/>
          </p:nvPr>
        </p:nvSpPr>
        <p:spPr>
          <a:xfrm>
            <a:off x="677333" y="1468582"/>
            <a:ext cx="8596670" cy="516774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/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原型链上的方法最后都会return 当前对象实例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平面">
  <a:themeElements>
    <a:clrScheme name="平面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平面">
      <a:majorFont>
        <a:latin typeface="DengXian"/>
        <a:ea typeface="DengXian"/>
        <a:cs typeface="DengXian"/>
      </a:majorFont>
      <a:minorFont>
        <a:latin typeface="Helvetica"/>
        <a:ea typeface="Helvetica"/>
        <a:cs typeface="Helvetica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平面">
  <a:themeElements>
    <a:clrScheme name="平面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平面">
      <a:majorFont>
        <a:latin typeface="DengXian"/>
        <a:ea typeface="DengXian"/>
        <a:cs typeface="DengXian"/>
      </a:majorFont>
      <a:minorFont>
        <a:latin typeface="Helvetica"/>
        <a:ea typeface="Helvetica"/>
        <a:cs typeface="Helvetica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611</Words>
  <Application>Microsoft Macintosh PowerPoint</Application>
  <PresentationFormat>宽屏</PresentationFormat>
  <Paragraphs>151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DengXian</vt:lpstr>
      <vt:lpstr>Georgia</vt:lpstr>
      <vt:lpstr>Helvetica</vt:lpstr>
      <vt:lpstr>Helvetica Neue Light</vt:lpstr>
      <vt:lpstr>Menlo</vt:lpstr>
      <vt:lpstr>Monaco</vt:lpstr>
      <vt:lpstr>PingFang SC Regular</vt:lpstr>
      <vt:lpstr>Trebuchet MS</vt:lpstr>
      <vt:lpstr>Arial</vt:lpstr>
      <vt:lpstr>平面</vt:lpstr>
      <vt:lpstr>ZEPTO</vt:lpstr>
      <vt:lpstr>PowerPoint 演示文稿</vt:lpstr>
      <vt:lpstr>整体结构和机制-模块组成</vt:lpstr>
      <vt:lpstr>整体结构和机制-模块组成</vt:lpstr>
      <vt:lpstr>整体结构和机制-初始化</vt:lpstr>
      <vt:lpstr>整体结构和机制-原型链继承</vt:lpstr>
      <vt:lpstr>整体结构和机制-其它模块</vt:lpstr>
      <vt:lpstr>整体结构和机制-添加插件</vt:lpstr>
      <vt:lpstr>整体结构和机制-链式调用</vt:lpstr>
      <vt:lpstr>整体结构和机制</vt:lpstr>
      <vt:lpstr>zepto源码中的技巧-例子1 each函数的使用</vt:lpstr>
      <vt:lpstr>zepto源码中的技巧-例子1 each函数的使用</vt:lpstr>
      <vt:lpstr>zepto源码中的技巧-例子1 each函数的使用</vt:lpstr>
      <vt:lpstr>zepto源码中的技巧-例子1 each函数的使用</vt:lpstr>
      <vt:lpstr>zepto源码中的技巧-例子2 不等比较的使用</vt:lpstr>
      <vt:lpstr>zepto源码中的技巧-例子2 不等比较的使用</vt:lpstr>
      <vt:lpstr>zepto源码中的技巧-例子3 数组原型函数的使用</vt:lpstr>
      <vt:lpstr>zepto源码中的技巧-例子3 数组原型函数的使用</vt:lpstr>
      <vt:lpstr>zepto源码中的技巧-例子3 数组原型函数的使用</vt:lpstr>
      <vt:lpstr>zepto源码中的技巧</vt:lpstr>
      <vt:lpstr>学习zepto的思考</vt:lpstr>
      <vt:lpstr>学习zepto的思考</vt:lpstr>
      <vt:lpstr>学习zepto的思考</vt:lpstr>
      <vt:lpstr>学习zepto的思考</vt:lpstr>
      <vt:lpstr>谢谢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ZEPTO</dc:title>
  <cp:lastModifiedBy>Microsoft Office 用户</cp:lastModifiedBy>
  <cp:revision>3</cp:revision>
  <dcterms:modified xsi:type="dcterms:W3CDTF">2018-06-19T05:17:55Z</dcterms:modified>
</cp:coreProperties>
</file>