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DengXian"/>
      </a:defRPr>
    </a:lvl1pPr>
    <a:lvl2pPr indent="228600" latinLnBrk="0">
      <a:defRPr sz="1200">
        <a:latin typeface="+mj-lt"/>
        <a:ea typeface="+mj-ea"/>
        <a:cs typeface="+mj-cs"/>
        <a:sym typeface="DengXian"/>
      </a:defRPr>
    </a:lvl2pPr>
    <a:lvl3pPr indent="457200" latinLnBrk="0">
      <a:defRPr sz="1200">
        <a:latin typeface="+mj-lt"/>
        <a:ea typeface="+mj-ea"/>
        <a:cs typeface="+mj-cs"/>
        <a:sym typeface="DengXian"/>
      </a:defRPr>
    </a:lvl3pPr>
    <a:lvl4pPr indent="685800" latinLnBrk="0">
      <a:defRPr sz="1200">
        <a:latin typeface="+mj-lt"/>
        <a:ea typeface="+mj-ea"/>
        <a:cs typeface="+mj-cs"/>
        <a:sym typeface="DengXian"/>
      </a:defRPr>
    </a:lvl4pPr>
    <a:lvl5pPr indent="914400" latinLnBrk="0">
      <a:defRPr sz="1200">
        <a:latin typeface="+mj-lt"/>
        <a:ea typeface="+mj-ea"/>
        <a:cs typeface="+mj-cs"/>
        <a:sym typeface="DengXian"/>
      </a:defRPr>
    </a:lvl5pPr>
    <a:lvl6pPr indent="1143000" latinLnBrk="0">
      <a:defRPr sz="1200">
        <a:latin typeface="+mj-lt"/>
        <a:ea typeface="+mj-ea"/>
        <a:cs typeface="+mj-cs"/>
        <a:sym typeface="DengXian"/>
      </a:defRPr>
    </a:lvl6pPr>
    <a:lvl7pPr indent="1371600" latinLnBrk="0">
      <a:defRPr sz="1200">
        <a:latin typeface="+mj-lt"/>
        <a:ea typeface="+mj-ea"/>
        <a:cs typeface="+mj-cs"/>
        <a:sym typeface="DengXian"/>
      </a:defRPr>
    </a:lvl7pPr>
    <a:lvl8pPr indent="1600200" latinLnBrk="0">
      <a:defRPr sz="1200">
        <a:latin typeface="+mj-lt"/>
        <a:ea typeface="+mj-ea"/>
        <a:cs typeface="+mj-cs"/>
        <a:sym typeface="DengXian"/>
      </a:defRPr>
    </a:lvl8pPr>
    <a:lvl9pPr indent="1828800" latinLnBrk="0">
      <a:defRPr sz="1200">
        <a:latin typeface="+mj-lt"/>
        <a:ea typeface="+mj-ea"/>
        <a:cs typeface="+mj-cs"/>
        <a:sym typeface="DengXi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3" y="-8468"/>
            <a:ext cx="12192004" cy="6866470"/>
            <a:chOff x="-1" y="0"/>
            <a:chExt cx="12192002" cy="6866469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2" y="8466"/>
              <a:ext cx="842598" cy="56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33" name="标题文本"/>
          <p:cNvSpPr txBox="1"/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标题文本</a:t>
            </a:r>
          </a:p>
        </p:txBody>
      </p:sp>
      <p:sp>
        <p:nvSpPr>
          <p:cNvPr id="34" name="正文级别 1…"/>
          <p:cNvSpPr txBox="1"/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/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正文级别 1…"/>
          <p:cNvSpPr txBox="1"/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124" name="正文级别 1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77334" y="4470400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4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09" y="2565642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4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2"/>
            <a:ext cx="609602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157" name="正文级别 1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7" name="正文级别 1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文本"/>
          <p:cNvSpPr txBox="1"/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176" name="正文级别 1…"/>
          <p:cNvSpPr txBox="1"/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0" name="正文级别 1…"/>
          <p:cNvSpPr txBox="1"/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5088382" y="2160983"/>
            <a:ext cx="4185619" cy="5762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/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文本"/>
          <p:cNvSpPr txBox="1"/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正文级别 1…"/>
          <p:cNvSpPr txBox="1"/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3" y="-8468"/>
            <a:ext cx="12192004" cy="6866470"/>
            <a:chOff x="-1" y="0"/>
            <a:chExt cx="12192002" cy="6866469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5"/>
              <a:ext cx="1219201" cy="6858005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80"/>
              <a:ext cx="4763560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-1"/>
              <a:ext cx="300735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-1"/>
              <a:ext cx="2588560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9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-1"/>
              <a:ext cx="2854328" cy="686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6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8" cy="686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2" y="4021666"/>
              <a:ext cx="448735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3" name="标题文本"/>
          <p:cNvSpPr txBox="1"/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标题 1"/>
          <p:cNvSpPr txBox="1"/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/>
          <a:lstStyle/>
          <a:p>
            <a:pPr/>
            <a:r>
              <a:t>ZEPTO</a:t>
            </a:r>
          </a:p>
        </p:txBody>
      </p:sp>
      <p:sp>
        <p:nvSpPr>
          <p:cNvPr id="187" name="副标题 2"/>
          <p:cNvSpPr txBox="1"/>
          <p:nvPr>
            <p:ph type="subTitle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</a:t>
            </a:r>
          </a:p>
        </p:txBody>
      </p:sp>
      <p:sp>
        <p:nvSpPr>
          <p:cNvPr id="214" name="1.利用原型链实现方法的继承…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1.利用原型链实现方法的继承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2.利用自执行函数和原型链实现插件的添加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zepto源码中的技巧-例子1 each函数的使用</a:t>
            </a:r>
          </a:p>
        </p:txBody>
      </p:sp>
      <p:sp>
        <p:nvSpPr>
          <p:cNvPr id="217" name="zepto.js文件中被使用最多的一个方法就是 this.each (26)…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zepto.js文件中被使用最多的一个方法就是 this.each (26)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$.fn.each(callback)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each: function(callback){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emptyArray.every.call(this, function(el, idx){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return callback.call(el, idx, el) !== false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})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return this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zepto源码中的技巧-例子1 each函数的使用</a:t>
            </a:r>
          </a:p>
        </p:txBody>
      </p:sp>
      <p:sp>
        <p:nvSpPr>
          <p:cNvPr id="220" name="this是什么？…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this是什么？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this是zepto初始化后得到的实例对象。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function Z(dom, selector) 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var i, len = dom ? dom.length : 0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for (i = 0; i &lt; len; i++) this[i] = dom[i]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this.length = len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this.selector = selector || ''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zepto源码中的技巧-例子1 each函数的使用</a:t>
            </a:r>
          </a:p>
        </p:txBody>
      </p:sp>
      <p:sp>
        <p:nvSpPr>
          <p:cNvPr id="223" name="Z函数做了两件事…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Z函数做了两件事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1.将dom数组的每一项添加到当前实例对象上，并用数字索引作为属性名。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2.为当前对象添加了length属性值。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直接结果：把当前实例对象变成一个伪数组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zepto源码中的技巧-例子1 each函数的使用</a:t>
            </a:r>
          </a:p>
        </p:txBody>
      </p:sp>
      <p:sp>
        <p:nvSpPr>
          <p:cNvPr id="226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意义：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  伪数组可以使用原生数组的原型方法！！！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zepto源码中的技巧-例子2 不等比较的使用</a:t>
            </a:r>
          </a:p>
        </p:txBody>
      </p:sp>
      <p:sp>
        <p:nvSpPr>
          <p:cNvPr id="229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!=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判断值是否相等</a:t>
            </a:r>
          </a:p>
          <a:p>
            <a:pPr marL="0" indent="0">
              <a:buSzTx/>
              <a:buNone/>
              <a:defRPr b="1" sz="2400"/>
            </a:pPr>
            <a:r>
              <a:t>!==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 判断值及类型是否完全相等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Sz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800"/>
              </a:lnSpc>
              <a:spcBef>
                <a:spcPts val="0"/>
              </a:spcBef>
              <a:buSzTx/>
              <a:buNone/>
              <a:defRPr sz="1600">
                <a:solidFill>
                  <a:srgbClr val="333333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当null和undefined比较时，如果使用!=  会将null 和undefined都转成false后再进行比较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zepto源码中的技巧-例子2 不等比较的使用</a:t>
            </a:r>
          </a:p>
        </p:txBody>
      </p:sp>
      <p:sp>
        <p:nvSpPr>
          <p:cNvPr id="232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除去数组中null和undefined的项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function compact(array) {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 filter.call(array, function(item) {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item != null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</a:t>
            </a:r>
          </a:p>
          <a:p>
            <a:pPr marL="0" indent="0">
              <a:lnSpc>
                <a:spcPts val="4300"/>
              </a:lnSpc>
              <a:spcBef>
                <a:spcPts val="0"/>
              </a:spcBef>
              <a:buClrTx/>
              <a:buSzTx/>
              <a:buFontTx/>
              <a:buNone/>
              <a:defRPr sz="206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 1"/>
          <p:cNvSpPr txBox="1"/>
          <p:nvPr>
            <p:ph type="title"/>
          </p:nvPr>
        </p:nvSpPr>
        <p:spPr>
          <a:xfrm>
            <a:off x="677333" y="609600"/>
            <a:ext cx="9298293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zepto源码中的技巧-例子3 数组原型函数的使用</a:t>
            </a:r>
          </a:p>
        </p:txBody>
      </p:sp>
      <p:sp>
        <p:nvSpPr>
          <p:cNvPr id="235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  <a:r>
              <a:t>uniq函数</a:t>
            </a:r>
          </a:p>
          <a:p>
            <a:pPr marL="0" indent="0">
              <a:buSzTx/>
              <a:buNone/>
              <a:defRPr b="1"/>
            </a:pPr>
            <a:r>
              <a:t>uniq = function(array){ </a:t>
            </a:r>
          </a:p>
          <a:p>
            <a:pPr marL="0" indent="0">
              <a:buSzTx/>
              <a:buNone/>
              <a:defRPr b="1"/>
            </a:pPr>
            <a:r>
              <a:t>          return filter.call(array, function(item, idx){ </a:t>
            </a:r>
          </a:p>
          <a:p>
            <a:pPr marL="0" indent="0">
              <a:buSzTx/>
              <a:buNone/>
              <a:defRPr b="1"/>
            </a:pPr>
            <a:r>
              <a:t>               return array.indexOf(item) == idx }</a:t>
            </a:r>
          </a:p>
          <a:p>
            <a:pPr marL="0" indent="0">
              <a:buSzTx/>
              <a:buNone/>
              <a:defRPr b="1"/>
            </a:pPr>
            <a:r>
              <a:t>          ) </a:t>
            </a:r>
          </a:p>
          <a:p>
            <a:pPr marL="0" indent="0">
              <a:buSzTx/>
              <a:buNone/>
              <a:defRPr b="1"/>
            </a:pPr>
            <a:r>
              <a:t>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 defTabSz="411479">
              <a:defRPr sz="3239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zepto源码中的技巧-例子3 数组原型函数的使用</a:t>
            </a:r>
          </a:p>
        </p:txBody>
      </p:sp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/>
            </a:pPr>
            <a:r>
              <a:t>flatten函数</a:t>
            </a:r>
          </a:p>
          <a:p>
            <a:pPr marL="0" indent="0">
              <a:buSzTx/>
              <a:buNone/>
              <a:defRPr b="1"/>
            </a:pPr>
            <a:r>
              <a:t>function flatten(array) { </a:t>
            </a:r>
          </a:p>
          <a:p>
            <a:pPr marL="0" indent="0">
              <a:buSzTx/>
              <a:buNone/>
              <a:defRPr b="1"/>
            </a:pPr>
            <a:r>
              <a:t>       return array.length &gt; 0 ? $.fn.concat.apply([], array) : array</a:t>
            </a:r>
          </a:p>
          <a:p>
            <a:pPr marL="0" indent="0">
              <a:buSzTx/>
              <a:buNone/>
              <a:defRPr b="1"/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 defTabSz="411479">
              <a:defRPr sz="3239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zepto源码中的技巧-例子3 数组原型函数的使用</a:t>
            </a:r>
          </a:p>
        </p:txBody>
      </p:sp>
      <p:sp>
        <p:nvSpPr>
          <p:cNvPr id="241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each: function(callback){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emptyArray.every.call(this, function(el, idx){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return callback.call(el, idx, el) !== false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})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return this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内容占位符 2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1.zepto整体架构和机制</a:t>
            </a:r>
          </a:p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2.zepto源码中的技巧</a:t>
            </a:r>
          </a:p>
          <a:p>
            <a:pPr marL="0" indent="0"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t>3.学习zepto的思考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zepto源码中的技巧</a:t>
            </a:r>
          </a:p>
        </p:txBody>
      </p:sp>
      <p:sp>
        <p:nvSpPr>
          <p:cNvPr id="244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1.巧妙利用js中已有的知识点，简单高效实现zepto中的方法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2.合理抽象方法的组织层次，减少多余代码。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>
            <a:lvl1pPr>
              <a:defRPr b="1"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学习zepto的思考</a:t>
            </a:r>
          </a:p>
        </p:txBody>
      </p:sp>
      <p:sp>
        <p:nvSpPr>
          <p:cNvPr id="247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1.通过我了解zepto了吗？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2.如果让我来做，我能做到什么程度？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3.哪些东西对我感到吃惊，为什么？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4.通过回答上面的问题 自己以后需要怎么做？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+mn-lt"/>
                <a:ea typeface="+mn-ea"/>
                <a:cs typeface="+mn-cs"/>
                <a:sym typeface="Helvetica"/>
              </a:defRPr>
            </a:pPr>
            <a:r>
              <a:t>示例-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剔除（合并）历史中的某次提交-2</a:t>
            </a:r>
          </a:p>
        </p:txBody>
      </p:sp>
      <p:sp>
        <p:nvSpPr>
          <p:cNvPr id="250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使用git rebase 对提交执行变基操作，使用指定范围的提交嫁接到另一个提交之上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git rebase —onto C E^F 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git checkout master  将分支切换到master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git reset —hard HEAD@{1} 将master重新切换到 更改后的分支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git reset —hard F 重新切回 master分支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git rebase —onto C E^master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标题 1"/>
          <p:cNvSpPr txBox="1"/>
          <p:nvPr>
            <p:ph type="title"/>
          </p:nvPr>
        </p:nvSpPr>
        <p:spPr>
          <a:xfrm>
            <a:off x="677333" y="609600"/>
            <a:ext cx="8596670" cy="720438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latin typeface="+mn-lt"/>
                <a:ea typeface="+mn-ea"/>
                <a:cs typeface="+mn-cs"/>
                <a:sym typeface="Helvetica"/>
              </a:defRPr>
            </a:pPr>
            <a:r>
              <a:t>示例-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剔除（合并）历史中的某次提交-3</a:t>
            </a:r>
          </a:p>
        </p:txBody>
      </p:sp>
      <p:sp>
        <p:nvSpPr>
          <p:cNvPr id="253" name="内容占位符 2"/>
          <p:cNvSpPr txBox="1"/>
          <p:nvPr>
            <p:ph type="body" idx="1"/>
          </p:nvPr>
        </p:nvSpPr>
        <p:spPr>
          <a:xfrm>
            <a:off x="677333" y="1468581"/>
            <a:ext cx="8596670" cy="4572783"/>
          </a:xfrm>
          <a:prstGeom prst="rect">
            <a:avLst/>
          </a:prstGeom>
        </p:spPr>
        <p:txBody>
          <a:bodyPr/>
          <a:lstStyle>
            <a:lvl1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git rebase -i commit 交互式变基 修改文件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21676" y="2290117"/>
            <a:ext cx="2187148" cy="130569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整体结构和机制-模块组成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8032" y="1415440"/>
            <a:ext cx="6858001" cy="491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整体结构和机制-模块组成</a:t>
            </a:r>
          </a:p>
        </p:txBody>
      </p:sp>
      <p:sp>
        <p:nvSpPr>
          <p:cNvPr id="195" name="内容占位符 2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核心模块zepto.js ：包含了zepto实例操作dom css的大部分方法。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event模块：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处理事件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ajax模块：处理XMLHttpRequest 和 JSONP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form模块：序列化以及提交web表单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ie模块：提供对ie10和window phone 8的支持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detect模块：提供os和brower的信息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fx模块：提供对动画的支持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fx_methods模块：动画形式的show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, </a:t>
            </a:r>
            <a:r>
              <a:t>hide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, </a:t>
            </a:r>
            <a:r>
              <a:t>toggle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data模块：一个全面的 </a:t>
            </a:r>
            <a:r>
              <a:rPr sz="1200">
                <a:latin typeface="Monaco"/>
                <a:ea typeface="Monaco"/>
                <a:cs typeface="Monaco"/>
                <a:sym typeface="Monaco"/>
              </a:rPr>
              <a:t>data()</a:t>
            </a:r>
            <a:r>
              <a:t>方法, 能够在内存中存储对象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touch模块：在触摸设备上触发tap 和 swipe 相关事件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gesture模块：在触摸设备上触发手势事件</a:t>
            </a:r>
          </a:p>
          <a:p>
            <a:pPr marL="0" indent="0">
              <a:lnSpc>
                <a:spcPts val="3300"/>
              </a:lnSpc>
              <a:spcBef>
                <a:spcPts val="0"/>
              </a:spcBef>
              <a:buSzTx/>
              <a:buNone/>
              <a:defRPr sz="1400">
                <a:solidFill>
                  <a:srgbClr val="33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deferred模块 callbacks模块：配合使用提供promise api接口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整体结构和机制-初始化</a:t>
            </a:r>
          </a:p>
        </p:txBody>
      </p:sp>
      <p:pic>
        <p:nvPicPr>
          <p:cNvPr id="19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880" y="1416793"/>
            <a:ext cx="4584701" cy="502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整体结构和机制-原型链继承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14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903" y="3016249"/>
            <a:ext cx="83185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整体结构和机制-其它模块</a:t>
            </a:r>
          </a:p>
        </p:txBody>
      </p:sp>
      <p:sp>
        <p:nvSpPr>
          <p:cNvPr id="205" name="内容占位符 2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1.注册全局函数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2.增加原型链方法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>
              <a:lnSpc>
                <a:spcPts val="3200"/>
              </a:lnSpc>
              <a:spcBef>
                <a:spcPts val="0"/>
              </a:spcBef>
              <a:buSzTx/>
              <a:buNone/>
              <a:defRPr sz="2100">
                <a:solidFill>
                  <a:srgbClr val="4E443C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3.统一各个浏览器差异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整体结构和机制-添加插件</a:t>
            </a:r>
          </a:p>
        </p:txBody>
      </p:sp>
      <p:sp>
        <p:nvSpPr>
          <p:cNvPr id="208" name="内容占位符 2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900"/>
              </a:lnSpc>
              <a:spcBef>
                <a:spcPts val="0"/>
              </a:spcBef>
              <a:buSzTx/>
              <a:buNone/>
              <a:defRPr sz="27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900"/>
              </a:lnSpc>
              <a:spcBef>
                <a:spcPts val="0"/>
              </a:spcBef>
              <a:buSzTx/>
              <a:buNone/>
              <a:defRPr sz="27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(function ($) {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var plugin = {};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plugin.prototype = {};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    $.fn.plugin = plugin;</a:t>
            </a: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})(Zepto);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677333" y="609600"/>
            <a:ext cx="10364739" cy="72043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整体结构和机制-链式调用</a:t>
            </a:r>
          </a:p>
        </p:txBody>
      </p:sp>
      <p:sp>
        <p:nvSpPr>
          <p:cNvPr id="211" name="原型链上的方法最后都会return 当前对象实例"/>
          <p:cNvSpPr txBox="1"/>
          <p:nvPr>
            <p:ph type="body" idx="1"/>
          </p:nvPr>
        </p:nvSpPr>
        <p:spPr>
          <a:xfrm>
            <a:off x="677333" y="1468582"/>
            <a:ext cx="8596670" cy="51677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lnSpc>
                <a:spcPts val="4500"/>
              </a:lnSpc>
              <a:spcBef>
                <a:spcPts val="0"/>
              </a:spcBef>
              <a:buSzTx/>
              <a:buNone/>
              <a:defRPr sz="2400">
                <a:solidFill>
                  <a:srgbClr val="464646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原型链上的方法最后都会return 当前对象实例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平面">
  <a:themeElements>
    <a:clrScheme name="平面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平面">
      <a:majorFont>
        <a:latin typeface="DengXian"/>
        <a:ea typeface="DengXian"/>
        <a:cs typeface="DengXian"/>
      </a:majorFont>
      <a:minorFont>
        <a:latin typeface="Helvetica"/>
        <a:ea typeface="Helvetica"/>
        <a:cs typeface="Helvetica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