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DengXian"/>
      </a:defRPr>
    </a:lvl1pPr>
    <a:lvl2pPr indent="228600" latinLnBrk="0">
      <a:defRPr sz="1200">
        <a:latin typeface="+mj-lt"/>
        <a:ea typeface="+mj-ea"/>
        <a:cs typeface="+mj-cs"/>
        <a:sym typeface="DengXian"/>
      </a:defRPr>
    </a:lvl2pPr>
    <a:lvl3pPr indent="457200" latinLnBrk="0">
      <a:defRPr sz="1200">
        <a:latin typeface="+mj-lt"/>
        <a:ea typeface="+mj-ea"/>
        <a:cs typeface="+mj-cs"/>
        <a:sym typeface="DengXian"/>
      </a:defRPr>
    </a:lvl3pPr>
    <a:lvl4pPr indent="685800" latinLnBrk="0">
      <a:defRPr sz="1200">
        <a:latin typeface="+mj-lt"/>
        <a:ea typeface="+mj-ea"/>
        <a:cs typeface="+mj-cs"/>
        <a:sym typeface="DengXian"/>
      </a:defRPr>
    </a:lvl4pPr>
    <a:lvl5pPr indent="914400" latinLnBrk="0">
      <a:defRPr sz="1200">
        <a:latin typeface="+mj-lt"/>
        <a:ea typeface="+mj-ea"/>
        <a:cs typeface="+mj-cs"/>
        <a:sym typeface="DengXian"/>
      </a:defRPr>
    </a:lvl5pPr>
    <a:lvl6pPr indent="1143000" latinLnBrk="0">
      <a:defRPr sz="1200">
        <a:latin typeface="+mj-lt"/>
        <a:ea typeface="+mj-ea"/>
        <a:cs typeface="+mj-cs"/>
        <a:sym typeface="DengXian"/>
      </a:defRPr>
    </a:lvl6pPr>
    <a:lvl7pPr indent="1371600" latinLnBrk="0">
      <a:defRPr sz="1200">
        <a:latin typeface="+mj-lt"/>
        <a:ea typeface="+mj-ea"/>
        <a:cs typeface="+mj-cs"/>
        <a:sym typeface="DengXian"/>
      </a:defRPr>
    </a:lvl7pPr>
    <a:lvl8pPr indent="1600200" latinLnBrk="0">
      <a:defRPr sz="1200">
        <a:latin typeface="+mj-lt"/>
        <a:ea typeface="+mj-ea"/>
        <a:cs typeface="+mj-cs"/>
        <a:sym typeface="DengXian"/>
      </a:defRPr>
    </a:lvl8pPr>
    <a:lvl9pPr indent="1828800" latinLnBrk="0">
      <a:defRPr sz="1200">
        <a:latin typeface="+mj-lt"/>
        <a:ea typeface="+mj-ea"/>
        <a:cs typeface="+mj-cs"/>
        <a:sym typeface="DengXi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幻灯片">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标题文本"/>
          <p:cNvSpPr txBox="1"/>
          <p:nvPr>
            <p:ph type="title"/>
          </p:nvPr>
        </p:nvSpPr>
        <p:spPr>
          <a:xfrm>
            <a:off x="1507067" y="2404534"/>
            <a:ext cx="7766937" cy="1646303"/>
          </a:xfrm>
          <a:prstGeom prst="rect">
            <a:avLst/>
          </a:prstGeom>
        </p:spPr>
        <p:txBody>
          <a:bodyPr anchor="b"/>
          <a:lstStyle>
            <a:lvl1pPr algn="r">
              <a:defRPr sz="5400"/>
            </a:lvl1pPr>
          </a:lstStyle>
          <a:p>
            <a:pPr/>
            <a:r>
              <a:t>标题文本</a:t>
            </a:r>
          </a:p>
        </p:txBody>
      </p:sp>
      <p:sp>
        <p:nvSpPr>
          <p:cNvPr id="34" name="正文级别 1…"/>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题注">
    <p:spTree>
      <p:nvGrpSpPr>
        <p:cNvPr id="1" name=""/>
        <p:cNvGrpSpPr/>
        <p:nvPr/>
      </p:nvGrpSpPr>
      <p:grpSpPr>
        <a:xfrm>
          <a:off x="0" y="0"/>
          <a:ext cx="0" cy="0"/>
          <a:chOff x="0" y="0"/>
          <a:chExt cx="0" cy="0"/>
        </a:xfrm>
      </p:grpSpPr>
      <p:sp>
        <p:nvSpPr>
          <p:cNvPr id="114" name="标题文本"/>
          <p:cNvSpPr txBox="1"/>
          <p:nvPr>
            <p:ph type="title"/>
          </p:nvPr>
        </p:nvSpPr>
        <p:spPr>
          <a:xfrm>
            <a:off x="677335" y="609600"/>
            <a:ext cx="8596669" cy="3403600"/>
          </a:xfrm>
          <a:prstGeom prst="rect">
            <a:avLst/>
          </a:prstGeom>
        </p:spPr>
        <p:txBody>
          <a:bodyPr anchor="ctr"/>
          <a:lstStyle>
            <a:lvl1pPr>
              <a:defRPr sz="4400"/>
            </a:lvl1pPr>
          </a:lstStyle>
          <a:p>
            <a:pPr/>
            <a:r>
              <a:t>标题文本</a:t>
            </a:r>
          </a:p>
        </p:txBody>
      </p:sp>
      <p:sp>
        <p:nvSpPr>
          <p:cNvPr id="115" name="正文级别 1…"/>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正文级别 1</a:t>
            </a:r>
          </a:p>
          <a:p>
            <a:pPr lvl="1"/>
            <a:r>
              <a:t>正文级别 2</a:t>
            </a:r>
          </a:p>
          <a:p>
            <a:pPr lvl="2"/>
            <a:r>
              <a:t>正文级别 3</a:t>
            </a:r>
          </a:p>
          <a:p>
            <a:pPr lvl="3"/>
            <a:r>
              <a:t>正文级别 4</a:t>
            </a:r>
          </a:p>
          <a:p>
            <a:pPr lvl="4"/>
            <a:r>
              <a:t>正文级别 5</a:t>
            </a:r>
          </a:p>
        </p:txBody>
      </p:sp>
      <p:sp>
        <p:nvSpPr>
          <p:cNvPr id="11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带标题的引述">
    <p:spTree>
      <p:nvGrpSpPr>
        <p:cNvPr id="1" name=""/>
        <p:cNvGrpSpPr/>
        <p:nvPr/>
      </p:nvGrpSpPr>
      <p:grpSpPr>
        <a:xfrm>
          <a:off x="0" y="0"/>
          <a:ext cx="0" cy="0"/>
          <a:chOff x="0" y="0"/>
          <a:chExt cx="0" cy="0"/>
        </a:xfrm>
      </p:grpSpPr>
      <p:sp>
        <p:nvSpPr>
          <p:cNvPr id="123" name="标题文本"/>
          <p:cNvSpPr txBox="1"/>
          <p:nvPr>
            <p:ph type="title"/>
          </p:nvPr>
        </p:nvSpPr>
        <p:spPr>
          <a:xfrm>
            <a:off x="931334" y="609600"/>
            <a:ext cx="8094134" cy="3022600"/>
          </a:xfrm>
          <a:prstGeom prst="rect">
            <a:avLst/>
          </a:prstGeom>
        </p:spPr>
        <p:txBody>
          <a:bodyPr anchor="ctr"/>
          <a:lstStyle>
            <a:lvl1pPr>
              <a:defRPr sz="4400"/>
            </a:lvl1pPr>
          </a:lstStyle>
          <a:p>
            <a:pPr/>
            <a:r>
              <a:t>标题文本</a:t>
            </a:r>
          </a:p>
        </p:txBody>
      </p:sp>
      <p:sp>
        <p:nvSpPr>
          <p:cNvPr id="124" name="正文级别 1…"/>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125" name="Text Placeholder 2"/>
          <p:cNvSpPr/>
          <p:nvPr>
            <p:ph type="body" sz="quarter" idx="13"/>
          </p:nvPr>
        </p:nvSpPr>
        <p:spPr>
          <a:xfrm>
            <a:off x="677334" y="4470400"/>
            <a:ext cx="8596670" cy="1570963"/>
          </a:xfrm>
          <a:prstGeom prst="rect">
            <a:avLst/>
          </a:prstGeom>
        </p:spPr>
        <p:txBody>
          <a:bodyPr anchor="ctr"/>
          <a:lstStyle/>
          <a:p>
            <a:pPr marL="0" indent="0">
              <a:buClrTx/>
              <a:buSzTx/>
              <a:buNone/>
            </a:pPr>
          </a:p>
        </p:txBody>
      </p:sp>
      <p:sp>
        <p:nvSpPr>
          <p:cNvPr id="126" name="TextBox 19"/>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名片">
    <p:spTree>
      <p:nvGrpSpPr>
        <p:cNvPr id="1" name=""/>
        <p:cNvGrpSpPr/>
        <p:nvPr/>
      </p:nvGrpSpPr>
      <p:grpSpPr>
        <a:xfrm>
          <a:off x="0" y="0"/>
          <a:ext cx="0" cy="0"/>
          <a:chOff x="0" y="0"/>
          <a:chExt cx="0" cy="0"/>
        </a:xfrm>
      </p:grpSpPr>
      <p:sp>
        <p:nvSpPr>
          <p:cNvPr id="135" name="标题文本"/>
          <p:cNvSpPr txBox="1"/>
          <p:nvPr>
            <p:ph type="title"/>
          </p:nvPr>
        </p:nvSpPr>
        <p:spPr>
          <a:xfrm>
            <a:off x="677335" y="1931988"/>
            <a:ext cx="8596669" cy="2595461"/>
          </a:xfrm>
          <a:prstGeom prst="rect">
            <a:avLst/>
          </a:prstGeom>
        </p:spPr>
        <p:txBody>
          <a:bodyPr anchor="b"/>
          <a:lstStyle>
            <a:lvl1pPr>
              <a:defRPr sz="4400"/>
            </a:lvl1pPr>
          </a:lstStyle>
          <a:p>
            <a:pPr/>
            <a:r>
              <a:t>标题文本</a:t>
            </a:r>
          </a:p>
        </p:txBody>
      </p:sp>
      <p:sp>
        <p:nvSpPr>
          <p:cNvPr id="136" name="正文级别 1…"/>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正文级别 1</a:t>
            </a:r>
          </a:p>
          <a:p>
            <a:pPr lvl="1"/>
            <a:r>
              <a:t>正文级别 2</a:t>
            </a:r>
          </a:p>
          <a:p>
            <a:pPr lvl="2"/>
            <a:r>
              <a:t>正文级别 3</a:t>
            </a:r>
          </a:p>
          <a:p>
            <a:pPr lvl="3"/>
            <a:r>
              <a:t>正文级别 4</a:t>
            </a:r>
          </a:p>
          <a:p>
            <a:pPr lvl="4"/>
            <a:r>
              <a:t>正文级别 5</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名片引述">
    <p:spTree>
      <p:nvGrpSpPr>
        <p:cNvPr id="1" name=""/>
        <p:cNvGrpSpPr/>
        <p:nvPr/>
      </p:nvGrpSpPr>
      <p:grpSpPr>
        <a:xfrm>
          <a:off x="0" y="0"/>
          <a:ext cx="0" cy="0"/>
          <a:chOff x="0" y="0"/>
          <a:chExt cx="0" cy="0"/>
        </a:xfrm>
      </p:grpSpPr>
      <p:sp>
        <p:nvSpPr>
          <p:cNvPr id="144" name="标题文本"/>
          <p:cNvSpPr txBox="1"/>
          <p:nvPr>
            <p:ph type="title"/>
          </p:nvPr>
        </p:nvSpPr>
        <p:spPr>
          <a:xfrm>
            <a:off x="931334" y="609600"/>
            <a:ext cx="8094134" cy="3022600"/>
          </a:xfrm>
          <a:prstGeom prst="rect">
            <a:avLst/>
          </a:prstGeom>
        </p:spPr>
        <p:txBody>
          <a:bodyPr anchor="ctr"/>
          <a:lstStyle>
            <a:lvl1pPr>
              <a:defRPr sz="4400"/>
            </a:lvl1pPr>
          </a:lstStyle>
          <a:p>
            <a:pPr/>
            <a:r>
              <a:t>标题文本</a:t>
            </a:r>
          </a:p>
        </p:txBody>
      </p:sp>
      <p:sp>
        <p:nvSpPr>
          <p:cNvPr id="145" name="正文级别 1…"/>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146" name="Text Placeholder 2"/>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真或假">
    <p:spTree>
      <p:nvGrpSpPr>
        <p:cNvPr id="1" name=""/>
        <p:cNvGrpSpPr/>
        <p:nvPr/>
      </p:nvGrpSpPr>
      <p:grpSpPr>
        <a:xfrm>
          <a:off x="0" y="0"/>
          <a:ext cx="0" cy="0"/>
          <a:chOff x="0" y="0"/>
          <a:chExt cx="0" cy="0"/>
        </a:xfrm>
      </p:grpSpPr>
      <p:sp>
        <p:nvSpPr>
          <p:cNvPr id="156" name="标题文本"/>
          <p:cNvSpPr txBox="1"/>
          <p:nvPr>
            <p:ph type="title"/>
          </p:nvPr>
        </p:nvSpPr>
        <p:spPr>
          <a:xfrm>
            <a:off x="685798" y="609600"/>
            <a:ext cx="8588204" cy="3022600"/>
          </a:xfrm>
          <a:prstGeom prst="rect">
            <a:avLst/>
          </a:prstGeom>
        </p:spPr>
        <p:txBody>
          <a:bodyPr anchor="ctr"/>
          <a:lstStyle>
            <a:lvl1pPr>
              <a:defRPr sz="4400"/>
            </a:lvl1pPr>
          </a:lstStyle>
          <a:p>
            <a:pPr/>
            <a:r>
              <a:t>标题文本</a:t>
            </a:r>
          </a:p>
        </p:txBody>
      </p:sp>
      <p:sp>
        <p:nvSpPr>
          <p:cNvPr id="157" name="正文级别 1…"/>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正文级别 1</a:t>
            </a:r>
          </a:p>
          <a:p>
            <a:pPr lvl="1"/>
            <a:r>
              <a:t>正文级别 2</a:t>
            </a:r>
          </a:p>
          <a:p>
            <a:pPr lvl="2"/>
            <a:r>
              <a:t>正文级别 3</a:t>
            </a:r>
          </a:p>
          <a:p>
            <a:pPr lvl="3"/>
            <a:r>
              <a:t>正文级别 4</a:t>
            </a:r>
          </a:p>
          <a:p>
            <a:pPr lvl="4"/>
            <a:r>
              <a:t>正文级别 5</a:t>
            </a:r>
          </a:p>
        </p:txBody>
      </p:sp>
      <p:sp>
        <p:nvSpPr>
          <p:cNvPr id="158" name="Text Placeholder 2"/>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本">
    <p:spTree>
      <p:nvGrpSpPr>
        <p:cNvPr id="1" name=""/>
        <p:cNvGrpSpPr/>
        <p:nvPr/>
      </p:nvGrpSpPr>
      <p:grpSpPr>
        <a:xfrm>
          <a:off x="0" y="0"/>
          <a:ext cx="0" cy="0"/>
          <a:chOff x="0" y="0"/>
          <a:chExt cx="0" cy="0"/>
        </a:xfrm>
      </p:grpSpPr>
      <p:sp>
        <p:nvSpPr>
          <p:cNvPr id="166" name="标题文本"/>
          <p:cNvSpPr txBox="1"/>
          <p:nvPr>
            <p:ph type="title"/>
          </p:nvPr>
        </p:nvSpPr>
        <p:spPr>
          <a:xfrm>
            <a:off x="677333" y="609600"/>
            <a:ext cx="8596670" cy="1320800"/>
          </a:xfrm>
          <a:prstGeom prst="rect">
            <a:avLst/>
          </a:prstGeom>
        </p:spPr>
        <p:txBody>
          <a:bodyPr/>
          <a:lstStyle/>
          <a:p>
            <a:pPr/>
            <a:r>
              <a:t>标题文本</a:t>
            </a:r>
          </a:p>
        </p:txBody>
      </p:sp>
      <p:sp>
        <p:nvSpPr>
          <p:cNvPr id="167" name="正文级别 1…"/>
          <p:cNvSpPr txBox="1"/>
          <p:nvPr>
            <p:ph type="body" sz="half" idx="1"/>
          </p:nvPr>
        </p:nvSpPr>
        <p:spPr>
          <a:xfrm>
            <a:off x="677333" y="2160589"/>
            <a:ext cx="8596670"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竖排标题和文本">
    <p:spTree>
      <p:nvGrpSpPr>
        <p:cNvPr id="1" name=""/>
        <p:cNvGrpSpPr/>
        <p:nvPr/>
      </p:nvGrpSpPr>
      <p:grpSpPr>
        <a:xfrm>
          <a:off x="0" y="0"/>
          <a:ext cx="0" cy="0"/>
          <a:chOff x="0" y="0"/>
          <a:chExt cx="0" cy="0"/>
        </a:xfrm>
      </p:grpSpPr>
      <p:sp>
        <p:nvSpPr>
          <p:cNvPr id="175" name="标题文本"/>
          <p:cNvSpPr txBox="1"/>
          <p:nvPr>
            <p:ph type="title"/>
          </p:nvPr>
        </p:nvSpPr>
        <p:spPr>
          <a:xfrm>
            <a:off x="7967673" y="609598"/>
            <a:ext cx="1304744" cy="5251453"/>
          </a:xfrm>
          <a:prstGeom prst="rect">
            <a:avLst/>
          </a:prstGeom>
        </p:spPr>
        <p:txBody>
          <a:bodyPr anchor="ctr"/>
          <a:lstStyle/>
          <a:p>
            <a:pPr/>
            <a:r>
              <a:t>标题文本</a:t>
            </a:r>
          </a:p>
        </p:txBody>
      </p:sp>
      <p:sp>
        <p:nvSpPr>
          <p:cNvPr id="176" name="正文级别 1…"/>
          <p:cNvSpPr txBox="1"/>
          <p:nvPr>
            <p:ph type="body" idx="1"/>
          </p:nvPr>
        </p:nvSpPr>
        <p:spPr>
          <a:xfrm>
            <a:off x="677335" y="609600"/>
            <a:ext cx="7060150" cy="525145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7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42" name="标题文本"/>
          <p:cNvSpPr txBox="1"/>
          <p:nvPr>
            <p:ph type="title"/>
          </p:nvPr>
        </p:nvSpPr>
        <p:spPr>
          <a:xfrm>
            <a:off x="677333" y="609600"/>
            <a:ext cx="8596670" cy="1320800"/>
          </a:xfrm>
          <a:prstGeom prst="rect">
            <a:avLst/>
          </a:prstGeom>
        </p:spPr>
        <p:txBody>
          <a:bodyPr/>
          <a:lstStyle/>
          <a:p>
            <a:pPr/>
            <a:r>
              <a:t>标题文本</a:t>
            </a:r>
          </a:p>
        </p:txBody>
      </p:sp>
      <p:sp>
        <p:nvSpPr>
          <p:cNvPr id="43" name="正文级别 1…"/>
          <p:cNvSpPr txBox="1"/>
          <p:nvPr>
            <p:ph type="body" sz="half" idx="1"/>
          </p:nvPr>
        </p:nvSpPr>
        <p:spPr>
          <a:xfrm>
            <a:off x="677333" y="2160589"/>
            <a:ext cx="8596670"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51" name="标题文本"/>
          <p:cNvSpPr txBox="1"/>
          <p:nvPr>
            <p:ph type="title"/>
          </p:nvPr>
        </p:nvSpPr>
        <p:spPr>
          <a:xfrm>
            <a:off x="677335" y="2700866"/>
            <a:ext cx="8596669" cy="1826582"/>
          </a:xfrm>
          <a:prstGeom prst="rect">
            <a:avLst/>
          </a:prstGeom>
        </p:spPr>
        <p:txBody>
          <a:bodyPr anchor="b"/>
          <a:lstStyle>
            <a:lvl1pPr>
              <a:defRPr sz="4000"/>
            </a:lvl1pPr>
          </a:lstStyle>
          <a:p>
            <a:pPr/>
            <a:r>
              <a:t>标题文本</a:t>
            </a:r>
          </a:p>
        </p:txBody>
      </p:sp>
      <p:sp>
        <p:nvSpPr>
          <p:cNvPr id="52" name="正文级别 1…"/>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项内容">
    <p:spTree>
      <p:nvGrpSpPr>
        <p:cNvPr id="1" name=""/>
        <p:cNvGrpSpPr/>
        <p:nvPr/>
      </p:nvGrpSpPr>
      <p:grpSpPr>
        <a:xfrm>
          <a:off x="0" y="0"/>
          <a:ext cx="0" cy="0"/>
          <a:chOff x="0" y="0"/>
          <a:chExt cx="0" cy="0"/>
        </a:xfrm>
      </p:grpSpPr>
      <p:sp>
        <p:nvSpPr>
          <p:cNvPr id="60" name="标题文本"/>
          <p:cNvSpPr txBox="1"/>
          <p:nvPr>
            <p:ph type="title"/>
          </p:nvPr>
        </p:nvSpPr>
        <p:spPr>
          <a:xfrm>
            <a:off x="677333" y="609600"/>
            <a:ext cx="8596670" cy="1320800"/>
          </a:xfrm>
          <a:prstGeom prst="rect">
            <a:avLst/>
          </a:prstGeom>
        </p:spPr>
        <p:txBody>
          <a:bodyPr/>
          <a:lstStyle/>
          <a:p>
            <a:pPr/>
            <a:r>
              <a:t>标题文本</a:t>
            </a:r>
          </a:p>
        </p:txBody>
      </p:sp>
      <p:sp>
        <p:nvSpPr>
          <p:cNvPr id="61" name="正文级别 1…"/>
          <p:cNvSpPr txBox="1"/>
          <p:nvPr>
            <p:ph type="body" sz="quarter" idx="1"/>
          </p:nvPr>
        </p:nvSpPr>
        <p:spPr>
          <a:xfrm>
            <a:off x="677333" y="2160589"/>
            <a:ext cx="4184036"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69" name="标题文本"/>
          <p:cNvSpPr txBox="1"/>
          <p:nvPr>
            <p:ph type="title"/>
          </p:nvPr>
        </p:nvSpPr>
        <p:spPr>
          <a:xfrm>
            <a:off x="677333" y="609600"/>
            <a:ext cx="8596670" cy="1320800"/>
          </a:xfrm>
          <a:prstGeom prst="rect">
            <a:avLst/>
          </a:prstGeom>
        </p:spPr>
        <p:txBody>
          <a:bodyPr/>
          <a:lstStyle/>
          <a:p>
            <a:pPr/>
            <a:r>
              <a:t>标题文本</a:t>
            </a:r>
          </a:p>
        </p:txBody>
      </p:sp>
      <p:sp>
        <p:nvSpPr>
          <p:cNvPr id="70" name="正文级别 1…"/>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71" name="Text Placeholder 4"/>
          <p:cNvSpPr/>
          <p:nvPr>
            <p:ph type="body" sz="quarter" idx="13"/>
          </p:nvPr>
        </p:nvSpPr>
        <p:spPr>
          <a:xfrm>
            <a:off x="5088382" y="2160983"/>
            <a:ext cx="4185619" cy="576263"/>
          </a:xfrm>
          <a:prstGeom prst="rect">
            <a:avLst/>
          </a:prstGeom>
        </p:spPr>
        <p:txBody>
          <a:bodyPr anchor="b"/>
          <a:lstStyle/>
          <a:p>
            <a:pPr marL="0" indent="0">
              <a:buClrTx/>
              <a:buSzTx/>
              <a:buNone/>
              <a:defRPr sz="2400"/>
            </a:pPr>
          </a:p>
        </p:txBody>
      </p:sp>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79" name="标题文本"/>
          <p:cNvSpPr txBox="1"/>
          <p:nvPr>
            <p:ph type="title"/>
          </p:nvPr>
        </p:nvSpPr>
        <p:spPr>
          <a:xfrm>
            <a:off x="677333" y="609600"/>
            <a:ext cx="8596670" cy="1320800"/>
          </a:xfrm>
          <a:prstGeom prst="rect">
            <a:avLst/>
          </a:prstGeom>
        </p:spPr>
        <p:txBody>
          <a:bodyPr/>
          <a:lstStyle/>
          <a:p>
            <a:pPr/>
            <a:r>
              <a:t>标题文本</a:t>
            </a: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8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94" name="标题文本"/>
          <p:cNvSpPr txBox="1"/>
          <p:nvPr>
            <p:ph type="title"/>
          </p:nvPr>
        </p:nvSpPr>
        <p:spPr>
          <a:xfrm>
            <a:off x="677333" y="1498603"/>
            <a:ext cx="3854529" cy="1278467"/>
          </a:xfrm>
          <a:prstGeom prst="rect">
            <a:avLst/>
          </a:prstGeom>
        </p:spPr>
        <p:txBody>
          <a:bodyPr anchor="b"/>
          <a:lstStyle>
            <a:lvl1pPr>
              <a:defRPr sz="2000"/>
            </a:lvl1pPr>
          </a:lstStyle>
          <a:p>
            <a:pPr/>
            <a:r>
              <a:t>标题文本</a:t>
            </a:r>
          </a:p>
        </p:txBody>
      </p:sp>
      <p:sp>
        <p:nvSpPr>
          <p:cNvPr id="95" name="正文级别 1…"/>
          <p:cNvSpPr txBox="1"/>
          <p:nvPr>
            <p:ph type="body" sz="half" idx="1"/>
          </p:nvPr>
        </p:nvSpPr>
        <p:spPr>
          <a:xfrm>
            <a:off x="4760460" y="514923"/>
            <a:ext cx="4513543" cy="5526439"/>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6" name="Text Placeholder 3"/>
          <p:cNvSpPr/>
          <p:nvPr>
            <p:ph type="body" sz="quarter" idx="13"/>
          </p:nvPr>
        </p:nvSpPr>
        <p:spPr>
          <a:xfrm>
            <a:off x="677334" y="2777069"/>
            <a:ext cx="3854528" cy="2584450"/>
          </a:xfrm>
          <a:prstGeom prst="rect">
            <a:avLst/>
          </a:prstGeom>
        </p:spPr>
        <p:txBody>
          <a:bodyPr/>
          <a:lstStyle/>
          <a:p>
            <a:pPr marL="0" indent="0">
              <a:buClrTx/>
              <a:buSzTx/>
              <a:buNone/>
              <a:defRPr sz="1400"/>
            </a:pPr>
          </a:p>
        </p:txBody>
      </p:sp>
      <p:sp>
        <p:nvSpPr>
          <p:cNvPr id="9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104" name="标题文本"/>
          <p:cNvSpPr txBox="1"/>
          <p:nvPr>
            <p:ph type="title"/>
          </p:nvPr>
        </p:nvSpPr>
        <p:spPr>
          <a:xfrm>
            <a:off x="677333" y="4800600"/>
            <a:ext cx="8596668" cy="566738"/>
          </a:xfrm>
          <a:prstGeom prst="rect">
            <a:avLst/>
          </a:prstGeom>
        </p:spPr>
        <p:txBody>
          <a:bodyPr anchor="b"/>
          <a:lstStyle>
            <a:lvl1pPr>
              <a:defRPr sz="2400"/>
            </a:lvl1pPr>
          </a:lstStyle>
          <a:p>
            <a:pPr/>
            <a:r>
              <a:t>标题文本</a:t>
            </a:r>
          </a:p>
        </p:txBody>
      </p:sp>
      <p:sp>
        <p:nvSpPr>
          <p:cNvPr id="105" name="Picture Placeholder 2"/>
          <p:cNvSpPr/>
          <p:nvPr>
            <p:ph type="pic" sz="half" idx="13"/>
          </p:nvPr>
        </p:nvSpPr>
        <p:spPr>
          <a:xfrm>
            <a:off x="677333" y="609600"/>
            <a:ext cx="8596670" cy="3845718"/>
          </a:xfrm>
          <a:prstGeom prst="rect">
            <a:avLst/>
          </a:prstGeom>
        </p:spPr>
        <p:txBody>
          <a:bodyPr lIns="91439" rIns="91439">
            <a:noAutofit/>
          </a:bodyPr>
          <a:lstStyle/>
          <a:p>
            <a:pPr/>
          </a:p>
        </p:txBody>
      </p:sp>
      <p:sp>
        <p:nvSpPr>
          <p:cNvPr id="106" name="正文级别 1…"/>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正文级别 1</a:t>
            </a:r>
          </a:p>
          <a:p>
            <a:pPr lvl="1"/>
            <a:r>
              <a:t>正文级别 2</a:t>
            </a:r>
          </a:p>
          <a:p>
            <a:pPr lvl="2"/>
            <a:r>
              <a:t>正文级别 3</a:t>
            </a:r>
          </a:p>
          <a:p>
            <a:pPr lvl="3"/>
            <a:r>
              <a:t>正文级别 4</a:t>
            </a:r>
          </a:p>
          <a:p>
            <a:pPr lvl="4"/>
            <a:r>
              <a:t>正文级别 5</a:t>
            </a:r>
          </a:p>
        </p:txBody>
      </p:sp>
      <p:sp>
        <p:nvSpPr>
          <p:cNvPr id="10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标题文本"/>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标题文本</a:t>
            </a:r>
          </a:p>
        </p:txBody>
      </p:sp>
      <p:sp>
        <p:nvSpPr>
          <p:cNvPr id="14" name="正文级别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标题 1"/>
          <p:cNvSpPr txBox="1"/>
          <p:nvPr>
            <p:ph type="ctrTitle"/>
          </p:nvPr>
        </p:nvSpPr>
        <p:spPr>
          <a:prstGeom prst="rect">
            <a:avLst/>
          </a:prstGeom>
        </p:spPr>
        <p:txBody>
          <a:bodyPr/>
          <a:lstStyle/>
          <a:p>
            <a:pPr/>
            <a:r>
              <a:t>GIT</a:t>
            </a:r>
            <a:r>
              <a:rPr>
                <a:latin typeface="+mn-lt"/>
                <a:ea typeface="+mn-ea"/>
                <a:cs typeface="+mn-cs"/>
                <a:sym typeface="Helvetica"/>
              </a:rPr>
              <a:t>常用命令</a:t>
            </a:r>
          </a:p>
        </p:txBody>
      </p:sp>
      <p:sp>
        <p:nvSpPr>
          <p:cNvPr id="187" name="副标题 2"/>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-commit tree blob的关系</a:t>
            </a:r>
          </a:p>
        </p:txBody>
      </p:sp>
      <p:pic>
        <p:nvPicPr>
          <p:cNvPr id="214" name="图像" descr="图像"/>
          <p:cNvPicPr>
            <a:picLocks noChangeAspect="1"/>
          </p:cNvPicPr>
          <p:nvPr/>
        </p:nvPicPr>
        <p:blipFill>
          <a:blip r:embed="rId2">
            <a:extLst/>
          </a:blip>
          <a:stretch>
            <a:fillRect/>
          </a:stretch>
        </p:blipFill>
        <p:spPr>
          <a:xfrm>
            <a:off x="711575" y="1492579"/>
            <a:ext cx="6819901" cy="42926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-commit之间的关系</a:t>
            </a:r>
          </a:p>
        </p:txBody>
      </p:sp>
      <p:pic>
        <p:nvPicPr>
          <p:cNvPr id="217" name="图像" descr="图像"/>
          <p:cNvPicPr>
            <a:picLocks noChangeAspect="1"/>
          </p:cNvPicPr>
          <p:nvPr/>
        </p:nvPicPr>
        <p:blipFill>
          <a:blip r:embed="rId2">
            <a:extLst/>
          </a:blip>
          <a:stretch>
            <a:fillRect/>
          </a:stretch>
        </p:blipFill>
        <p:spPr>
          <a:xfrm>
            <a:off x="683252" y="1911264"/>
            <a:ext cx="6870701" cy="28702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-commit branch的关系</a:t>
            </a:r>
          </a:p>
        </p:txBody>
      </p:sp>
      <p:pic>
        <p:nvPicPr>
          <p:cNvPr id="220" name="图像" descr="图像"/>
          <p:cNvPicPr>
            <a:picLocks noChangeAspect="1"/>
          </p:cNvPicPr>
          <p:nvPr/>
        </p:nvPicPr>
        <p:blipFill>
          <a:blip r:embed="rId2">
            <a:extLst/>
          </a:blip>
          <a:stretch>
            <a:fillRect/>
          </a:stretch>
        </p:blipFill>
        <p:spPr>
          <a:xfrm>
            <a:off x="1124461" y="1765300"/>
            <a:ext cx="6362701" cy="33274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-commit branch HEAD的关系</a:t>
            </a:r>
          </a:p>
        </p:txBody>
      </p:sp>
      <p:pic>
        <p:nvPicPr>
          <p:cNvPr id="223" name="图像" descr="图像"/>
          <p:cNvPicPr>
            <a:picLocks noChangeAspect="1"/>
          </p:cNvPicPr>
          <p:nvPr/>
        </p:nvPicPr>
        <p:blipFill>
          <a:blip r:embed="rId2">
            <a:extLst/>
          </a:blip>
          <a:stretch>
            <a:fillRect/>
          </a:stretch>
        </p:blipFill>
        <p:spPr>
          <a:xfrm>
            <a:off x="1330782" y="1673023"/>
            <a:ext cx="6769101" cy="37211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26" name="内容占位符 2"/>
          <p:cNvSpPr txBox="1"/>
          <p:nvPr>
            <p:ph type="body" idx="1"/>
          </p:nvPr>
        </p:nvSpPr>
        <p:spPr>
          <a:xfrm>
            <a:off x="677333" y="1468582"/>
            <a:ext cx="8596670" cy="4572782"/>
          </a:xfrm>
          <a:prstGeom prst="rect">
            <a:avLst/>
          </a:prstGeom>
        </p:spPr>
        <p:txBody>
          <a:bodyPr/>
          <a:lstStyle/>
          <a:p>
            <a:pPr marL="0" indent="0">
              <a:buSzTx/>
              <a:buFont typeface="Wingdings 3"/>
              <a:buNone/>
            </a:pPr>
            <a:r>
              <a:t>git checkout dev </a:t>
            </a:r>
            <a:r>
              <a:rPr>
                <a:latin typeface="+mn-lt"/>
                <a:ea typeface="+mn-ea"/>
                <a:cs typeface="+mn-cs"/>
                <a:sym typeface="Helvetica"/>
              </a:rPr>
              <a:t>切换到本地</a:t>
            </a:r>
            <a:r>
              <a:t>dev</a:t>
            </a:r>
            <a:r>
              <a:rPr>
                <a:latin typeface="+mn-lt"/>
                <a:ea typeface="+mn-ea"/>
                <a:cs typeface="+mn-cs"/>
                <a:sym typeface="Helvetica"/>
              </a:rPr>
              <a:t>分支</a:t>
            </a:r>
            <a:br>
              <a:rPr>
                <a:latin typeface="+mn-lt"/>
                <a:ea typeface="+mn-ea"/>
                <a:cs typeface="+mn-cs"/>
                <a:sym typeface="Helvetica"/>
              </a:rPr>
            </a:br>
            <a:r>
              <a:t>git remote show </a:t>
            </a:r>
            <a:r>
              <a:rPr>
                <a:latin typeface="+mn-lt"/>
                <a:ea typeface="+mn-ea"/>
                <a:cs typeface="+mn-cs"/>
                <a:sym typeface="Helvetica"/>
              </a:rPr>
              <a:t>查看远程库</a:t>
            </a:r>
            <a:br>
              <a:rPr>
                <a:latin typeface="+mn-lt"/>
                <a:ea typeface="+mn-ea"/>
                <a:cs typeface="+mn-cs"/>
                <a:sym typeface="Helvetica"/>
              </a:rPr>
            </a:br>
            <a:r>
              <a:t>git add .</a:t>
            </a:r>
            <a:br/>
            <a:r>
              <a:t>git rm </a:t>
            </a:r>
            <a:r>
              <a:rPr>
                <a:latin typeface="+mn-lt"/>
                <a:ea typeface="+mn-ea"/>
                <a:cs typeface="+mn-cs"/>
                <a:sym typeface="Helvetica"/>
              </a:rPr>
              <a:t>文件名</a:t>
            </a:r>
            <a:r>
              <a:t>(</a:t>
            </a:r>
            <a:r>
              <a:rPr>
                <a:latin typeface="+mn-lt"/>
                <a:ea typeface="+mn-ea"/>
                <a:cs typeface="+mn-cs"/>
                <a:sym typeface="Helvetica"/>
              </a:rPr>
              <a:t>包括路径</a:t>
            </a:r>
            <a:r>
              <a:t>) </a:t>
            </a:r>
            <a:r>
              <a:rPr>
                <a:latin typeface="+mn-lt"/>
                <a:ea typeface="+mn-ea"/>
                <a:cs typeface="+mn-cs"/>
                <a:sym typeface="Helvetica"/>
              </a:rPr>
              <a:t>从</a:t>
            </a:r>
            <a:r>
              <a:t>git</a:t>
            </a:r>
            <a:r>
              <a:rPr>
                <a:latin typeface="+mn-lt"/>
                <a:ea typeface="+mn-ea"/>
                <a:cs typeface="+mn-cs"/>
                <a:sym typeface="Helvetica"/>
              </a:rPr>
              <a:t>中删除指定文件</a:t>
            </a:r>
            <a:br>
              <a:rPr>
                <a:latin typeface="+mn-lt"/>
                <a:ea typeface="+mn-ea"/>
                <a:cs typeface="+mn-cs"/>
                <a:sym typeface="Helvetica"/>
              </a:rPr>
            </a:br>
            <a:r>
              <a:t>git clone git://github.com/schacon/grit.git </a:t>
            </a:r>
            <a:r>
              <a:rPr>
                <a:latin typeface="+mn-lt"/>
                <a:ea typeface="+mn-ea"/>
                <a:cs typeface="+mn-cs"/>
                <a:sym typeface="Helvetica"/>
              </a:rPr>
              <a:t>从服务器上将代码给拉下来</a:t>
            </a:r>
            <a:br>
              <a:rPr>
                <a:latin typeface="+mn-lt"/>
                <a:ea typeface="+mn-ea"/>
                <a:cs typeface="+mn-cs"/>
                <a:sym typeface="Helvetica"/>
              </a:rPr>
            </a:br>
            <a:r>
              <a:t>git config --list </a:t>
            </a:r>
            <a:r>
              <a:rPr>
                <a:latin typeface="+mn-lt"/>
                <a:ea typeface="+mn-ea"/>
                <a:cs typeface="+mn-cs"/>
                <a:sym typeface="Helvetica"/>
              </a:rPr>
              <a:t>看所有用户</a:t>
            </a:r>
            <a:br>
              <a:rPr>
                <a:latin typeface="+mn-lt"/>
                <a:ea typeface="+mn-ea"/>
                <a:cs typeface="+mn-cs"/>
                <a:sym typeface="Helvetica"/>
              </a:rPr>
            </a:br>
            <a:r>
              <a:t>git ls-files </a:t>
            </a:r>
            <a:r>
              <a:rPr>
                <a:latin typeface="+mn-lt"/>
                <a:ea typeface="+mn-ea"/>
                <a:cs typeface="+mn-cs"/>
                <a:sym typeface="Helvetica"/>
              </a:rPr>
              <a:t>看已经被提交的</a:t>
            </a:r>
            <a:br>
              <a:rPr>
                <a:latin typeface="+mn-lt"/>
                <a:ea typeface="+mn-ea"/>
                <a:cs typeface="+mn-cs"/>
                <a:sym typeface="Helvetica"/>
              </a:rPr>
            </a:br>
            <a:r>
              <a:t>git rm [file name] </a:t>
            </a:r>
            <a:r>
              <a:rPr>
                <a:latin typeface="+mn-lt"/>
                <a:ea typeface="+mn-ea"/>
                <a:cs typeface="+mn-cs"/>
                <a:sym typeface="Helvetica"/>
              </a:rPr>
              <a:t>删除一个文件</a:t>
            </a:r>
            <a:br>
              <a:rPr>
                <a:latin typeface="+mn-lt"/>
                <a:ea typeface="+mn-ea"/>
                <a:cs typeface="+mn-cs"/>
                <a:sym typeface="Helvetica"/>
              </a:rPr>
            </a:br>
            <a:r>
              <a:t>git commit -a </a:t>
            </a:r>
            <a:r>
              <a:rPr>
                <a:latin typeface="+mn-lt"/>
                <a:ea typeface="+mn-ea"/>
                <a:cs typeface="+mn-cs"/>
                <a:sym typeface="Helvetica"/>
              </a:rPr>
              <a:t>提交当前</a:t>
            </a:r>
            <a:r>
              <a:t>repos</a:t>
            </a:r>
            <a:r>
              <a:rPr>
                <a:latin typeface="+mn-lt"/>
                <a:ea typeface="+mn-ea"/>
                <a:cs typeface="+mn-cs"/>
                <a:sym typeface="Helvetica"/>
              </a:rPr>
              <a:t>的所有的改变</a:t>
            </a:r>
            <a:br>
              <a:rPr>
                <a:latin typeface="+mn-lt"/>
                <a:ea typeface="+mn-ea"/>
                <a:cs typeface="+mn-cs"/>
                <a:sym typeface="Helvetica"/>
              </a:rPr>
            </a:br>
            <a:r>
              <a:t>git add [file name] </a:t>
            </a:r>
            <a:r>
              <a:rPr>
                <a:latin typeface="+mn-lt"/>
                <a:ea typeface="+mn-ea"/>
                <a:cs typeface="+mn-cs"/>
                <a:sym typeface="Helvetica"/>
              </a:rPr>
              <a:t>添加一个文件到</a:t>
            </a:r>
            <a:r>
              <a:t>git index</a:t>
            </a:r>
            <a:br/>
            <a:r>
              <a:t>git commit -v </a:t>
            </a:r>
            <a:r>
              <a:rPr>
                <a:latin typeface="+mn-lt"/>
                <a:ea typeface="+mn-ea"/>
                <a:cs typeface="+mn-cs"/>
                <a:sym typeface="Helvetica"/>
              </a:rPr>
              <a:t>当你用－</a:t>
            </a:r>
            <a:r>
              <a:t>v</a:t>
            </a:r>
            <a:r>
              <a:rPr>
                <a:latin typeface="+mn-lt"/>
                <a:ea typeface="+mn-ea"/>
                <a:cs typeface="+mn-cs"/>
                <a:sym typeface="Helvetica"/>
              </a:rPr>
              <a:t>参数的时候可以看</a:t>
            </a:r>
            <a:r>
              <a:t>commit</a:t>
            </a:r>
            <a:r>
              <a:rPr>
                <a:latin typeface="+mn-lt"/>
                <a:ea typeface="+mn-ea"/>
                <a:cs typeface="+mn-cs"/>
                <a:sym typeface="Helvetica"/>
              </a:rPr>
              <a:t>的差异</a:t>
            </a:r>
            <a:br>
              <a:rPr>
                <a:latin typeface="+mn-lt"/>
                <a:ea typeface="+mn-ea"/>
                <a:cs typeface="+mn-cs"/>
                <a:sym typeface="Helvetica"/>
              </a:rPr>
            </a:br>
            <a:r>
              <a:t>git commit -m "This is the message describing the commit" </a:t>
            </a:r>
            <a:r>
              <a:rPr>
                <a:latin typeface="+mn-lt"/>
                <a:ea typeface="+mn-ea"/>
                <a:cs typeface="+mn-cs"/>
                <a:sym typeface="Helvetica"/>
              </a:rPr>
              <a:t>添加</a:t>
            </a:r>
            <a:r>
              <a:t>commit</a:t>
            </a:r>
            <a:r>
              <a:rPr>
                <a:latin typeface="+mn-lt"/>
                <a:ea typeface="+mn-ea"/>
                <a:cs typeface="+mn-cs"/>
                <a:sym typeface="Helvetica"/>
              </a:rPr>
              <a:t>信息</a:t>
            </a:r>
            <a:br>
              <a:rPr>
                <a:latin typeface="+mn-lt"/>
                <a:ea typeface="+mn-ea"/>
                <a:cs typeface="+mn-cs"/>
                <a:sym typeface="Helvetica"/>
              </a:rPr>
            </a:br>
            <a:r>
              <a:t>git commit -a -a</a:t>
            </a:r>
            <a:r>
              <a:rPr>
                <a:latin typeface="+mn-lt"/>
                <a:ea typeface="+mn-ea"/>
                <a:cs typeface="+mn-cs"/>
                <a:sym typeface="Helvetica"/>
              </a:rPr>
              <a:t>是代表</a:t>
            </a:r>
            <a:r>
              <a:t>add</a:t>
            </a:r>
            <a:r>
              <a:rPr>
                <a:latin typeface="+mn-lt"/>
                <a:ea typeface="+mn-ea"/>
                <a:cs typeface="+mn-cs"/>
                <a:sym typeface="Helvetica"/>
              </a:rPr>
              <a:t>，把所有的</a:t>
            </a:r>
            <a:r>
              <a:t>change</a:t>
            </a:r>
            <a:r>
              <a:rPr>
                <a:latin typeface="+mn-lt"/>
                <a:ea typeface="+mn-ea"/>
                <a:cs typeface="+mn-cs"/>
                <a:sym typeface="Helvetica"/>
              </a:rPr>
              <a:t>加到</a:t>
            </a:r>
            <a:r>
              <a:t>git index</a:t>
            </a:r>
            <a:r>
              <a:rPr>
                <a:latin typeface="+mn-lt"/>
                <a:ea typeface="+mn-ea"/>
                <a:cs typeface="+mn-cs"/>
                <a:sym typeface="Helvetica"/>
              </a:rPr>
              <a:t>里然后再</a:t>
            </a:r>
            <a:r>
              <a:t>commit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29" name="内容占位符 2"/>
          <p:cNvSpPr txBox="1"/>
          <p:nvPr>
            <p:ph type="body" idx="1"/>
          </p:nvPr>
        </p:nvSpPr>
        <p:spPr>
          <a:xfrm>
            <a:off x="677333" y="1468582"/>
            <a:ext cx="8596670" cy="4572782"/>
          </a:xfrm>
          <a:prstGeom prst="rect">
            <a:avLst/>
          </a:prstGeom>
        </p:spPr>
        <p:txBody>
          <a:bodyPr/>
          <a:lstStyle/>
          <a:p>
            <a:pPr marL="0" indent="0" defTabSz="438911">
              <a:spcBef>
                <a:spcPts val="900"/>
              </a:spcBef>
              <a:buSzTx/>
              <a:buFont typeface="Wingdings 3"/>
              <a:buNone/>
              <a:defRPr sz="1727"/>
            </a:pPr>
            <a:r>
              <a:t>git commit -a -v </a:t>
            </a:r>
            <a:r>
              <a:rPr>
                <a:latin typeface="+mn-lt"/>
                <a:ea typeface="+mn-ea"/>
                <a:cs typeface="+mn-cs"/>
                <a:sym typeface="Helvetica"/>
              </a:rPr>
              <a:t>一般提交命令</a:t>
            </a:r>
            <a:br>
              <a:rPr>
                <a:latin typeface="+mn-lt"/>
                <a:ea typeface="+mn-ea"/>
                <a:cs typeface="+mn-cs"/>
                <a:sym typeface="Helvetica"/>
              </a:rPr>
            </a:br>
            <a:r>
              <a:t>git log </a:t>
            </a:r>
            <a:r>
              <a:rPr>
                <a:latin typeface="+mn-lt"/>
                <a:ea typeface="+mn-ea"/>
                <a:cs typeface="+mn-cs"/>
                <a:sym typeface="Helvetica"/>
              </a:rPr>
              <a:t>看你</a:t>
            </a:r>
            <a:r>
              <a:t>commit</a:t>
            </a:r>
            <a:r>
              <a:rPr>
                <a:latin typeface="+mn-lt"/>
                <a:ea typeface="+mn-ea"/>
                <a:cs typeface="+mn-cs"/>
                <a:sym typeface="Helvetica"/>
              </a:rPr>
              <a:t>的日志</a:t>
            </a:r>
            <a:br>
              <a:rPr>
                <a:latin typeface="+mn-lt"/>
                <a:ea typeface="+mn-ea"/>
                <a:cs typeface="+mn-cs"/>
                <a:sym typeface="Helvetica"/>
              </a:rPr>
            </a:br>
            <a:r>
              <a:t>git diff </a:t>
            </a:r>
            <a:r>
              <a:rPr>
                <a:latin typeface="+mn-lt"/>
                <a:ea typeface="+mn-ea"/>
                <a:cs typeface="+mn-cs"/>
                <a:sym typeface="Helvetica"/>
              </a:rPr>
              <a:t>查看尚未暂存的更新</a:t>
            </a:r>
            <a:br>
              <a:rPr>
                <a:latin typeface="+mn-lt"/>
                <a:ea typeface="+mn-ea"/>
                <a:cs typeface="+mn-cs"/>
                <a:sym typeface="Helvetica"/>
              </a:rPr>
            </a:br>
            <a:r>
              <a:t>git rm a.a </a:t>
            </a:r>
            <a:r>
              <a:rPr>
                <a:latin typeface="+mn-lt"/>
                <a:ea typeface="+mn-ea"/>
                <a:cs typeface="+mn-cs"/>
                <a:sym typeface="Helvetica"/>
              </a:rPr>
              <a:t>移除文件</a:t>
            </a:r>
            <a:r>
              <a:t>(</a:t>
            </a:r>
            <a:r>
              <a:rPr>
                <a:latin typeface="+mn-lt"/>
                <a:ea typeface="+mn-ea"/>
                <a:cs typeface="+mn-cs"/>
                <a:sym typeface="Helvetica"/>
              </a:rPr>
              <a:t>从暂存区和工作区中删除</a:t>
            </a:r>
            <a:r>
              <a:t>)</a:t>
            </a:r>
            <a:br/>
            <a:r>
              <a:t>git rm --cached a.a </a:t>
            </a:r>
            <a:r>
              <a:rPr>
                <a:latin typeface="+mn-lt"/>
                <a:ea typeface="+mn-ea"/>
                <a:cs typeface="+mn-cs"/>
                <a:sym typeface="Helvetica"/>
              </a:rPr>
              <a:t>移除文件</a:t>
            </a:r>
            <a:r>
              <a:t>(</a:t>
            </a:r>
            <a:r>
              <a:rPr>
                <a:latin typeface="+mn-lt"/>
                <a:ea typeface="+mn-ea"/>
                <a:cs typeface="+mn-cs"/>
                <a:sym typeface="Helvetica"/>
              </a:rPr>
              <a:t>只从暂存区中删除</a:t>
            </a:r>
            <a:r>
              <a:t>)</a:t>
            </a:r>
            <a:br/>
            <a:r>
              <a:t>git commit -m "remove" </a:t>
            </a:r>
            <a:r>
              <a:rPr>
                <a:latin typeface="+mn-lt"/>
                <a:ea typeface="+mn-ea"/>
                <a:cs typeface="+mn-cs"/>
                <a:sym typeface="Helvetica"/>
              </a:rPr>
              <a:t>移除文件</a:t>
            </a:r>
            <a:r>
              <a:t>(</a:t>
            </a:r>
            <a:r>
              <a:rPr>
                <a:latin typeface="+mn-lt"/>
                <a:ea typeface="+mn-ea"/>
                <a:cs typeface="+mn-cs"/>
                <a:sym typeface="Helvetica"/>
              </a:rPr>
              <a:t>从</a:t>
            </a:r>
            <a:r>
              <a:t>Git</a:t>
            </a:r>
            <a:r>
              <a:rPr>
                <a:latin typeface="+mn-lt"/>
                <a:ea typeface="+mn-ea"/>
                <a:cs typeface="+mn-cs"/>
                <a:sym typeface="Helvetica"/>
              </a:rPr>
              <a:t>中删除</a:t>
            </a:r>
            <a:r>
              <a:t>)</a:t>
            </a:r>
            <a:br/>
            <a:r>
              <a:t>git rm -f a.a </a:t>
            </a:r>
            <a:r>
              <a:rPr>
                <a:latin typeface="+mn-lt"/>
                <a:ea typeface="+mn-ea"/>
                <a:cs typeface="+mn-cs"/>
                <a:sym typeface="Helvetica"/>
              </a:rPr>
              <a:t>强行移除修改后文件</a:t>
            </a:r>
            <a:r>
              <a:t>(</a:t>
            </a:r>
            <a:r>
              <a:rPr>
                <a:latin typeface="+mn-lt"/>
                <a:ea typeface="+mn-ea"/>
                <a:cs typeface="+mn-cs"/>
                <a:sym typeface="Helvetica"/>
              </a:rPr>
              <a:t>从暂存区和工作区中删除</a:t>
            </a:r>
            <a:r>
              <a:t>)</a:t>
            </a:r>
            <a:br/>
            <a:r>
              <a:t>git diff --cached </a:t>
            </a:r>
            <a:r>
              <a:rPr>
                <a:latin typeface="+mn-lt"/>
                <a:ea typeface="+mn-ea"/>
                <a:cs typeface="+mn-cs"/>
                <a:sym typeface="Helvetica"/>
              </a:rPr>
              <a:t>或 </a:t>
            </a:r>
            <a:r>
              <a:t>$ git diff --staged </a:t>
            </a:r>
            <a:r>
              <a:rPr>
                <a:latin typeface="+mn-lt"/>
                <a:ea typeface="+mn-ea"/>
                <a:cs typeface="+mn-cs"/>
                <a:sym typeface="Helvetica"/>
              </a:rPr>
              <a:t>查看尚未提交的更新</a:t>
            </a:r>
            <a:br>
              <a:rPr>
                <a:latin typeface="+mn-lt"/>
                <a:ea typeface="+mn-ea"/>
                <a:cs typeface="+mn-cs"/>
                <a:sym typeface="Helvetica"/>
              </a:rPr>
            </a:br>
            <a:r>
              <a:t>git stash push </a:t>
            </a:r>
            <a:r>
              <a:rPr>
                <a:latin typeface="+mn-lt"/>
                <a:ea typeface="+mn-ea"/>
                <a:cs typeface="+mn-cs"/>
                <a:sym typeface="Helvetica"/>
              </a:rPr>
              <a:t>将文件给</a:t>
            </a:r>
            <a:r>
              <a:t>push</a:t>
            </a:r>
            <a:r>
              <a:rPr>
                <a:latin typeface="+mn-lt"/>
                <a:ea typeface="+mn-ea"/>
                <a:cs typeface="+mn-cs"/>
                <a:sym typeface="Helvetica"/>
              </a:rPr>
              <a:t>到一个临时空间中</a:t>
            </a:r>
            <a:br>
              <a:rPr>
                <a:latin typeface="+mn-lt"/>
                <a:ea typeface="+mn-ea"/>
                <a:cs typeface="+mn-cs"/>
                <a:sym typeface="Helvetica"/>
              </a:rPr>
            </a:br>
            <a:r>
              <a:t>git stash pop </a:t>
            </a:r>
            <a:r>
              <a:rPr>
                <a:latin typeface="+mn-lt"/>
                <a:ea typeface="+mn-ea"/>
                <a:cs typeface="+mn-cs"/>
                <a:sym typeface="Helvetica"/>
              </a:rPr>
              <a:t>将文件从临时空间</a:t>
            </a:r>
            <a:r>
              <a:t>pop</a:t>
            </a:r>
            <a:r>
              <a:rPr>
                <a:latin typeface="+mn-lt"/>
                <a:ea typeface="+mn-ea"/>
                <a:cs typeface="+mn-cs"/>
                <a:sym typeface="Helvetica"/>
              </a:rPr>
              <a:t>下来</a:t>
            </a:r>
          </a:p>
          <a:p>
            <a:pPr marL="0" indent="0" defTabSz="438911">
              <a:spcBef>
                <a:spcPts val="900"/>
              </a:spcBef>
              <a:buSzTx/>
              <a:buFont typeface="Wingdings 3"/>
              <a:buNone/>
              <a:defRPr sz="1727"/>
            </a:pPr>
            <a:r>
              <a:t>git remote add origin git@github.com:username/Hello-World.git</a:t>
            </a:r>
            <a:br/>
            <a:r>
              <a:t>git push origin master </a:t>
            </a:r>
            <a:r>
              <a:rPr>
                <a:latin typeface="+mn-lt"/>
                <a:ea typeface="+mn-ea"/>
                <a:cs typeface="+mn-cs"/>
                <a:sym typeface="Helvetica"/>
              </a:rPr>
              <a:t>将本地项目给提交到服务器中</a:t>
            </a:r>
          </a:p>
          <a:p>
            <a:pPr marL="0" indent="0" defTabSz="438911">
              <a:spcBef>
                <a:spcPts val="900"/>
              </a:spcBef>
              <a:buSzTx/>
              <a:buFont typeface="Wingdings 3"/>
              <a:buNone/>
              <a:defRPr sz="1727"/>
            </a:pPr>
            <a:r>
              <a:t>git push (</a:t>
            </a:r>
            <a:r>
              <a:rPr>
                <a:latin typeface="+mn-lt"/>
                <a:ea typeface="+mn-ea"/>
                <a:cs typeface="+mn-cs"/>
                <a:sym typeface="Helvetica"/>
              </a:rPr>
              <a:t>远程仓库名</a:t>
            </a:r>
            <a:r>
              <a:t>) (</a:t>
            </a:r>
            <a:r>
              <a:rPr>
                <a:latin typeface="+mn-lt"/>
                <a:ea typeface="+mn-ea"/>
                <a:cs typeface="+mn-cs"/>
                <a:sym typeface="Helvetica"/>
              </a:rPr>
              <a:t>分支名</a:t>
            </a:r>
            <a:r>
              <a:t>) </a:t>
            </a:r>
            <a:r>
              <a:rPr>
                <a:latin typeface="+mn-lt"/>
                <a:ea typeface="+mn-ea"/>
                <a:cs typeface="+mn-cs"/>
                <a:sym typeface="Helvetica"/>
              </a:rPr>
              <a:t>将本地分支推送到服务器上去。</a:t>
            </a:r>
            <a:br>
              <a:rPr>
                <a:latin typeface="+mn-lt"/>
                <a:ea typeface="+mn-ea"/>
                <a:cs typeface="+mn-cs"/>
                <a:sym typeface="Helvetica"/>
              </a:rPr>
            </a:br>
            <a:r>
              <a:t>git push origin serverfix:awesomebranch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32" name="内容占位符 2"/>
          <p:cNvSpPr txBox="1"/>
          <p:nvPr>
            <p:ph type="body" idx="1"/>
          </p:nvPr>
        </p:nvSpPr>
        <p:spPr>
          <a:xfrm>
            <a:off x="677333" y="1468582"/>
            <a:ext cx="8596670" cy="4572782"/>
          </a:xfrm>
          <a:prstGeom prst="rect">
            <a:avLst/>
          </a:prstGeom>
        </p:spPr>
        <p:txBody>
          <a:bodyPr/>
          <a:lstStyle/>
          <a:p>
            <a:pPr marL="0" indent="0">
              <a:buSzTx/>
              <a:buFont typeface="Wingdings 3"/>
              <a:buNone/>
            </a:pPr>
            <a:r>
              <a:t>git fetch </a:t>
            </a:r>
            <a:r>
              <a:rPr>
                <a:latin typeface="+mn-lt"/>
                <a:ea typeface="+mn-ea"/>
                <a:cs typeface="+mn-cs"/>
                <a:sym typeface="Helvetica"/>
              </a:rPr>
              <a:t>相当于是从远程获取最新版本到本地，不会自动</a:t>
            </a:r>
            <a:r>
              <a:t>merge</a:t>
            </a:r>
            <a:br/>
            <a:r>
              <a:t>git commit -a -m "log_message" (-a</a:t>
            </a:r>
            <a:r>
              <a:rPr>
                <a:latin typeface="+mn-lt"/>
                <a:ea typeface="+mn-ea"/>
                <a:cs typeface="+mn-cs"/>
                <a:sym typeface="Helvetica"/>
              </a:rPr>
              <a:t>是提交所有改动，</a:t>
            </a:r>
            <a:r>
              <a:t>-m</a:t>
            </a:r>
            <a:r>
              <a:rPr>
                <a:latin typeface="+mn-lt"/>
                <a:ea typeface="+mn-ea"/>
                <a:cs typeface="+mn-cs"/>
                <a:sym typeface="Helvetica"/>
              </a:rPr>
              <a:t>是加入</a:t>
            </a:r>
            <a:r>
              <a:t>log</a:t>
            </a:r>
            <a:r>
              <a:rPr>
                <a:latin typeface="+mn-lt"/>
                <a:ea typeface="+mn-ea"/>
                <a:cs typeface="+mn-cs"/>
                <a:sym typeface="Helvetica"/>
              </a:rPr>
              <a:t>信息</a:t>
            </a:r>
            <a:r>
              <a:t>) </a:t>
            </a:r>
            <a:r>
              <a:rPr>
                <a:latin typeface="+mn-lt"/>
                <a:ea typeface="+mn-ea"/>
                <a:cs typeface="+mn-cs"/>
                <a:sym typeface="Helvetica"/>
              </a:rPr>
              <a:t>本地修改同步至服务器端 ：</a:t>
            </a:r>
            <a:br>
              <a:rPr>
                <a:latin typeface="+mn-lt"/>
                <a:ea typeface="+mn-ea"/>
                <a:cs typeface="+mn-cs"/>
                <a:sym typeface="Helvetica"/>
              </a:rPr>
            </a:br>
            <a:r>
              <a:t>git branch branch_0.1 master </a:t>
            </a:r>
            <a:r>
              <a:rPr>
                <a:latin typeface="+mn-lt"/>
                <a:ea typeface="+mn-ea"/>
                <a:cs typeface="+mn-cs"/>
                <a:sym typeface="Helvetica"/>
              </a:rPr>
              <a:t>从主分支</a:t>
            </a:r>
            <a:r>
              <a:t>master</a:t>
            </a:r>
            <a:r>
              <a:rPr>
                <a:latin typeface="+mn-lt"/>
                <a:ea typeface="+mn-ea"/>
                <a:cs typeface="+mn-cs"/>
                <a:sym typeface="Helvetica"/>
              </a:rPr>
              <a:t>创建</a:t>
            </a:r>
            <a:r>
              <a:t>branch_0.1</a:t>
            </a:r>
            <a:r>
              <a:rPr>
                <a:latin typeface="+mn-lt"/>
                <a:ea typeface="+mn-ea"/>
                <a:cs typeface="+mn-cs"/>
                <a:sym typeface="Helvetica"/>
              </a:rPr>
              <a:t>分支</a:t>
            </a:r>
            <a:br>
              <a:rPr>
                <a:latin typeface="+mn-lt"/>
                <a:ea typeface="+mn-ea"/>
                <a:cs typeface="+mn-cs"/>
                <a:sym typeface="Helvetica"/>
              </a:rPr>
            </a:br>
            <a:r>
              <a:t>git branch -m branch_0.1 branch_1.0 </a:t>
            </a:r>
            <a:r>
              <a:rPr>
                <a:latin typeface="+mn-lt"/>
                <a:ea typeface="+mn-ea"/>
                <a:cs typeface="+mn-cs"/>
                <a:sym typeface="Helvetica"/>
              </a:rPr>
              <a:t>将</a:t>
            </a:r>
            <a:r>
              <a:t>branch_0.1</a:t>
            </a:r>
            <a:r>
              <a:rPr>
                <a:latin typeface="+mn-lt"/>
                <a:ea typeface="+mn-ea"/>
                <a:cs typeface="+mn-cs"/>
                <a:sym typeface="Helvetica"/>
              </a:rPr>
              <a:t>重命名为</a:t>
            </a:r>
            <a:r>
              <a:t>branch_1.0</a:t>
            </a:r>
            <a:br/>
            <a:r>
              <a:t>git checkout branch_1.0/master </a:t>
            </a:r>
            <a:r>
              <a:rPr>
                <a:latin typeface="+mn-lt"/>
                <a:ea typeface="+mn-ea"/>
                <a:cs typeface="+mn-cs"/>
                <a:sym typeface="Helvetica"/>
              </a:rPr>
              <a:t>切换到</a:t>
            </a:r>
            <a:r>
              <a:t>branch_1.0/master</a:t>
            </a:r>
            <a:r>
              <a:rPr>
                <a:latin typeface="+mn-lt"/>
                <a:ea typeface="+mn-ea"/>
                <a:cs typeface="+mn-cs"/>
                <a:sym typeface="Helvetica"/>
              </a:rPr>
              <a:t>分支</a:t>
            </a:r>
            <a:br>
              <a:rPr>
                <a:latin typeface="+mn-lt"/>
                <a:ea typeface="+mn-ea"/>
                <a:cs typeface="+mn-cs"/>
                <a:sym typeface="Helvetica"/>
              </a:rPr>
            </a:br>
            <a:r>
              <a:t>du -hs</a:t>
            </a:r>
          </a:p>
          <a:p>
            <a:pPr marL="0" indent="0">
              <a:buSzTx/>
              <a:buFont typeface="Wingdings 3"/>
              <a:buNone/>
            </a:pPr>
            <a:r>
              <a:t>git branch </a:t>
            </a:r>
            <a:r>
              <a:rPr>
                <a:latin typeface="+mn-lt"/>
                <a:ea typeface="+mn-ea"/>
                <a:cs typeface="+mn-cs"/>
                <a:sym typeface="Helvetica"/>
              </a:rPr>
              <a:t>删除远程</a:t>
            </a:r>
            <a:r>
              <a:t>branch</a:t>
            </a:r>
            <a:br/>
            <a:r>
              <a:t>git push origin :branch_remote_name</a:t>
            </a:r>
            <a:br/>
            <a:r>
              <a:t>git branch -r -d branch_remote_name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35" name="内容占位符 2"/>
          <p:cNvSpPr txBox="1"/>
          <p:nvPr>
            <p:ph type="body" idx="1"/>
          </p:nvPr>
        </p:nvSpPr>
        <p:spPr>
          <a:xfrm>
            <a:off x="677333" y="1468582"/>
            <a:ext cx="8596670" cy="4572782"/>
          </a:xfrm>
          <a:prstGeom prst="rect">
            <a:avLst/>
          </a:prstGeom>
        </p:spPr>
        <p:txBody>
          <a:bodyPr/>
          <a:lstStyle/>
          <a:p>
            <a:pPr marL="0" indent="0">
              <a:buSzTx/>
              <a:buFont typeface="Wingdings 3"/>
              <a:buNone/>
              <a:defRPr b="1"/>
            </a:pPr>
            <a:r>
              <a:t>git commit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a:t>
            </a:r>
            <a:r>
              <a:rPr u="sng"/>
              <a:t>git</a:t>
            </a:r>
            <a:r>
              <a:t> </a:t>
            </a:r>
            <a:r>
              <a:rPr u="sng"/>
              <a:t>commit</a:t>
            </a:r>
            <a:r>
              <a:t> [-a | --interactive | --patch] [-s] [-v] [-u&lt;mode&gt;] [--amend]</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[--dry-run] [(-c | -C | --fixup | --squash) &lt;commit&gt;]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[-F &lt;file&gt; | -m &lt;msg&gt;] [--reset-author] [--allow-empty]</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[--allow-empty-message] [--no-verify] [-e] [--author=&lt;author&gt;]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[--date=&lt;date&gt;] [--cleanup=&lt;mode&gt;] [--[no-]status]</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[-i | -o] [-S[&lt;keyid&gt;]] [--] [&lt;file&gt;…]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p>
          <a:p>
            <a:pPr marL="0" indent="0">
              <a:buSzTx/>
              <a:buFont typeface="Wingdings 3"/>
              <a:buNone/>
              <a:defRPr b="1"/>
            </a:pPr>
            <a:r>
              <a:t>git commit —amend  更新最新的一次提交</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38" name="内容占位符 2"/>
          <p:cNvSpPr txBox="1"/>
          <p:nvPr>
            <p:ph type="body" idx="1"/>
          </p:nvPr>
        </p:nvSpPr>
        <p:spPr>
          <a:xfrm>
            <a:off x="677333" y="1468582"/>
            <a:ext cx="8596670" cy="4572782"/>
          </a:xfrm>
          <a:prstGeom prst="rect">
            <a:avLst/>
          </a:prstGeom>
        </p:spPr>
        <p:txBody>
          <a:bodyPr/>
          <a:lstStyle/>
          <a:p>
            <a:pPr marL="0" indent="0">
              <a:buSzTx/>
              <a:buFont typeface="Wingdings 3"/>
              <a:buNone/>
              <a:defRPr b="1"/>
            </a:pPr>
            <a:r>
              <a:t>git diff</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[&lt;commit&gt;] [--] [&lt;path&gt;…]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比较工作区和commit提交的不同</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--cached [&lt;commit&gt;] [--] [&lt;path&gt;…]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比较暂存区和commit提交的不同</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&lt;commit&gt; &lt;commit&gt; [--] [&lt;path&gt;…]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比较两个commit之间的不同</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&lt;blob&gt; &lt;blob&gt;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比较两个blod的不同</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[--no-index] [--] &lt;path&gt; &lt;path&gt;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比较两个文件的不同</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41" name="内容占位符 2"/>
          <p:cNvSpPr txBox="1"/>
          <p:nvPr>
            <p:ph type="body" idx="1"/>
          </p:nvPr>
        </p:nvSpPr>
        <p:spPr>
          <a:xfrm>
            <a:off x="677333" y="1468582"/>
            <a:ext cx="8596670" cy="4572782"/>
          </a:xfrm>
          <a:prstGeom prst="rect">
            <a:avLst/>
          </a:prstGeom>
        </p:spPr>
        <p:txBody>
          <a:bodyPr/>
          <a:lstStyle/>
          <a:p>
            <a:pPr marL="0" indent="0">
              <a:buSzTx/>
              <a:buFont typeface="Wingdings 3"/>
              <a:buNone/>
              <a:defRPr b="1"/>
            </a:pPr>
            <a:r>
              <a:t>git checkout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[&lt;branch&gt;]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切换到新分支 选项都不存在 汇总显示工作区暂存区 HEAD的差异</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[--detach] &lt;commit&gt; [--] &lt;paths&gt;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用指定commit的文件覆盖工作区的文件 没有commit 用暂存区文件覆盖工作区</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[[-b|-B|--orphan] &lt;new_branch&gt;] [&lt;start_point&gt;]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从制定的起点创建一个新的分支</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标题 1"/>
          <p:cNvSpPr txBox="1"/>
          <p:nvPr>
            <p:ph type="title"/>
          </p:nvPr>
        </p:nvSpPr>
        <p:spPr>
          <a:xfrm>
            <a:off x="677333" y="609600"/>
            <a:ext cx="8596670" cy="1320800"/>
          </a:xfrm>
          <a:prstGeom prst="rect">
            <a:avLst/>
          </a:prstGeom>
        </p:spPr>
        <p:txBody>
          <a:bodyPr/>
          <a:lstStyle/>
          <a:p>
            <a:pPr/>
            <a:r>
              <a:t>GIT</a:t>
            </a:r>
            <a:r>
              <a:rPr>
                <a:latin typeface="+mn-lt"/>
                <a:ea typeface="+mn-ea"/>
                <a:cs typeface="+mn-cs"/>
                <a:sym typeface="Helvetica"/>
              </a:rPr>
              <a:t>常用命令</a:t>
            </a:r>
          </a:p>
        </p:txBody>
      </p:sp>
      <p:sp>
        <p:nvSpPr>
          <p:cNvPr id="190" name="内容占位符 2"/>
          <p:cNvSpPr txBox="1"/>
          <p:nvPr>
            <p:ph type="body" sz="half" idx="1"/>
          </p:nvPr>
        </p:nvSpPr>
        <p:spPr>
          <a:xfrm>
            <a:off x="677333" y="2160589"/>
            <a:ext cx="8596670" cy="3880773"/>
          </a:xfrm>
          <a:prstGeom prst="rect">
            <a:avLst/>
          </a:prstGeom>
        </p:spPr>
        <p:txBody>
          <a:bodyPr/>
          <a:lstStyle/>
          <a:p>
            <a:pPr>
              <a:defRPr sz="3200"/>
            </a:pPr>
            <a:r>
              <a:rPr>
                <a:latin typeface="+mn-lt"/>
                <a:ea typeface="+mn-ea"/>
                <a:cs typeface="+mn-cs"/>
                <a:sym typeface="Helvetica"/>
              </a:rPr>
              <a:t>常用基本概念</a:t>
            </a:r>
          </a:p>
          <a:p>
            <a:pPr>
              <a:defRPr sz="3200"/>
            </a:pPr>
            <a:r>
              <a:rPr>
                <a:latin typeface="+mn-lt"/>
                <a:ea typeface="+mn-ea"/>
                <a:cs typeface="+mn-cs"/>
                <a:sym typeface="Helvetica"/>
              </a:rPr>
              <a:t>常用命令</a:t>
            </a:r>
          </a:p>
          <a:p>
            <a:pPr>
              <a:defRPr sz="3200"/>
            </a:pPr>
            <a:r>
              <a:rPr>
                <a:latin typeface="+mn-lt"/>
                <a:ea typeface="+mn-ea"/>
                <a:cs typeface="+mn-cs"/>
                <a:sym typeface="Helvetica"/>
              </a:rPr>
              <a:t>使用示例</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44" name="内容占位符 2"/>
          <p:cNvSpPr txBox="1"/>
          <p:nvPr>
            <p:ph type="body" idx="1"/>
          </p:nvPr>
        </p:nvSpPr>
        <p:spPr>
          <a:xfrm>
            <a:off x="677333" y="1468582"/>
            <a:ext cx="8596670" cy="4572782"/>
          </a:xfrm>
          <a:prstGeom prst="rect">
            <a:avLst/>
          </a:prstGeom>
        </p:spPr>
        <p:txBody>
          <a:bodyPr/>
          <a:lstStyle/>
          <a:p>
            <a:pPr marL="0" indent="0">
              <a:buSzTx/>
              <a:buFont typeface="Wingdings 3"/>
              <a:buNone/>
              <a:defRPr b="1"/>
            </a:pPr>
            <a:r>
              <a:t>git reset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reset</a:t>
            </a:r>
            <a:r>
              <a:t> [-q] [&lt;commit&gt;] [--] &lt;paths&gt;...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用commit下的文件替换暂存区的文件</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reset</a:t>
            </a:r>
            <a:r>
              <a:t> [--soft | --mixed [-N] | --hard ] [-q] [&lt;commit&gt;]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重置HEAD的指针到commit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重置命令修改引用（如master）的游标指向  重置命令reset针对的是头指针 HEAD HEAD指向引用。</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HEAD始终指向当前工作区的“基础版本”</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常用命令</a:t>
            </a:r>
          </a:p>
        </p:txBody>
      </p:sp>
      <p:sp>
        <p:nvSpPr>
          <p:cNvPr id="247" name="内容占位符 2"/>
          <p:cNvSpPr txBox="1"/>
          <p:nvPr>
            <p:ph type="body" idx="1"/>
          </p:nvPr>
        </p:nvSpPr>
        <p:spPr>
          <a:xfrm>
            <a:off x="677333" y="1468582"/>
            <a:ext cx="8596670" cy="4572782"/>
          </a:xfrm>
          <a:prstGeom prst="rect">
            <a:avLst/>
          </a:prstGeom>
        </p:spPr>
        <p:txBody>
          <a:bodyPr/>
          <a:lstStyle/>
          <a:p>
            <a:pPr marL="0" indent="0">
              <a:buSzTx/>
              <a:buFont typeface="Wingdings 3"/>
              <a:buNone/>
              <a:defRPr b="1"/>
            </a:pPr>
            <a:r>
              <a:t>git rebase</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git  rebase —onto &lt;newbase&gt;&lt;since&gt;&lt;till&gt;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执行过程 首先执行git checkout 切换到 till</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将 &lt;since&gt;..&lt;till&gt;所标示的提交范围写道一个临时文件中 不包括since</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将当前分支强行重置到newbase中 （git reset —hard &lt;newbase&gt;）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从保存的临时文件中将提交逐一按顺序重新提交到重置之后的分支上</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如果在提交过程中遇到冲突 变基暂停 用户解决冲突 执行git rebase —continue 继续变基操作</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标题 1"/>
          <p:cNvSpPr txBox="1"/>
          <p:nvPr>
            <p:ph type="title"/>
          </p:nvPr>
        </p:nvSpPr>
        <p:spPr>
          <a:xfrm>
            <a:off x="677333" y="609600"/>
            <a:ext cx="8596670" cy="720437"/>
          </a:xfrm>
          <a:prstGeom prst="rect">
            <a:avLst/>
          </a:prstGeom>
        </p:spPr>
        <p:txBody>
          <a:bodyPr/>
          <a:lstStyle/>
          <a:p>
            <a:pPr>
              <a:defRPr sz="3200"/>
            </a:pPr>
            <a:r>
              <a:rPr b="1">
                <a:latin typeface="+mn-lt"/>
                <a:ea typeface="+mn-ea"/>
                <a:cs typeface="+mn-cs"/>
                <a:sym typeface="Helvetica"/>
              </a:rPr>
              <a:t>示例-</a:t>
            </a:r>
            <a:r>
              <a:rPr b="1"/>
              <a:t>对最新提交修改</a:t>
            </a:r>
          </a:p>
        </p:txBody>
      </p:sp>
      <p:sp>
        <p:nvSpPr>
          <p:cNvPr id="250" name="内容占位符 2"/>
          <p:cNvSpPr txBox="1"/>
          <p:nvPr>
            <p:ph type="body" idx="1"/>
          </p:nvPr>
        </p:nvSpPr>
        <p:spPr>
          <a:xfrm>
            <a:off x="677333" y="1468582"/>
            <a:ext cx="8596670" cy="4572782"/>
          </a:xfrm>
          <a:prstGeom prst="rect">
            <a:avLst/>
          </a:prstGeom>
        </p:spPr>
        <p:txBody>
          <a:bodyPr/>
          <a:lstStyle/>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提交中出现了错别字 有文件忘记提交 有的修改不能提交 测试代码不能提交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commit —amend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标题 1"/>
          <p:cNvSpPr txBox="1"/>
          <p:nvPr>
            <p:ph type="title"/>
          </p:nvPr>
        </p:nvSpPr>
        <p:spPr>
          <a:xfrm>
            <a:off x="677333" y="609600"/>
            <a:ext cx="8596670" cy="720437"/>
          </a:xfrm>
          <a:prstGeom prst="rect">
            <a:avLst/>
          </a:prstGeom>
        </p:spPr>
        <p:txBody>
          <a:bodyPr/>
          <a:lstStyle/>
          <a:p>
            <a:pPr>
              <a:defRPr sz="3200"/>
            </a:pPr>
            <a:r>
              <a:rPr b="1">
                <a:latin typeface="+mn-lt"/>
                <a:ea typeface="+mn-ea"/>
                <a:cs typeface="+mn-cs"/>
                <a:sym typeface="Helvetica"/>
              </a:rPr>
              <a:t>示例-</a:t>
            </a:r>
            <a:r>
              <a:rPr b="1"/>
              <a:t>跳到某次提交</a:t>
            </a:r>
          </a:p>
        </p:txBody>
      </p:sp>
      <p:sp>
        <p:nvSpPr>
          <p:cNvPr id="253" name="内容占位符 2"/>
          <p:cNvSpPr txBox="1"/>
          <p:nvPr>
            <p:ph type="body" idx="1"/>
          </p:nvPr>
        </p:nvSpPr>
        <p:spPr>
          <a:xfrm>
            <a:off x="677333" y="1468582"/>
            <a:ext cx="8596670" cy="4572782"/>
          </a:xfrm>
          <a:prstGeom prst="rect">
            <a:avLst/>
          </a:prstGeom>
        </p:spPr>
        <p:txBody>
          <a:bodyPr/>
          <a:lstStyle/>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本地多次提交，在最终需要推送到远程库时 需要把一系列本地提交变成一个提交</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reset —-soft commit</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add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commit -m “do”</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标题 1"/>
          <p:cNvSpPr txBox="1"/>
          <p:nvPr>
            <p:ph type="title"/>
          </p:nvPr>
        </p:nvSpPr>
        <p:spPr>
          <a:xfrm>
            <a:off x="677333" y="609600"/>
            <a:ext cx="8596670" cy="720437"/>
          </a:xfrm>
          <a:prstGeom prst="rect">
            <a:avLst/>
          </a:prstGeom>
        </p:spPr>
        <p:txBody>
          <a:bodyPr/>
          <a:lstStyle/>
          <a:p>
            <a:pPr>
              <a:defRPr sz="3200"/>
            </a:pPr>
            <a:r>
              <a:rPr b="1">
                <a:latin typeface="+mn-lt"/>
                <a:ea typeface="+mn-ea"/>
                <a:cs typeface="+mn-cs"/>
                <a:sym typeface="Helvetica"/>
              </a:rPr>
              <a:t>示例-</a:t>
            </a:r>
            <a:r>
              <a:rPr b="1"/>
              <a:t>剔除（合并）历史中的某次提交-1</a:t>
            </a:r>
          </a:p>
        </p:txBody>
      </p:sp>
      <p:sp>
        <p:nvSpPr>
          <p:cNvPr id="256" name="内容占位符 2"/>
          <p:cNvSpPr txBox="1"/>
          <p:nvPr>
            <p:ph type="body" idx="1"/>
          </p:nvPr>
        </p:nvSpPr>
        <p:spPr>
          <a:xfrm>
            <a:off x="677333" y="1468582"/>
            <a:ext cx="8596670" cy="4572782"/>
          </a:xfrm>
          <a:prstGeom prst="rect">
            <a:avLst/>
          </a:prstGeom>
        </p:spPr>
        <p:txBody>
          <a:bodyPr/>
          <a:lstStyle/>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剔除一系列提交中的某一次提交</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使用git cherry-pick 其含义是从众多的提交中挑选出一个提交应用到当前工作分支中， 相当于将提交导出为补丁文件，然后在当前的HEAD</a:t>
            </a:r>
            <a:r>
              <a:rPr>
                <a:solidFill>
                  <a:srgbClr val="5E34FF"/>
                </a:solidFill>
              </a:rPr>
              <a:t>&gt;</a:t>
            </a:r>
            <a:r>
              <a:t>上重放。</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a  git checkout C 将HEAD切换到C</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b  git cherry-pick master^ 将E 执行拣选操作 在当前HEAD上重放</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c  git cherry-pick master 将F 执行拣选操作 在当前HEAD上重放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d  git checkout master  将分支切换到master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e  git reset —hard HEAD@{1} 将master重新切换到 更改后的分支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f  git reset —hard F 重新切回 master分支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标题 1"/>
          <p:cNvSpPr txBox="1"/>
          <p:nvPr>
            <p:ph type="title"/>
          </p:nvPr>
        </p:nvSpPr>
        <p:spPr>
          <a:xfrm>
            <a:off x="677333" y="609600"/>
            <a:ext cx="8596670" cy="720437"/>
          </a:xfrm>
          <a:prstGeom prst="rect">
            <a:avLst/>
          </a:prstGeom>
        </p:spPr>
        <p:txBody>
          <a:bodyPr/>
          <a:lstStyle/>
          <a:p>
            <a:pPr>
              <a:defRPr sz="3200"/>
            </a:pPr>
            <a:r>
              <a:rPr b="1">
                <a:latin typeface="+mn-lt"/>
                <a:ea typeface="+mn-ea"/>
                <a:cs typeface="+mn-cs"/>
                <a:sym typeface="Helvetica"/>
              </a:rPr>
              <a:t>示例-</a:t>
            </a:r>
            <a:r>
              <a:rPr b="1"/>
              <a:t>剔除（合并）历史中的某次提交-2</a:t>
            </a:r>
          </a:p>
        </p:txBody>
      </p:sp>
      <p:sp>
        <p:nvSpPr>
          <p:cNvPr id="259" name="内容占位符 2"/>
          <p:cNvSpPr txBox="1"/>
          <p:nvPr>
            <p:ph type="body" idx="1"/>
          </p:nvPr>
        </p:nvSpPr>
        <p:spPr>
          <a:xfrm>
            <a:off x="677333" y="1468582"/>
            <a:ext cx="8596670" cy="4572782"/>
          </a:xfrm>
          <a:prstGeom prst="rect">
            <a:avLst/>
          </a:prstGeom>
        </p:spPr>
        <p:txBody>
          <a:bodyPr/>
          <a:lstStyle/>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使用git rebase 对提交执行变基操作，使用指定范围的提交嫁接到另一个提交之上</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rebase —onto C E^F </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checkout master  将分支切换到master</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reset —hard HEAD@{1} 将master重新切换到 更改后的分支</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reset —hard F 重新切回 master分支</a:t>
            </a: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p>
          <a:p>
            <a: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rebase —onto C E^master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标题 1"/>
          <p:cNvSpPr txBox="1"/>
          <p:nvPr>
            <p:ph type="title"/>
          </p:nvPr>
        </p:nvSpPr>
        <p:spPr>
          <a:xfrm>
            <a:off x="677333" y="609600"/>
            <a:ext cx="8596670" cy="720437"/>
          </a:xfrm>
          <a:prstGeom prst="rect">
            <a:avLst/>
          </a:prstGeom>
        </p:spPr>
        <p:txBody>
          <a:bodyPr/>
          <a:lstStyle/>
          <a:p>
            <a:pPr>
              <a:defRPr sz="3200"/>
            </a:pPr>
            <a:r>
              <a:rPr b="1">
                <a:latin typeface="+mn-lt"/>
                <a:ea typeface="+mn-ea"/>
                <a:cs typeface="+mn-cs"/>
                <a:sym typeface="Helvetica"/>
              </a:rPr>
              <a:t>示例-</a:t>
            </a:r>
            <a:r>
              <a:rPr b="1"/>
              <a:t>剔除（合并）历史中的某次提交-3</a:t>
            </a:r>
          </a:p>
        </p:txBody>
      </p:sp>
      <p:sp>
        <p:nvSpPr>
          <p:cNvPr id="262" name="内容占位符 2"/>
          <p:cNvSpPr txBox="1"/>
          <p:nvPr>
            <p:ph type="body" idx="1"/>
          </p:nvPr>
        </p:nvSpPr>
        <p:spPr>
          <a:xfrm>
            <a:off x="677333" y="1468582"/>
            <a:ext cx="8596670" cy="4572782"/>
          </a:xfrm>
          <a:prstGeom prst="rect">
            <a:avLst/>
          </a:prstGeom>
        </p:spPr>
        <p:txBody>
          <a:bodyPr/>
          <a:lstStyle>
            <a:lvl1pPr marL="0" indent="0"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lvl1pPr>
          </a:lstStyle>
          <a:p>
            <a:pPr/>
            <a:r>
              <a:t>git reset -i 交互式变基 修改文件</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标题 1"/>
          <p:cNvSpPr txBox="1"/>
          <p:nvPr>
            <p:ph type="title"/>
          </p:nvPr>
        </p:nvSpPr>
        <p:spPr>
          <a:xfrm>
            <a:off x="3521676" y="2290118"/>
            <a:ext cx="2187147" cy="1305698"/>
          </a:xfrm>
          <a:prstGeom prst="rect">
            <a:avLst/>
          </a:prstGeom>
        </p:spPr>
        <p:txBody>
          <a:bodyPr/>
          <a:lstStyle>
            <a:lvl1pPr>
              <a:defRPr sz="6000">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谢谢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标题 1"/>
          <p:cNvSpPr txBox="1"/>
          <p:nvPr>
            <p:ph type="title"/>
          </p:nvPr>
        </p:nvSpPr>
        <p:spPr>
          <a:xfrm>
            <a:off x="677333" y="609600"/>
            <a:ext cx="8596670" cy="720437"/>
          </a:xfrm>
          <a:prstGeom prst="rect">
            <a:avLst/>
          </a:prstGeom>
        </p:spPr>
        <p:txBody>
          <a:bodyPr/>
          <a:lstStyle>
            <a:lvl1pPr>
              <a:defRPr>
                <a:latin typeface="+mn-lt"/>
                <a:ea typeface="+mn-ea"/>
                <a:cs typeface="+mn-cs"/>
                <a:sym typeface="Helvetica"/>
              </a:defRPr>
            </a:lvl1pPr>
          </a:lstStyle>
          <a:p>
            <a:pPr>
              <a:defRPr>
                <a:latin typeface="Trebuchet MS"/>
                <a:ea typeface="Trebuchet MS"/>
                <a:cs typeface="Trebuchet MS"/>
                <a:sym typeface="Trebuchet MS"/>
              </a:defRPr>
            </a:pPr>
            <a:r>
              <a:rPr>
                <a:latin typeface="+mn-lt"/>
                <a:ea typeface="+mn-ea"/>
                <a:cs typeface="+mn-cs"/>
                <a:sym typeface="Helvetica"/>
              </a:rPr>
              <a:t>常用基本概念</a:t>
            </a:r>
          </a:p>
        </p:txBody>
      </p:sp>
      <p:pic>
        <p:nvPicPr>
          <p:cNvPr id="193" name="内容占位符 3" descr="内容占位符 3"/>
          <p:cNvPicPr>
            <a:picLocks noChangeAspect="1"/>
          </p:cNvPicPr>
          <p:nvPr/>
        </p:nvPicPr>
        <p:blipFill>
          <a:blip r:embed="rId2">
            <a:extLst/>
          </a:blip>
          <a:stretch>
            <a:fillRect/>
          </a:stretch>
        </p:blipFill>
        <p:spPr>
          <a:xfrm>
            <a:off x="677862" y="2007032"/>
            <a:ext cx="8596313" cy="349639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-.git</a:t>
            </a:r>
            <a:r>
              <a:rPr>
                <a:latin typeface="+mn-lt"/>
                <a:ea typeface="+mn-ea"/>
                <a:cs typeface="+mn-cs"/>
                <a:sym typeface="Helvetica"/>
              </a:rPr>
              <a:t>目录（</a:t>
            </a:r>
            <a:r>
              <a:t>git help gitrepository-layout</a:t>
            </a:r>
            <a:r>
              <a:rPr>
                <a:latin typeface="+mn-lt"/>
                <a:ea typeface="+mn-ea"/>
                <a:cs typeface="+mn-cs"/>
                <a:sym typeface="Helvetica"/>
              </a:rPr>
              <a:t>）</a:t>
            </a:r>
          </a:p>
        </p:txBody>
      </p:sp>
      <p:sp>
        <p:nvSpPr>
          <p:cNvPr id="196" name="内容占位符 2"/>
          <p:cNvSpPr txBox="1"/>
          <p:nvPr>
            <p:ph type="body" idx="1"/>
          </p:nvPr>
        </p:nvSpPr>
        <p:spPr>
          <a:xfrm>
            <a:off x="677333" y="1468582"/>
            <a:ext cx="8596670" cy="5167746"/>
          </a:xfrm>
          <a:prstGeom prst="rect">
            <a:avLst/>
          </a:prstGeom>
        </p:spPr>
        <p:txBody>
          <a:bodyPr/>
          <a:lstStyle/>
          <a:p>
            <a:pPr marL="312039" indent="-312039" defTabSz="416052">
              <a:spcBef>
                <a:spcPts val="900"/>
              </a:spcBef>
              <a:defRPr sz="1638"/>
            </a:pPr>
            <a:r>
              <a:t>COMMIT_EDITMSG </a:t>
            </a:r>
            <a:r>
              <a:rPr>
                <a:latin typeface="+mn-lt"/>
                <a:ea typeface="+mn-ea"/>
                <a:cs typeface="+mn-cs"/>
                <a:sym typeface="Helvetica"/>
              </a:rPr>
              <a:t>保存最新的</a:t>
            </a:r>
            <a:r>
              <a:t>commit message</a:t>
            </a:r>
          </a:p>
          <a:p>
            <a:pPr marL="312039" indent="-312039" defTabSz="416052">
              <a:spcBef>
                <a:spcPts val="900"/>
              </a:spcBef>
              <a:defRPr sz="1638"/>
            </a:pPr>
            <a:r>
              <a:t>ORIG_HEAD HEAD</a:t>
            </a:r>
            <a:r>
              <a:rPr>
                <a:latin typeface="+mn-lt"/>
                <a:ea typeface="+mn-ea"/>
                <a:cs typeface="+mn-cs"/>
                <a:sym typeface="Helvetica"/>
              </a:rPr>
              <a:t>指针的前一个状态</a:t>
            </a:r>
          </a:p>
          <a:p>
            <a:pPr marL="312039" indent="-312039" defTabSz="416052">
              <a:spcBef>
                <a:spcPts val="900"/>
              </a:spcBef>
              <a:defRPr sz="1638"/>
            </a:pPr>
            <a:r>
              <a:t>Config</a:t>
            </a:r>
            <a:r>
              <a:rPr>
                <a:latin typeface="+mn-lt"/>
                <a:ea typeface="+mn-ea"/>
                <a:cs typeface="+mn-cs"/>
                <a:sym typeface="Helvetica"/>
              </a:rPr>
              <a:t>配置文件</a:t>
            </a:r>
          </a:p>
          <a:p>
            <a:pPr marL="312039" indent="-312039" defTabSz="416052">
              <a:spcBef>
                <a:spcPts val="900"/>
              </a:spcBef>
              <a:defRPr sz="1638"/>
            </a:pPr>
            <a:r>
              <a:t>Hooks</a:t>
            </a:r>
            <a:r>
              <a:rPr>
                <a:latin typeface="+mn-lt"/>
                <a:ea typeface="+mn-ea"/>
                <a:cs typeface="+mn-cs"/>
                <a:sym typeface="Helvetica"/>
              </a:rPr>
              <a:t>脚本</a:t>
            </a:r>
          </a:p>
          <a:p>
            <a:pPr marL="312039" indent="-312039" defTabSz="416052">
              <a:spcBef>
                <a:spcPts val="900"/>
              </a:spcBef>
              <a:defRPr sz="1638"/>
            </a:pPr>
            <a:r>
              <a:t>Info</a:t>
            </a:r>
            <a:r>
              <a:rPr>
                <a:latin typeface="+mn-lt"/>
                <a:ea typeface="+mn-ea"/>
                <a:cs typeface="+mn-cs"/>
                <a:sym typeface="Helvetica"/>
              </a:rPr>
              <a:t>包含仓库的一些信息</a:t>
            </a:r>
          </a:p>
          <a:p>
            <a:pPr marL="312039" indent="-312039" defTabSz="416052">
              <a:spcBef>
                <a:spcPts val="900"/>
              </a:spcBef>
              <a:defRPr sz="1638"/>
            </a:pPr>
            <a:r>
              <a:t>Objects</a:t>
            </a:r>
            <a:r>
              <a:rPr>
                <a:latin typeface="+mn-lt"/>
                <a:ea typeface="+mn-ea"/>
                <a:cs typeface="+mn-cs"/>
                <a:sym typeface="Helvetica"/>
              </a:rPr>
              <a:t>该目录存放所有的</a:t>
            </a:r>
            <a:r>
              <a:t>Git</a:t>
            </a:r>
            <a:r>
              <a:rPr>
                <a:latin typeface="+mn-lt"/>
                <a:ea typeface="+mn-ea"/>
                <a:cs typeface="+mn-cs"/>
                <a:sym typeface="Helvetica"/>
              </a:rPr>
              <a:t>对象对象的</a:t>
            </a:r>
            <a:r>
              <a:t>SHA1</a:t>
            </a:r>
            <a:r>
              <a:rPr>
                <a:latin typeface="+mn-lt"/>
                <a:ea typeface="+mn-ea"/>
                <a:cs typeface="+mn-cs"/>
                <a:sym typeface="Helvetica"/>
              </a:rPr>
              <a:t>哈希值的前两位是文件夹名称，后</a:t>
            </a:r>
            <a:r>
              <a:t>38</a:t>
            </a:r>
            <a:r>
              <a:rPr>
                <a:latin typeface="+mn-lt"/>
                <a:ea typeface="+mn-ea"/>
                <a:cs typeface="+mn-cs"/>
                <a:sym typeface="Helvetica"/>
              </a:rPr>
              <a:t>位作为对象文件名</a:t>
            </a:r>
          </a:p>
          <a:p>
            <a:pPr marL="312039" indent="-312039" defTabSz="416052">
              <a:spcBef>
                <a:spcPts val="900"/>
              </a:spcBef>
              <a:defRPr sz="1638"/>
            </a:pPr>
            <a:r>
              <a:t>HEAD</a:t>
            </a:r>
            <a:r>
              <a:rPr>
                <a:latin typeface="+mn-lt"/>
                <a:ea typeface="+mn-ea"/>
                <a:cs typeface="+mn-cs"/>
                <a:sym typeface="Helvetica"/>
              </a:rPr>
              <a:t>这个文件包含了一个分支（</a:t>
            </a:r>
            <a:r>
              <a:t>branch</a:t>
            </a:r>
            <a:r>
              <a:rPr>
                <a:latin typeface="+mn-lt"/>
                <a:ea typeface="+mn-ea"/>
                <a:cs typeface="+mn-cs"/>
                <a:sym typeface="Helvetica"/>
              </a:rPr>
              <a:t>）的引用</a:t>
            </a:r>
          </a:p>
          <a:p>
            <a:pPr marL="312039" indent="-312039" defTabSz="416052">
              <a:spcBef>
                <a:spcPts val="900"/>
              </a:spcBef>
              <a:defRPr sz="1638"/>
            </a:pPr>
            <a:r>
              <a:t>Branches </a:t>
            </a:r>
            <a:r>
              <a:rPr>
                <a:latin typeface="+mn-lt"/>
                <a:ea typeface="+mn-ea"/>
                <a:cs typeface="+mn-cs"/>
                <a:sym typeface="Helvetica"/>
              </a:rPr>
              <a:t>执行</a:t>
            </a:r>
            <a:r>
              <a:t>git</a:t>
            </a:r>
            <a:r>
              <a:t> </a:t>
            </a:r>
            <a:r>
              <a:t>fetch</a:t>
            </a:r>
            <a:r>
              <a:t> </a:t>
            </a:r>
            <a:r>
              <a:t>pull</a:t>
            </a:r>
            <a:r>
              <a:t> </a:t>
            </a:r>
            <a:r>
              <a:t>push</a:t>
            </a:r>
            <a:r>
              <a:rPr>
                <a:latin typeface="+mn-lt"/>
                <a:ea typeface="+mn-ea"/>
                <a:cs typeface="+mn-cs"/>
                <a:sym typeface="Helvetica"/>
              </a:rPr>
              <a:t> 会有一些信息</a:t>
            </a:r>
          </a:p>
          <a:p>
            <a:pPr marL="312039" indent="-312039" defTabSz="416052">
              <a:spcBef>
                <a:spcPts val="900"/>
              </a:spcBef>
              <a:defRPr sz="1638"/>
            </a:pPr>
            <a:r>
              <a:t>Description</a:t>
            </a:r>
            <a:r>
              <a:rPr>
                <a:latin typeface="+mn-lt"/>
                <a:ea typeface="+mn-ea"/>
                <a:cs typeface="+mn-cs"/>
                <a:sym typeface="Helvetica"/>
              </a:rPr>
              <a:t>仓库的描述信息</a:t>
            </a:r>
          </a:p>
          <a:p>
            <a:pPr marL="312039" indent="-312039" defTabSz="416052">
              <a:spcBef>
                <a:spcPts val="900"/>
              </a:spcBef>
              <a:defRPr sz="1638"/>
            </a:pPr>
            <a:r>
              <a:t>Index</a:t>
            </a:r>
            <a:r>
              <a:rPr>
                <a:latin typeface="+mn-lt"/>
                <a:ea typeface="+mn-ea"/>
                <a:cs typeface="+mn-cs"/>
                <a:sym typeface="Helvetica"/>
              </a:rPr>
              <a:t>这个文件就是我们前面提到的暂存区（</a:t>
            </a:r>
            <a:r>
              <a:t>stage</a:t>
            </a:r>
            <a:r>
              <a:rPr>
                <a:latin typeface="+mn-lt"/>
                <a:ea typeface="+mn-ea"/>
                <a:cs typeface="+mn-cs"/>
                <a:sym typeface="Helvetica"/>
              </a:rPr>
              <a:t>），是一个二进制文件</a:t>
            </a:r>
          </a:p>
          <a:p>
            <a:pPr marL="312039" indent="-312039" defTabSz="416052">
              <a:spcBef>
                <a:spcPts val="900"/>
              </a:spcBef>
              <a:defRPr sz="1638"/>
            </a:pPr>
            <a:r>
              <a:t>Logs</a:t>
            </a:r>
            <a:r>
              <a:rPr>
                <a:latin typeface="+mn-lt"/>
                <a:ea typeface="+mn-ea"/>
                <a:cs typeface="+mn-cs"/>
                <a:sym typeface="Helvetica"/>
              </a:rPr>
              <a:t>  日志</a:t>
            </a:r>
          </a:p>
          <a:p>
            <a:pPr marL="312039" indent="-312039" defTabSz="416052">
              <a:spcBef>
                <a:spcPts val="900"/>
              </a:spcBef>
              <a:defRPr sz="1638"/>
            </a:pPr>
            <a:r>
              <a:t>Refs</a:t>
            </a:r>
            <a:r>
              <a:rPr>
                <a:latin typeface="+mn-lt"/>
                <a:ea typeface="+mn-ea"/>
                <a:cs typeface="+mn-cs"/>
                <a:sym typeface="Helvetica"/>
              </a:rPr>
              <a:t> 引用，这个目录一般包括三个子文件夹，</a:t>
            </a:r>
            <a:r>
              <a:t>heads</a:t>
            </a:r>
            <a:r>
              <a:rPr>
                <a:latin typeface="+mn-lt"/>
                <a:ea typeface="+mn-ea"/>
                <a:cs typeface="+mn-cs"/>
                <a:sym typeface="Helvetica"/>
              </a:rPr>
              <a:t>、</a:t>
            </a:r>
            <a:r>
              <a:t>remotes</a:t>
            </a:r>
            <a:r>
              <a:rPr>
                <a:latin typeface="+mn-lt"/>
                <a:ea typeface="+mn-ea"/>
                <a:cs typeface="+mn-cs"/>
                <a:sym typeface="Helvetica"/>
              </a:rPr>
              <a:t>和</a:t>
            </a:r>
            <a:r>
              <a:t>tags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-HEAD</a:t>
            </a:r>
          </a:p>
        </p:txBody>
      </p:sp>
      <p:sp>
        <p:nvSpPr>
          <p:cNvPr id="199" name="内容占位符 2"/>
          <p:cNvSpPr txBox="1"/>
          <p:nvPr>
            <p:ph type="body" idx="1"/>
          </p:nvPr>
        </p:nvSpPr>
        <p:spPr>
          <a:xfrm>
            <a:off x="677333" y="1468582"/>
            <a:ext cx="8596670" cy="5167746"/>
          </a:xfrm>
          <a:prstGeom prst="rect">
            <a:avLst/>
          </a:prstGeom>
        </p:spPr>
        <p:txBody>
          <a:bodyPr/>
          <a:lstStyle/>
          <a:p>
            <a:pPr marL="0" indent="0">
              <a:lnSpc>
                <a:spcPts val="3300"/>
              </a:lnSpc>
              <a:spcBef>
                <a:spcPts val="0"/>
              </a:spcBef>
              <a:buClrTx/>
              <a:buSzTx/>
              <a:buNone/>
              <a:defRPr sz="1400">
                <a:solidFill>
                  <a:srgbClr val="333333"/>
                </a:solidFill>
                <a:latin typeface="+mn-lt"/>
                <a:ea typeface="+mn-ea"/>
                <a:cs typeface="+mn-cs"/>
                <a:sym typeface="Helvetica"/>
              </a:defRPr>
            </a:pPr>
            <a:r>
              <a:t>说简单一点，HEAD 就是指向当前活跃位置的游标。</a:t>
            </a:r>
          </a:p>
          <a:p>
            <a:pPr marL="0" indent="0">
              <a:lnSpc>
                <a:spcPts val="3300"/>
              </a:lnSpc>
              <a:spcBef>
                <a:spcPts val="0"/>
              </a:spcBef>
              <a:buClrTx/>
              <a:buSzTx/>
              <a:buNone/>
              <a:defRPr sz="1400">
                <a:solidFill>
                  <a:srgbClr val="333333"/>
                </a:solidFill>
                <a:latin typeface="+mn-lt"/>
                <a:ea typeface="+mn-ea"/>
                <a:cs typeface="+mn-cs"/>
                <a:sym typeface="Helvetica"/>
              </a:defRPr>
            </a:pPr>
            <a:r>
              <a:t>形象的说就是：你现在在哪儿，HEAD 就指向哪儿，所以 Git 才知道你在那儿！HEAD 并非只能指向分支的最顶端（时间节点距今最近的那个），实际上它可以指向任何一个节点（分支 标签 提交），它就是 Git 内部用来追踪当前位置的东东。</a:t>
            </a:r>
          </a:p>
          <a:p>
            <a:pPr marL="0" indent="0">
              <a:lnSpc>
                <a:spcPts val="3300"/>
              </a:lnSpc>
              <a:spcBef>
                <a:spcPts val="0"/>
              </a:spcBef>
              <a:buClrTx/>
              <a:buSzTx/>
              <a:buNone/>
              <a:defRPr sz="1400">
                <a:solidFill>
                  <a:srgbClr val="333333"/>
                </a:solidFill>
                <a:latin typeface="+mn-lt"/>
                <a:ea typeface="+mn-ea"/>
                <a:cs typeface="+mn-cs"/>
                <a:sym typeface="Helvetica"/>
              </a:defRPr>
            </a:pPr>
          </a:p>
          <a:p>
            <a:pPr marL="0" indent="0">
              <a:lnSpc>
                <a:spcPts val="3600"/>
              </a:lnSpc>
              <a:spcBef>
                <a:spcPts val="0"/>
              </a:spcBef>
              <a:buClrTx/>
              <a:buSzTx/>
              <a:buNone/>
              <a:defRPr sz="1400">
                <a:solidFill>
                  <a:srgbClr val="666666"/>
                </a:solidFill>
                <a:latin typeface="Helvetica Neue"/>
                <a:ea typeface="Helvetica Neue"/>
                <a:cs typeface="Helvetica Neue"/>
                <a:sym typeface="Helvetica Neue"/>
              </a:defRPr>
            </a:pPr>
            <a:r>
              <a:t>上一个版本就是HEAD^，上上一个版本就是HEAD^^ 前n个版本HEAD～n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-分支</a:t>
            </a:r>
          </a:p>
        </p:txBody>
      </p:sp>
      <p:sp>
        <p:nvSpPr>
          <p:cNvPr id="202"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ClrTx/>
              <a:buSzTx/>
              <a:buNone/>
              <a:defRPr sz="1400">
                <a:solidFill>
                  <a:srgbClr val="4E443C"/>
                </a:solidFill>
                <a:latin typeface="Georgia"/>
                <a:ea typeface="Georgia"/>
                <a:cs typeface="Georgia"/>
                <a:sym typeface="Georgia"/>
              </a:defRPr>
            </a:lvl1pPr>
          </a:lstStyle>
          <a:p>
            <a:pPr/>
            <a:r>
              <a:t>其本质上仅仅是个指向 commit 对象的可变指针Git 会使用 master 作为分支的默认名字。分支其实就是从某个提交对象往回看的历史,在若干次提交后，你其实已经有了一个指向最后一次提交对象的 master 分支，它在每次提交的时候都会自动向前移动。</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-commit</a:t>
            </a:r>
          </a:p>
        </p:txBody>
      </p:sp>
      <p:sp>
        <p:nvSpPr>
          <p:cNvPr id="205"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ClrTx/>
              <a:buSzTx/>
              <a:buNone/>
              <a:defRPr sz="1400">
                <a:solidFill>
                  <a:srgbClr val="4E443C"/>
                </a:solidFill>
                <a:latin typeface="Georgia"/>
                <a:ea typeface="Georgia"/>
                <a:cs typeface="Georgia"/>
                <a:sym typeface="Georgia"/>
              </a:defRPr>
            </a:lvl1pPr>
          </a:lstStyle>
          <a:p>
            <a:pPr/>
            <a:r>
              <a:t>在 Git 中提交时，会保存一个提交（commi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-tree</a:t>
            </a:r>
          </a:p>
        </p:txBody>
      </p:sp>
      <p:sp>
        <p:nvSpPr>
          <p:cNvPr id="208"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ClrTx/>
              <a:buSzTx/>
              <a:buNone/>
              <a:defRPr sz="1400">
                <a:solidFill>
                  <a:srgbClr val="4E443C"/>
                </a:solidFill>
                <a:latin typeface="Georgia"/>
                <a:ea typeface="Georgia"/>
                <a:cs typeface="Georgia"/>
                <a:sym typeface="Georgia"/>
              </a:defRPr>
            </a:lvl1pPr>
          </a:lstStyle>
          <a:p>
            <a:pPr/>
            <a:r>
              <a:t>新建一个提交对象前，Git 会先计算每一个子目录的校验和，然后在 Git 仓库中将这些目录保存为树（tree）对象</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标题 1"/>
          <p:cNvSpPr txBox="1"/>
          <p:nvPr>
            <p:ph type="title"/>
          </p:nvPr>
        </p:nvSpPr>
        <p:spPr>
          <a:xfrm>
            <a:off x="677333" y="609600"/>
            <a:ext cx="10364739" cy="720437"/>
          </a:xfrm>
          <a:prstGeom prst="rect">
            <a:avLst/>
          </a:prstGeom>
        </p:spPr>
        <p:txBody>
          <a:bodyPr/>
          <a:lstStyle/>
          <a:p>
            <a:pPr>
              <a:defRPr sz="3200"/>
            </a:pPr>
            <a:r>
              <a:rPr>
                <a:latin typeface="+mn-lt"/>
                <a:ea typeface="+mn-ea"/>
                <a:cs typeface="+mn-cs"/>
                <a:sym typeface="Helvetica"/>
              </a:rPr>
              <a:t>常用基本概念</a:t>
            </a:r>
            <a:r>
              <a:t>-blob</a:t>
            </a:r>
          </a:p>
        </p:txBody>
      </p:sp>
      <p:sp>
        <p:nvSpPr>
          <p:cNvPr id="211"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ClrTx/>
              <a:buSzTx/>
              <a:buNone/>
              <a:defRPr sz="1400">
                <a:solidFill>
                  <a:srgbClr val="4E443C"/>
                </a:solidFill>
                <a:latin typeface="Georgia"/>
                <a:ea typeface="Georgia"/>
                <a:cs typeface="Georgia"/>
                <a:sym typeface="Georgia"/>
              </a:defRPr>
            </a:lvl1pPr>
          </a:lstStyle>
          <a:p>
            <a:pPr/>
            <a:r>
              <a:t>存储实际内容的对象</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DengXian"/>
        <a:ea typeface="DengXian"/>
        <a:cs typeface="DengXian"/>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DengXian"/>
        <a:ea typeface="DengXian"/>
        <a:cs typeface="DengXian"/>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