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1" r:id="rId1"/>
  </p:sldMasterIdLst>
  <p:notesMasterIdLst>
    <p:notesMasterId r:id="rId22"/>
  </p:notesMasterIdLst>
  <p:sldIdLst>
    <p:sldId id="3825" r:id="rId2"/>
    <p:sldId id="265" r:id="rId3"/>
    <p:sldId id="271" r:id="rId4"/>
    <p:sldId id="280" r:id="rId5"/>
    <p:sldId id="272" r:id="rId6"/>
    <p:sldId id="281" r:id="rId7"/>
    <p:sldId id="274" r:id="rId8"/>
    <p:sldId id="275" r:id="rId9"/>
    <p:sldId id="276" r:id="rId10"/>
    <p:sldId id="319" r:id="rId11"/>
    <p:sldId id="3826" r:id="rId12"/>
    <p:sldId id="3827" r:id="rId13"/>
    <p:sldId id="3829" r:id="rId14"/>
    <p:sldId id="3830" r:id="rId15"/>
    <p:sldId id="3831" r:id="rId16"/>
    <p:sldId id="3832" r:id="rId17"/>
    <p:sldId id="301" r:id="rId18"/>
    <p:sldId id="3833" r:id="rId19"/>
    <p:sldId id="277" r:id="rId20"/>
    <p:sldId id="38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87600" autoAdjust="0"/>
  </p:normalViewPr>
  <p:slideViewPr>
    <p:cSldViewPr snapToGrid="0">
      <p:cViewPr varScale="1">
        <p:scale>
          <a:sx n="72" d="100"/>
          <a:sy n="72" d="100"/>
        </p:scale>
        <p:origin x="10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E5972-2B91-4F60-BCEA-30859C123C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50B538-088B-4B97-8C24-1D447557E1E4}">
      <dgm:prSet/>
      <dgm:spPr/>
      <dgm:t>
        <a:bodyPr/>
        <a:lstStyle/>
        <a:p>
          <a:r>
            <a:rPr lang="en-US"/>
            <a:t>ADT, is a specification for a </a:t>
          </a:r>
          <a:r>
            <a:rPr lang="en-US" b="1"/>
            <a:t>group of values </a:t>
          </a:r>
          <a:r>
            <a:rPr lang="en-US"/>
            <a:t>and the </a:t>
          </a:r>
          <a:r>
            <a:rPr lang="en-US" b="1"/>
            <a:t>operations</a:t>
          </a:r>
          <a:r>
            <a:rPr lang="en-US"/>
            <a:t> on those values that is </a:t>
          </a:r>
          <a:r>
            <a:rPr lang="en-US" b="1"/>
            <a:t>defined conceptually and independently </a:t>
          </a:r>
          <a:r>
            <a:rPr lang="en-US"/>
            <a:t>of any programming language.</a:t>
          </a:r>
        </a:p>
      </dgm:t>
    </dgm:pt>
    <dgm:pt modelId="{D580EEB0-5377-45B1-BCC2-6EF95D18FD20}" type="parTrans" cxnId="{CCFD8E1B-5490-451B-A53B-7B7DA5619E7F}">
      <dgm:prSet/>
      <dgm:spPr/>
      <dgm:t>
        <a:bodyPr/>
        <a:lstStyle/>
        <a:p>
          <a:endParaRPr lang="en-US"/>
        </a:p>
      </dgm:t>
    </dgm:pt>
    <dgm:pt modelId="{FF8909DC-B87E-471C-860D-456B3AC8AF86}" type="sibTrans" cxnId="{CCFD8E1B-5490-451B-A53B-7B7DA5619E7F}">
      <dgm:prSet/>
      <dgm:spPr/>
      <dgm:t>
        <a:bodyPr/>
        <a:lstStyle/>
        <a:p>
          <a:endParaRPr lang="en-US"/>
        </a:p>
      </dgm:t>
    </dgm:pt>
    <dgm:pt modelId="{7C14B18F-82B8-416C-A5F2-9BC89D51B0AD}">
      <dgm:prSet/>
      <dgm:spPr/>
      <dgm:t>
        <a:bodyPr/>
        <a:lstStyle/>
        <a:p>
          <a:r>
            <a:rPr lang="en-US"/>
            <a:t>Imagine a paper bag, a reusable cloth bag, or even a plastic bag. </a:t>
          </a:r>
        </a:p>
      </dgm:t>
    </dgm:pt>
    <dgm:pt modelId="{DE579F6A-6013-4641-8FCA-396F12A05681}" type="parTrans" cxnId="{E0EC0BA0-E3A2-46AA-AD87-99F9EE460085}">
      <dgm:prSet/>
      <dgm:spPr/>
      <dgm:t>
        <a:bodyPr/>
        <a:lstStyle/>
        <a:p>
          <a:endParaRPr lang="en-US"/>
        </a:p>
      </dgm:t>
    </dgm:pt>
    <dgm:pt modelId="{A8324F7B-7F29-48B5-88F9-156A44E7E75F}" type="sibTrans" cxnId="{E0EC0BA0-E3A2-46AA-AD87-99F9EE460085}">
      <dgm:prSet/>
      <dgm:spPr/>
      <dgm:t>
        <a:bodyPr/>
        <a:lstStyle/>
        <a:p>
          <a:endParaRPr lang="en-US"/>
        </a:p>
      </dgm:t>
    </dgm:pt>
    <dgm:pt modelId="{2F12D6CA-7196-4408-81A7-730284AEDA79}">
      <dgm:prSet/>
      <dgm:spPr/>
      <dgm:t>
        <a:bodyPr/>
        <a:lstStyle/>
        <a:p>
          <a:r>
            <a:rPr lang="en-US" dirty="0"/>
            <a:t>People use bags when they shop, pack a lunch, or eat potato chips. Bags contain things, b</a:t>
          </a:r>
          <a:r>
            <a:rPr lang="en-US" b="0" i="0" u="none" strike="noStrike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ut you don’t really care if things order exactly!</a:t>
          </a:r>
          <a:br>
            <a:rPr lang="en-US" dirty="0"/>
          </a:br>
          <a:endParaRPr lang="en-US" dirty="0"/>
        </a:p>
      </dgm:t>
    </dgm:pt>
    <dgm:pt modelId="{7EACE978-07A6-478D-91CB-831457D85654}" type="parTrans" cxnId="{DA40C2B5-84A9-4689-958F-7DF8B8F34123}">
      <dgm:prSet/>
      <dgm:spPr/>
      <dgm:t>
        <a:bodyPr/>
        <a:lstStyle/>
        <a:p>
          <a:endParaRPr lang="en-US"/>
        </a:p>
      </dgm:t>
    </dgm:pt>
    <dgm:pt modelId="{E3ABAA2E-5773-4A7C-AE9E-E07D94D74E1A}" type="sibTrans" cxnId="{DA40C2B5-84A9-4689-958F-7DF8B8F34123}">
      <dgm:prSet/>
      <dgm:spPr/>
      <dgm:t>
        <a:bodyPr/>
        <a:lstStyle/>
        <a:p>
          <a:endParaRPr lang="en-US"/>
        </a:p>
      </dgm:t>
    </dgm:pt>
    <dgm:pt modelId="{5D6DEF24-0BBB-4F0B-9D24-F75950321DD4}" type="pres">
      <dgm:prSet presAssocID="{ADEE5972-2B91-4F60-BCEA-30859C123CD7}" presName="root" presStyleCnt="0">
        <dgm:presLayoutVars>
          <dgm:dir/>
          <dgm:resizeHandles val="exact"/>
        </dgm:presLayoutVars>
      </dgm:prSet>
      <dgm:spPr/>
    </dgm:pt>
    <dgm:pt modelId="{589C2C3F-0AEE-4827-80D2-740BFBEC1E38}" type="pres">
      <dgm:prSet presAssocID="{E650B538-088B-4B97-8C24-1D447557E1E4}" presName="compNode" presStyleCnt="0"/>
      <dgm:spPr/>
    </dgm:pt>
    <dgm:pt modelId="{74A45A5A-00C6-4539-8E6E-8443445C3DC6}" type="pres">
      <dgm:prSet presAssocID="{E650B538-088B-4B97-8C24-1D447557E1E4}" presName="bgRect" presStyleLbl="bgShp" presStyleIdx="0" presStyleCnt="3"/>
      <dgm:spPr/>
    </dgm:pt>
    <dgm:pt modelId="{648CFFF0-FC82-4B7D-9C4D-B3506588F953}" type="pres">
      <dgm:prSet presAssocID="{E650B538-088B-4B97-8C24-1D447557E1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4F17CA9-87C8-4A59-AF3B-E49EC57A7213}" type="pres">
      <dgm:prSet presAssocID="{E650B538-088B-4B97-8C24-1D447557E1E4}" presName="spaceRect" presStyleCnt="0"/>
      <dgm:spPr/>
    </dgm:pt>
    <dgm:pt modelId="{165FAF2B-F771-4C56-94AA-390E1DF6658A}" type="pres">
      <dgm:prSet presAssocID="{E650B538-088B-4B97-8C24-1D447557E1E4}" presName="parTx" presStyleLbl="revTx" presStyleIdx="0" presStyleCnt="3">
        <dgm:presLayoutVars>
          <dgm:chMax val="0"/>
          <dgm:chPref val="0"/>
        </dgm:presLayoutVars>
      </dgm:prSet>
      <dgm:spPr/>
    </dgm:pt>
    <dgm:pt modelId="{98B2C8B5-C54D-4A16-867E-3B93211E8362}" type="pres">
      <dgm:prSet presAssocID="{FF8909DC-B87E-471C-860D-456B3AC8AF86}" presName="sibTrans" presStyleCnt="0"/>
      <dgm:spPr/>
    </dgm:pt>
    <dgm:pt modelId="{C72A964A-DDBB-4574-B93C-DDAF458A3C54}" type="pres">
      <dgm:prSet presAssocID="{7C14B18F-82B8-416C-A5F2-9BC89D51B0AD}" presName="compNode" presStyleCnt="0"/>
      <dgm:spPr/>
    </dgm:pt>
    <dgm:pt modelId="{870F6475-5ECE-481C-AE1A-2B6E145F3D28}" type="pres">
      <dgm:prSet presAssocID="{7C14B18F-82B8-416C-A5F2-9BC89D51B0AD}" presName="bgRect" presStyleLbl="bgShp" presStyleIdx="1" presStyleCnt="3"/>
      <dgm:spPr/>
    </dgm:pt>
    <dgm:pt modelId="{4A7EEBD7-75C0-49E5-96F9-E35C1F254055}" type="pres">
      <dgm:prSet presAssocID="{7C14B18F-82B8-416C-A5F2-9BC89D51B0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F3617536-1CE5-4B88-B72C-7945B55CADCB}" type="pres">
      <dgm:prSet presAssocID="{7C14B18F-82B8-416C-A5F2-9BC89D51B0AD}" presName="spaceRect" presStyleCnt="0"/>
      <dgm:spPr/>
    </dgm:pt>
    <dgm:pt modelId="{79F55AF4-BECE-4523-88AB-D606DD548973}" type="pres">
      <dgm:prSet presAssocID="{7C14B18F-82B8-416C-A5F2-9BC89D51B0AD}" presName="parTx" presStyleLbl="revTx" presStyleIdx="1" presStyleCnt="3">
        <dgm:presLayoutVars>
          <dgm:chMax val="0"/>
          <dgm:chPref val="0"/>
        </dgm:presLayoutVars>
      </dgm:prSet>
      <dgm:spPr/>
    </dgm:pt>
    <dgm:pt modelId="{4ECE512D-957C-4C6E-A198-D758EE9031B7}" type="pres">
      <dgm:prSet presAssocID="{A8324F7B-7F29-48B5-88F9-156A44E7E75F}" presName="sibTrans" presStyleCnt="0"/>
      <dgm:spPr/>
    </dgm:pt>
    <dgm:pt modelId="{A84FA910-5A1D-4B7F-9A75-3FE0C44A2D24}" type="pres">
      <dgm:prSet presAssocID="{2F12D6CA-7196-4408-81A7-730284AEDA79}" presName="compNode" presStyleCnt="0"/>
      <dgm:spPr/>
    </dgm:pt>
    <dgm:pt modelId="{D729F125-26CF-4651-8230-FF307F871F4E}" type="pres">
      <dgm:prSet presAssocID="{2F12D6CA-7196-4408-81A7-730284AEDA79}" presName="bgRect" presStyleLbl="bgShp" presStyleIdx="2" presStyleCnt="3"/>
      <dgm:spPr/>
    </dgm:pt>
    <dgm:pt modelId="{6E2C8E4A-5375-4052-A208-776738E26DC1}" type="pres">
      <dgm:prSet presAssocID="{2F12D6CA-7196-4408-81A7-730284AEDA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CB9E6070-A9F0-4E6C-A15D-7910768337A9}" type="pres">
      <dgm:prSet presAssocID="{2F12D6CA-7196-4408-81A7-730284AEDA79}" presName="spaceRect" presStyleCnt="0"/>
      <dgm:spPr/>
    </dgm:pt>
    <dgm:pt modelId="{50E0F587-C4A8-4E94-BAB0-3F318F556B04}" type="pres">
      <dgm:prSet presAssocID="{2F12D6CA-7196-4408-81A7-730284AEDA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FD8E1B-5490-451B-A53B-7B7DA5619E7F}" srcId="{ADEE5972-2B91-4F60-BCEA-30859C123CD7}" destId="{E650B538-088B-4B97-8C24-1D447557E1E4}" srcOrd="0" destOrd="0" parTransId="{D580EEB0-5377-45B1-BCC2-6EF95D18FD20}" sibTransId="{FF8909DC-B87E-471C-860D-456B3AC8AF86}"/>
    <dgm:cxn modelId="{D92EFC88-E3E5-48E9-9F1F-8FA42B477802}" type="presOf" srcId="{E650B538-088B-4B97-8C24-1D447557E1E4}" destId="{165FAF2B-F771-4C56-94AA-390E1DF6658A}" srcOrd="0" destOrd="0" presId="urn:microsoft.com/office/officeart/2018/2/layout/IconVerticalSolidList"/>
    <dgm:cxn modelId="{72AC3990-B0F0-4C09-8B84-F9DE63B873DF}" type="presOf" srcId="{7C14B18F-82B8-416C-A5F2-9BC89D51B0AD}" destId="{79F55AF4-BECE-4523-88AB-D606DD548973}" srcOrd="0" destOrd="0" presId="urn:microsoft.com/office/officeart/2018/2/layout/IconVerticalSolidList"/>
    <dgm:cxn modelId="{E0EC0BA0-E3A2-46AA-AD87-99F9EE460085}" srcId="{ADEE5972-2B91-4F60-BCEA-30859C123CD7}" destId="{7C14B18F-82B8-416C-A5F2-9BC89D51B0AD}" srcOrd="1" destOrd="0" parTransId="{DE579F6A-6013-4641-8FCA-396F12A05681}" sibTransId="{A8324F7B-7F29-48B5-88F9-156A44E7E75F}"/>
    <dgm:cxn modelId="{DA40C2B5-84A9-4689-958F-7DF8B8F34123}" srcId="{ADEE5972-2B91-4F60-BCEA-30859C123CD7}" destId="{2F12D6CA-7196-4408-81A7-730284AEDA79}" srcOrd="2" destOrd="0" parTransId="{7EACE978-07A6-478D-91CB-831457D85654}" sibTransId="{E3ABAA2E-5773-4A7C-AE9E-E07D94D74E1A}"/>
    <dgm:cxn modelId="{4AC60CC6-4D49-40F6-845C-8AEA08B5CFF4}" type="presOf" srcId="{ADEE5972-2B91-4F60-BCEA-30859C123CD7}" destId="{5D6DEF24-0BBB-4F0B-9D24-F75950321DD4}" srcOrd="0" destOrd="0" presId="urn:microsoft.com/office/officeart/2018/2/layout/IconVerticalSolidList"/>
    <dgm:cxn modelId="{750842E9-D755-4E2E-917B-67D73713F486}" type="presOf" srcId="{2F12D6CA-7196-4408-81A7-730284AEDA79}" destId="{50E0F587-C4A8-4E94-BAB0-3F318F556B04}" srcOrd="0" destOrd="0" presId="urn:microsoft.com/office/officeart/2018/2/layout/IconVerticalSolidList"/>
    <dgm:cxn modelId="{2220A56C-5B25-4322-BF3D-2BF8993DCF8B}" type="presParOf" srcId="{5D6DEF24-0BBB-4F0B-9D24-F75950321DD4}" destId="{589C2C3F-0AEE-4827-80D2-740BFBEC1E38}" srcOrd="0" destOrd="0" presId="urn:microsoft.com/office/officeart/2018/2/layout/IconVerticalSolidList"/>
    <dgm:cxn modelId="{08714C0F-3F87-4E27-BBD3-DCDFB97F369C}" type="presParOf" srcId="{589C2C3F-0AEE-4827-80D2-740BFBEC1E38}" destId="{74A45A5A-00C6-4539-8E6E-8443445C3DC6}" srcOrd="0" destOrd="0" presId="urn:microsoft.com/office/officeart/2018/2/layout/IconVerticalSolidList"/>
    <dgm:cxn modelId="{EF8A6698-2625-48D1-83DF-CA69438BE8FB}" type="presParOf" srcId="{589C2C3F-0AEE-4827-80D2-740BFBEC1E38}" destId="{648CFFF0-FC82-4B7D-9C4D-B3506588F953}" srcOrd="1" destOrd="0" presId="urn:microsoft.com/office/officeart/2018/2/layout/IconVerticalSolidList"/>
    <dgm:cxn modelId="{4F299CF9-D219-42C8-8549-C021E366B341}" type="presParOf" srcId="{589C2C3F-0AEE-4827-80D2-740BFBEC1E38}" destId="{64F17CA9-87C8-4A59-AF3B-E49EC57A7213}" srcOrd="2" destOrd="0" presId="urn:microsoft.com/office/officeart/2018/2/layout/IconVerticalSolidList"/>
    <dgm:cxn modelId="{BE35A350-4E39-495E-97C4-765B3F3EE996}" type="presParOf" srcId="{589C2C3F-0AEE-4827-80D2-740BFBEC1E38}" destId="{165FAF2B-F771-4C56-94AA-390E1DF6658A}" srcOrd="3" destOrd="0" presId="urn:microsoft.com/office/officeart/2018/2/layout/IconVerticalSolidList"/>
    <dgm:cxn modelId="{9FEF8DA2-A596-46A5-B2A5-0AFABD037726}" type="presParOf" srcId="{5D6DEF24-0BBB-4F0B-9D24-F75950321DD4}" destId="{98B2C8B5-C54D-4A16-867E-3B93211E8362}" srcOrd="1" destOrd="0" presId="urn:microsoft.com/office/officeart/2018/2/layout/IconVerticalSolidList"/>
    <dgm:cxn modelId="{27A125C3-5D62-4606-9176-055C0E20B1ED}" type="presParOf" srcId="{5D6DEF24-0BBB-4F0B-9D24-F75950321DD4}" destId="{C72A964A-DDBB-4574-B93C-DDAF458A3C54}" srcOrd="2" destOrd="0" presId="urn:microsoft.com/office/officeart/2018/2/layout/IconVerticalSolidList"/>
    <dgm:cxn modelId="{C97E083A-230E-4CC3-8A9C-2A0A85CA56B9}" type="presParOf" srcId="{C72A964A-DDBB-4574-B93C-DDAF458A3C54}" destId="{870F6475-5ECE-481C-AE1A-2B6E145F3D28}" srcOrd="0" destOrd="0" presId="urn:microsoft.com/office/officeart/2018/2/layout/IconVerticalSolidList"/>
    <dgm:cxn modelId="{B7BB0784-E32B-4A26-A560-099E976E0448}" type="presParOf" srcId="{C72A964A-DDBB-4574-B93C-DDAF458A3C54}" destId="{4A7EEBD7-75C0-49E5-96F9-E35C1F254055}" srcOrd="1" destOrd="0" presId="urn:microsoft.com/office/officeart/2018/2/layout/IconVerticalSolidList"/>
    <dgm:cxn modelId="{5F67E99D-34D9-4D23-A388-8D816B0B7B5E}" type="presParOf" srcId="{C72A964A-DDBB-4574-B93C-DDAF458A3C54}" destId="{F3617536-1CE5-4B88-B72C-7945B55CADCB}" srcOrd="2" destOrd="0" presId="urn:microsoft.com/office/officeart/2018/2/layout/IconVerticalSolidList"/>
    <dgm:cxn modelId="{40702600-1E45-4B6D-8962-3BDB5AECE96F}" type="presParOf" srcId="{C72A964A-DDBB-4574-B93C-DDAF458A3C54}" destId="{79F55AF4-BECE-4523-88AB-D606DD548973}" srcOrd="3" destOrd="0" presId="urn:microsoft.com/office/officeart/2018/2/layout/IconVerticalSolidList"/>
    <dgm:cxn modelId="{F2D9E0E5-4173-402F-8149-834EDC5391E6}" type="presParOf" srcId="{5D6DEF24-0BBB-4F0B-9D24-F75950321DD4}" destId="{4ECE512D-957C-4C6E-A198-D758EE9031B7}" srcOrd="3" destOrd="0" presId="urn:microsoft.com/office/officeart/2018/2/layout/IconVerticalSolidList"/>
    <dgm:cxn modelId="{AAB9F3C2-9A3C-42B5-9B7D-15357F5649D9}" type="presParOf" srcId="{5D6DEF24-0BBB-4F0B-9D24-F75950321DD4}" destId="{A84FA910-5A1D-4B7F-9A75-3FE0C44A2D24}" srcOrd="4" destOrd="0" presId="urn:microsoft.com/office/officeart/2018/2/layout/IconVerticalSolidList"/>
    <dgm:cxn modelId="{52EFFC10-598D-4911-A715-5BBBB9C9966A}" type="presParOf" srcId="{A84FA910-5A1D-4B7F-9A75-3FE0C44A2D24}" destId="{D729F125-26CF-4651-8230-FF307F871F4E}" srcOrd="0" destOrd="0" presId="urn:microsoft.com/office/officeart/2018/2/layout/IconVerticalSolidList"/>
    <dgm:cxn modelId="{ABEB6DBD-2330-4004-8759-F346A4BBB4B2}" type="presParOf" srcId="{A84FA910-5A1D-4B7F-9A75-3FE0C44A2D24}" destId="{6E2C8E4A-5375-4052-A208-776738E26DC1}" srcOrd="1" destOrd="0" presId="urn:microsoft.com/office/officeart/2018/2/layout/IconVerticalSolidList"/>
    <dgm:cxn modelId="{469B11DC-9F51-41AC-A30B-5A27D937E4C1}" type="presParOf" srcId="{A84FA910-5A1D-4B7F-9A75-3FE0C44A2D24}" destId="{CB9E6070-A9F0-4E6C-A15D-7910768337A9}" srcOrd="2" destOrd="0" presId="urn:microsoft.com/office/officeart/2018/2/layout/IconVerticalSolidList"/>
    <dgm:cxn modelId="{4131F291-CA9B-4C75-8960-F003372FD39D}" type="presParOf" srcId="{A84FA910-5A1D-4B7F-9A75-3FE0C44A2D24}" destId="{50E0F587-C4A8-4E94-BAB0-3F318F556B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45A5A-00C6-4539-8E6E-8443445C3DC6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FFF0-FC82-4B7D-9C4D-B3506588F953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FAF2B-F771-4C56-94AA-390E1DF6658A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ADT, is a specification for a </a:t>
          </a:r>
          <a:r>
            <a:rPr lang="en-US" sz="1700" b="1" kern="1200"/>
            <a:t>group of values </a:t>
          </a:r>
          <a:r>
            <a:rPr lang="en-US" sz="1700" kern="1200"/>
            <a:t>and the </a:t>
          </a:r>
          <a:r>
            <a:rPr lang="en-US" sz="1700" b="1" kern="1200"/>
            <a:t>operations</a:t>
          </a:r>
          <a:r>
            <a:rPr lang="en-US" sz="1700" kern="1200"/>
            <a:t> on those values that is </a:t>
          </a:r>
          <a:r>
            <a:rPr lang="en-US" sz="1700" b="1" kern="1200"/>
            <a:t>defined conceptually and independently </a:t>
          </a:r>
          <a:r>
            <a:rPr lang="en-US" sz="1700" kern="1200"/>
            <a:t>of any programming language.</a:t>
          </a:r>
        </a:p>
      </dsp:txBody>
      <dsp:txXfrm>
        <a:off x="1666563" y="616"/>
        <a:ext cx="5243823" cy="1442911"/>
      </dsp:txXfrm>
    </dsp:sp>
    <dsp:sp modelId="{870F6475-5ECE-481C-AE1A-2B6E145F3D28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EEBD7-75C0-49E5-96F9-E35C1F254055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55AF4-BECE-4523-88AB-D606DD548973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Imagine a paper bag, a reusable cloth bag, or even a plastic bag. </a:t>
          </a:r>
        </a:p>
      </dsp:txBody>
      <dsp:txXfrm>
        <a:off x="1666563" y="1804256"/>
        <a:ext cx="5243823" cy="1442911"/>
      </dsp:txXfrm>
    </dsp:sp>
    <dsp:sp modelId="{D729F125-26CF-4651-8230-FF307F871F4E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C8E4A-5375-4052-A208-776738E26DC1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0F587-C4A8-4E94-BAB0-3F318F556B04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People use bags when they shop, pack a lunch, or eat potato chips. Bags contain things, b</a:t>
          </a:r>
          <a:r>
            <a:rPr lang="en-US" sz="17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ut you don’t really care if things order exactly!</a:t>
          </a:r>
          <a:br>
            <a:rPr lang="en-US" sz="1700" kern="1200" dirty="0"/>
          </a:br>
          <a:endParaRPr lang="en-US" sz="1700" kern="1200" dirty="0"/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C29AA-2087-4BE1-A355-B5DF46E4680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2EA70-0CD7-42F6-96FA-1AF09943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Demikian</a:t>
            </a:r>
            <a:r>
              <a:rPr lang="en-US" dirty="0"/>
              <a:t> pula,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array,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dipikirkan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bingung</a:t>
            </a:r>
            <a:r>
              <a:rPr lang="en-US" dirty="0"/>
              <a:t>: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berurutan</a:t>
            </a:r>
            <a:r>
              <a:rPr lang="en-US" dirty="0"/>
              <a:t> pada array juga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di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berjauhan</a:t>
            </a:r>
            <a:r>
              <a:rPr lang="en-US" dirty="0"/>
              <a:t>?</a:t>
            </a:r>
            <a:endParaRPr lang="en-US" i="1" dirty="0"/>
          </a:p>
          <a:p>
            <a:r>
              <a:rPr lang="en-US" dirty="0" err="1"/>
              <a:t>Jawabannya</a:t>
            </a:r>
            <a:r>
              <a:rPr lang="en-US" dirty="0"/>
              <a:t>? </a:t>
            </a:r>
          </a:p>
          <a:p>
            <a:pPr algn="just"/>
            <a:r>
              <a:rPr lang="en-US" dirty="0"/>
              <a:t>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 err="1">
                <a:sym typeface="Wingdings" panose="05000000000000000000" pitchFamily="2" charset="2"/>
              </a:rPr>
              <a:t>Selama</a:t>
            </a:r>
            <a:r>
              <a:rPr lang="en-US" dirty="0">
                <a:sym typeface="Wingdings" panose="05000000000000000000" pitchFamily="2" charset="2"/>
              </a:rPr>
              <a:t> array yang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bekerja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sebagaimana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seharusnya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masalah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.  Kita </a:t>
            </a:r>
            <a:r>
              <a:rPr lang="en-US" dirty="0" err="1">
                <a:sym typeface="Wingdings" panose="05000000000000000000" pitchFamily="2" charset="2"/>
              </a:rPr>
              <a:t>hanya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mengimplementasikannya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GB" dirty="0" err="1">
                <a:sym typeface="Wingdings" panose="05000000000000000000" pitchFamily="2" charset="2"/>
              </a:rPr>
              <a:t>Tanpa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sadar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kita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telah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sering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menggunakan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abstraksi</a:t>
            </a:r>
            <a:r>
              <a:rPr lang="en-GB" dirty="0">
                <a:sym typeface="Wingdings" panose="05000000000000000000" pitchFamily="2" charset="2"/>
              </a:rPr>
              <a:t> (abstraction) </a:t>
            </a:r>
            <a:r>
              <a:rPr lang="en-GB" dirty="0" err="1">
                <a:sym typeface="Wingdings" panose="05000000000000000000" pitchFamily="2" charset="2"/>
              </a:rPr>
              <a:t>dari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suatu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tipe</a:t>
            </a:r>
            <a:r>
              <a:rPr lang="en-GB" dirty="0">
                <a:sym typeface="Wingdings" panose="05000000000000000000" pitchFamily="2" charset="2"/>
              </a:rPr>
              <a:t>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bag does not order its contents, but sometimes you do want to order things. ADTs can order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items in a variety of ways.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ADT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for example, simply numbers its items. A list, then, has a first item, a second item, and so on,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ADTs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their items chronologically,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ADT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pairs of items,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ADT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organizes its entries according to some hierarchy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look at the front of a vending machine, you see its interface. By inserting coins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pressing buttons, you are able to make a purchase.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You can perform only the specific tasks that the machine’s interface presents to you.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You must understand these tasks—that is, you must know what to do to buy a soda.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use the machine even though you do not know what happens inside!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2EA70-0CD7-42F6-96FA-1AF0994318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7496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1751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5974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413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007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944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78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0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89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8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2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205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84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983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5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45" r:id="rId14"/>
    <p:sldLayoutId id="2147484146" r:id="rId15"/>
    <p:sldLayoutId id="214748414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collections/intro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Implementasi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Struktur</a:t>
            </a:r>
            <a:r>
              <a:rPr lang="en-US" dirty="0">
                <a:solidFill>
                  <a:srgbClr val="FFFFFF"/>
                </a:solidFill>
              </a:rPr>
              <a:t>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Tipe Data </a:t>
            </a:r>
            <a:r>
              <a:rPr lang="en-US" dirty="0" err="1">
                <a:solidFill>
                  <a:srgbClr val="FFFFFF"/>
                </a:solidFill>
              </a:rPr>
              <a:t>Abstrak</a:t>
            </a:r>
            <a:r>
              <a:rPr lang="en-US" dirty="0">
                <a:solidFill>
                  <a:srgbClr val="FFFFFF"/>
                </a:solidFill>
              </a:rPr>
              <a:t> (Abstract Data Type / ADT) dan </a:t>
            </a:r>
            <a:r>
              <a:rPr lang="en-US" dirty="0" err="1">
                <a:solidFill>
                  <a:srgbClr val="FFFFFF"/>
                </a:solidFill>
              </a:rPr>
              <a:t>ArrayList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7E85B-32FD-8B4C-8CD8-D624FDD5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48C97-2D5F-8646-AB01-19DEBA99C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6172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69D4-6471-AE85-581A-0AE64201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5E9C-BE60-254C-728F-FB62D1F5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818166"/>
            <a:ext cx="5111496" cy="3640801"/>
          </a:xfrm>
        </p:spPr>
        <p:txBody>
          <a:bodyPr/>
          <a:lstStyle/>
          <a:p>
            <a:r>
              <a:rPr lang="en-US" sz="2800" i="1" dirty="0"/>
              <a:t>A data structure is a </a:t>
            </a:r>
            <a:r>
              <a:rPr lang="en-US" sz="2800" b="1" i="1" dirty="0">
                <a:solidFill>
                  <a:srgbClr val="FF0000"/>
                </a:solidFill>
              </a:rPr>
              <a:t>way of organizing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/>
              <a:t>input data and operations which can be performed on this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7D7BD8-02DF-3ADA-C59E-1F722CF41D4D}"/>
              </a:ext>
            </a:extLst>
          </p:cNvPr>
          <p:cNvSpPr/>
          <p:nvPr/>
        </p:nvSpPr>
        <p:spPr>
          <a:xfrm>
            <a:off x="5656521" y="1265273"/>
            <a:ext cx="5243127" cy="1105786"/>
          </a:xfrm>
          <a:prstGeom prst="rect">
            <a:avLst/>
          </a:prstGeom>
          <a:ln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REMEMBER   THIS ?</a:t>
            </a:r>
          </a:p>
        </p:txBody>
      </p:sp>
    </p:spTree>
    <p:extLst>
      <p:ext uri="{BB962C8B-B14F-4D97-AF65-F5344CB8AC3E}">
        <p14:creationId xmlns:p14="http://schemas.microsoft.com/office/powerpoint/2010/main" val="2741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4A91-1F94-E71F-1ED0-8CD0069D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601-936D-D511-9EF8-D694F5A4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520456"/>
            <a:ext cx="9829800" cy="46889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“A collection — sometimes called a container — is simply an object that groups multiple elements into a single unit. Collections are used to store, retrieve, manipulate, and communicate aggregate data.”</a:t>
            </a:r>
          </a:p>
          <a:p>
            <a:pPr>
              <a:lnSpc>
                <a:spcPct val="110000"/>
              </a:lnSpc>
            </a:pPr>
            <a:r>
              <a:rPr lang="en-US" dirty="0"/>
              <a:t>Collection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interface, </a:t>
            </a:r>
            <a:r>
              <a:rPr lang="en-US" dirty="0" err="1"/>
              <a:t>atau</a:t>
            </a:r>
            <a:r>
              <a:rPr lang="en-US" dirty="0"/>
              <a:t> tipe data </a:t>
            </a:r>
            <a:r>
              <a:rPr lang="en-US" dirty="0" err="1"/>
              <a:t>abstrak</a:t>
            </a:r>
            <a:r>
              <a:rPr lang="en-US" dirty="0"/>
              <a:t> (ADT) yang kemudian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pada kelas-kelas yang juga disediakan pada framework Java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3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83C15-7214-CB3D-6DF6-A8A26C265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23" t="60000" r="20029" b="17519"/>
          <a:stretch/>
        </p:blipFill>
        <p:spPr>
          <a:xfrm>
            <a:off x="2022226" y="2285999"/>
            <a:ext cx="8147548" cy="2456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6FDBF-611C-BB0B-7CA6-0918B36EE643}"/>
              </a:ext>
            </a:extLst>
          </p:cNvPr>
          <p:cNvSpPr txBox="1"/>
          <p:nvPr/>
        </p:nvSpPr>
        <p:spPr>
          <a:xfrm>
            <a:off x="3211033" y="1346407"/>
            <a:ext cx="6390167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JAVA COLLECTION INTERFACE</a:t>
            </a:r>
          </a:p>
        </p:txBody>
      </p:sp>
    </p:spTree>
    <p:extLst>
      <p:ext uri="{BB962C8B-B14F-4D97-AF65-F5344CB8AC3E}">
        <p14:creationId xmlns:p14="http://schemas.microsoft.com/office/powerpoint/2010/main" val="387360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A257-ED4C-AA2B-4152-CF5E6BDD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BBAC-D2EA-D456-4F60-04D3D9FE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tidak dapat diubah </a:t>
            </a:r>
            <a:r>
              <a:rPr lang="en-US" dirty="0" err="1"/>
              <a:t>besarnya</a:t>
            </a:r>
            <a:r>
              <a:rPr lang="en-US" dirty="0"/>
              <a:t> secara otomatis pada saat program </a:t>
            </a:r>
            <a:r>
              <a:rPr lang="en-US" dirty="0" err="1"/>
              <a:t>dijalankan</a:t>
            </a:r>
            <a:endParaRPr lang="en-US" dirty="0"/>
          </a:p>
          <a:p>
            <a:r>
              <a:rPr lang="en-US" dirty="0" err="1"/>
              <a:t>Pemecahannya</a:t>
            </a:r>
            <a:r>
              <a:rPr lang="en-US" dirty="0"/>
              <a:t>? Gunakan </a:t>
            </a:r>
            <a:r>
              <a:rPr lang="en-US" b="1" dirty="0" err="1"/>
              <a:t>ArrayList</a:t>
            </a:r>
            <a:r>
              <a:rPr lang="en-US" b="1" dirty="0"/>
              <a:t> </a:t>
            </a:r>
          </a:p>
          <a:p>
            <a:r>
              <a:rPr lang="en-US" dirty="0"/>
              <a:t>Besar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dapat berubah secara </a:t>
            </a:r>
            <a:r>
              <a:rPr lang="en-US" dirty="0" err="1"/>
              <a:t>dinamis</a:t>
            </a:r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&lt;E&gt;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kelas yang </a:t>
            </a:r>
            <a:r>
              <a:rPr lang="en-US" dirty="0" err="1"/>
              <a:t>berada</a:t>
            </a:r>
            <a:r>
              <a:rPr lang="en-US" dirty="0"/>
              <a:t> pada package </a:t>
            </a:r>
            <a:r>
              <a:rPr lang="en-US" dirty="0" err="1"/>
              <a:t>java.util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6A8CC-F148-16B3-DE8A-550185E4787D}"/>
              </a:ext>
            </a:extLst>
          </p:cNvPr>
          <p:cNvSpPr txBox="1"/>
          <p:nvPr/>
        </p:nvSpPr>
        <p:spPr>
          <a:xfrm>
            <a:off x="1179576" y="4890977"/>
            <a:ext cx="579474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Jangan lupa import package </a:t>
            </a:r>
            <a:r>
              <a:rPr lang="en-US" sz="2000" dirty="0" err="1"/>
              <a:t>java.util.ArrayList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11DFB-12D6-188E-1098-E5899B1A07A2}"/>
              </a:ext>
            </a:extLst>
          </p:cNvPr>
          <p:cNvSpPr txBox="1"/>
          <p:nvPr/>
        </p:nvSpPr>
        <p:spPr>
          <a:xfrm>
            <a:off x="4444410" y="5570783"/>
            <a:ext cx="579474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Tanda “E” pada kelas </a:t>
            </a:r>
            <a:r>
              <a:rPr lang="en-US" sz="2000" dirty="0" err="1"/>
              <a:t>ArrayList</a:t>
            </a:r>
            <a:r>
              <a:rPr lang="en-US" sz="2000" dirty="0"/>
              <a:t> dapat dianggap sebagai </a:t>
            </a:r>
            <a:r>
              <a:rPr lang="en-US" sz="2000" dirty="0" err="1"/>
              <a:t>suatu</a:t>
            </a:r>
            <a:r>
              <a:rPr lang="en-US" sz="2000" dirty="0"/>
              <a:t> “placeholder”</a:t>
            </a:r>
          </a:p>
        </p:txBody>
      </p:sp>
    </p:spTree>
    <p:extLst>
      <p:ext uri="{BB962C8B-B14F-4D97-AF65-F5344CB8AC3E}">
        <p14:creationId xmlns:p14="http://schemas.microsoft.com/office/powerpoint/2010/main" val="84629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A257-ED4C-AA2B-4152-CF5E6BDD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BBAC-D2EA-D456-4F60-04D3D9FE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Tanda “E” pada kelas </a:t>
            </a:r>
            <a:r>
              <a:rPr lang="en-US" sz="2800" dirty="0" err="1"/>
              <a:t>ArrayList</a:t>
            </a:r>
            <a:r>
              <a:rPr lang="en-US" sz="2800" dirty="0"/>
              <a:t> dapat dianggap sebagai </a:t>
            </a:r>
            <a:r>
              <a:rPr lang="en-US" sz="2800" dirty="0" err="1"/>
              <a:t>suatu</a:t>
            </a:r>
            <a:r>
              <a:rPr lang="en-US" sz="2800" dirty="0"/>
              <a:t> “placeholder”, yang dapat diisi dengan </a:t>
            </a:r>
            <a:r>
              <a:rPr lang="en-US" sz="2800" dirty="0" err="1"/>
              <a:t>suatu</a:t>
            </a:r>
            <a:r>
              <a:rPr lang="en-US" sz="2800" dirty="0"/>
              <a:t> tipe data </a:t>
            </a:r>
            <a:r>
              <a:rPr lang="en-US" sz="2800" dirty="0" err="1"/>
              <a:t>tertentu</a:t>
            </a:r>
            <a:endParaRPr lang="en-US" sz="2800" dirty="0"/>
          </a:p>
          <a:p>
            <a:r>
              <a:rPr lang="en-US" dirty="0"/>
              <a:t>Dengan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ArrayList</a:t>
            </a:r>
            <a:r>
              <a:rPr lang="en-US" dirty="0"/>
              <a:t> dapat </a:t>
            </a:r>
            <a:r>
              <a:rPr lang="en-US" dirty="0" err="1"/>
              <a:t>memiliki</a:t>
            </a:r>
            <a:r>
              <a:rPr lang="en-US" dirty="0"/>
              <a:t> tipe data </a:t>
            </a:r>
            <a:r>
              <a:rPr lang="en-US" dirty="0" err="1"/>
              <a:t>apapun</a:t>
            </a:r>
            <a:r>
              <a:rPr lang="en-US" dirty="0"/>
              <a:t>, yang dinyatakan sebagai kelas generic</a:t>
            </a:r>
          </a:p>
          <a:p>
            <a:r>
              <a:rPr lang="en-US" sz="2800" dirty="0"/>
              <a:t>Tetapi, hanya tipe data reference yang dapat </a:t>
            </a:r>
            <a:r>
              <a:rPr lang="en-US" sz="2800" dirty="0" err="1"/>
              <a:t>diisikan</a:t>
            </a:r>
            <a:r>
              <a:rPr lang="en-US" sz="2800" dirty="0"/>
              <a:t> pada kelas generic </a:t>
            </a:r>
            <a:r>
              <a:rPr lang="en-US" sz="2800" dirty="0">
                <a:sym typeface="Wingdings" panose="05000000000000000000" pitchFamily="2" charset="2"/>
              </a:rPr>
              <a:t> tipe data primitive tidak bisa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9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2547-3AC3-F7BC-B5E0-9B1350EB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</a:t>
            </a:r>
            <a:r>
              <a:rPr lang="en-US" dirty="0">
                <a:sym typeface="Wingdings" panose="05000000000000000000" pitchFamily="2" charset="2"/>
              </a:rPr>
              <a:t> wrapped the primitive data type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AA0B58-FA00-6670-A558-42149D1E4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645356"/>
              </p:ext>
            </p:extLst>
          </p:nvPr>
        </p:nvGraphicFramePr>
        <p:xfrm>
          <a:off x="2959838" y="2209800"/>
          <a:ext cx="6272323" cy="243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4574">
                  <a:extLst>
                    <a:ext uri="{9D8B030D-6E8A-4147-A177-3AD203B41FA5}">
                      <a16:colId xmlns:a16="http://schemas.microsoft.com/office/drawing/2014/main" val="3978381514"/>
                    </a:ext>
                  </a:extLst>
                </a:gridCol>
                <a:gridCol w="2987749">
                  <a:extLst>
                    <a:ext uri="{9D8B030D-6E8A-4147-A177-3AD203B41FA5}">
                      <a16:colId xmlns:a16="http://schemas.microsoft.com/office/drawing/2014/main" val="2741658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Primitive Data Type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Wrapper Class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987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byte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Byte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8808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short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Short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3438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int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Integer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2817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long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Long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87554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7D0002-1F5F-8653-B941-40A72C08C09A}"/>
              </a:ext>
            </a:extLst>
          </p:cNvPr>
          <p:cNvSpPr txBox="1"/>
          <p:nvPr/>
        </p:nvSpPr>
        <p:spPr>
          <a:xfrm>
            <a:off x="1201479" y="6123543"/>
            <a:ext cx="4998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Sumber: https://www.w3schools.com/java/java_wrapper_classes.asp</a:t>
            </a:r>
          </a:p>
        </p:txBody>
      </p:sp>
    </p:spTree>
    <p:extLst>
      <p:ext uri="{BB962C8B-B14F-4D97-AF65-F5344CB8AC3E}">
        <p14:creationId xmlns:p14="http://schemas.microsoft.com/office/powerpoint/2010/main" val="3675455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656" y="2073565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entury Schoolbook" pitchFamily="18" charset="0"/>
              </a:rPr>
              <a:t>ArrayList</a:t>
            </a:r>
            <a:r>
              <a:rPr lang="en-US" sz="2400" dirty="0">
                <a:latin typeface="Century Schoolbook" pitchFamily="18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Century Schoolbook" pitchFamily="18" charset="0"/>
              </a:rPr>
              <a:t>tipe_data</a:t>
            </a:r>
            <a:r>
              <a:rPr lang="en-US" sz="2400" dirty="0">
                <a:latin typeface="Century Schoolbook" pitchFamily="18" charset="0"/>
              </a:rPr>
              <a:t>&gt; </a:t>
            </a:r>
            <a:r>
              <a:rPr lang="en-US" sz="2400" dirty="0" err="1">
                <a:latin typeface="Century Schoolbook" pitchFamily="18" charset="0"/>
              </a:rPr>
              <a:t>nama_ArrayList</a:t>
            </a:r>
            <a:r>
              <a:rPr lang="en-US" sz="2400" dirty="0">
                <a:latin typeface="Century Schoolbook" pitchFamily="18" charset="0"/>
              </a:rPr>
              <a:t> = new </a:t>
            </a:r>
            <a:r>
              <a:rPr lang="en-US" sz="2400" dirty="0" err="1">
                <a:latin typeface="Century Schoolbook" pitchFamily="18" charset="0"/>
              </a:rPr>
              <a:t>ArrayList</a:t>
            </a:r>
            <a:r>
              <a:rPr lang="en-US" sz="2400" dirty="0">
                <a:latin typeface="Century Schoolbook" pitchFamily="18" charset="0"/>
              </a:rPr>
              <a:t>&lt;&gt;();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52065" y="4865446"/>
            <a:ext cx="3630428" cy="909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Bentuk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Umum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Pendeklarasian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cxnSpLocks/>
            <a:stCxn id="5" idx="0"/>
          </p:cNvCxnSpPr>
          <p:nvPr/>
        </p:nvCxnSpPr>
        <p:spPr>
          <a:xfrm flipH="1" flipV="1">
            <a:off x="5358809" y="2533998"/>
            <a:ext cx="1608470" cy="23314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08000" y="3733800"/>
            <a:ext cx="436171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Tipe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>
                <a:solidFill>
                  <a:schemeClr val="bg1"/>
                </a:solidFill>
              </a:rPr>
              <a:t>harus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berbentuk</a:t>
            </a:r>
            <a:r>
              <a:rPr lang="en-US" sz="2000" dirty="0">
                <a:solidFill>
                  <a:schemeClr val="bg1"/>
                </a:solidFill>
              </a:rPr>
              <a:t> class (</a:t>
            </a:r>
            <a:r>
              <a:rPr lang="en-US" sz="2000" dirty="0" err="1">
                <a:solidFill>
                  <a:schemeClr val="bg1"/>
                </a:solidFill>
              </a:rPr>
              <a:t>karena</a:t>
            </a:r>
            <a:r>
              <a:rPr lang="en-US" sz="2000" dirty="0">
                <a:solidFill>
                  <a:schemeClr val="bg1"/>
                </a:solidFill>
              </a:rPr>
              <a:t> array list </a:t>
            </a:r>
            <a:r>
              <a:rPr lang="en-US" sz="2000" dirty="0" err="1">
                <a:solidFill>
                  <a:schemeClr val="bg1"/>
                </a:solidFill>
              </a:rPr>
              <a:t>penyimpanan</a:t>
            </a:r>
            <a:r>
              <a:rPr lang="en-US" sz="2000" dirty="0">
                <a:solidFill>
                  <a:schemeClr val="bg1"/>
                </a:solidFill>
              </a:rPr>
              <a:t> array of object).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Tipe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tidak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dituliskan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1" name="Straight Arrow Connector 10"/>
          <p:cNvCxnSpPr>
            <a:cxnSpLocks/>
            <a:stCxn id="10" idx="0"/>
          </p:cNvCxnSpPr>
          <p:nvPr/>
        </p:nvCxnSpPr>
        <p:spPr>
          <a:xfrm flipV="1">
            <a:off x="2688856" y="2566008"/>
            <a:ext cx="562344" cy="1167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ACB99BD0-C56E-2AC2-A9C8-9ED75713B5F2}"/>
              </a:ext>
            </a:extLst>
          </p:cNvPr>
          <p:cNvSpPr/>
          <p:nvPr/>
        </p:nvSpPr>
        <p:spPr>
          <a:xfrm>
            <a:off x="7010400" y="2918107"/>
            <a:ext cx="467360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Dapat diisi dengan tipe data yang sama,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dikosongkan</a:t>
            </a:r>
            <a:r>
              <a:rPr lang="en-US" dirty="0">
                <a:solidFill>
                  <a:schemeClr val="bg1"/>
                </a:solidFill>
              </a:rPr>
              <a:t> untuk bagian Belakang (diamond &lt;&gt; notation)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FDE914-0B40-2349-5DE0-EDD38DDBDDCB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8995144" y="2434856"/>
            <a:ext cx="352056" cy="48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5E7B87-0F62-2AEC-0171-C530EEA299BF}"/>
              </a:ext>
            </a:extLst>
          </p:cNvPr>
          <p:cNvCxnSpPr/>
          <p:nvPr/>
        </p:nvCxnSpPr>
        <p:spPr>
          <a:xfrm flipH="1" flipV="1">
            <a:off x="3740297" y="2485043"/>
            <a:ext cx="3072515" cy="109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4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0309-EB2C-93ED-0702-D78C2DDD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ArrayList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76CF27-A119-5617-C471-E02901021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136928"/>
              </p:ext>
            </p:extLst>
          </p:nvPr>
        </p:nvGraphicFramePr>
        <p:xfrm>
          <a:off x="1305040" y="1690688"/>
          <a:ext cx="9750056" cy="455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698">
                  <a:extLst>
                    <a:ext uri="{9D8B030D-6E8A-4147-A177-3AD203B41FA5}">
                      <a16:colId xmlns:a16="http://schemas.microsoft.com/office/drawing/2014/main" val="418741624"/>
                    </a:ext>
                  </a:extLst>
                </a:gridCol>
                <a:gridCol w="7889358">
                  <a:extLst>
                    <a:ext uri="{9D8B030D-6E8A-4147-A177-3AD203B41FA5}">
                      <a16:colId xmlns:a16="http://schemas.microsoft.com/office/drawing/2014/main" val="184079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Deskripsi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94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Menambah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akhir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spesifik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ArrayList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89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Menghapus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seluruh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ArrayList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76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contains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Mengembalikan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jika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mengandung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tertentu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jika tidak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mengembalikan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872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Mengembalikan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index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tertentu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222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indexOf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Mengembalikan indeks dari kemunculan pertama dari elemen tertentu di ArrayList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33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Menghapus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nilai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tertentu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pada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kemunculan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pertama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atau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pada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indeks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tertentu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2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Mengembalikan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jumlah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elemen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yang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tersimpan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pada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ArrayList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82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trimToSize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Memotong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kapasitas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ArrayList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pada jumlah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elemen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yang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saat ini.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22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0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Carrano, Frank., </a:t>
            </a:r>
            <a:r>
              <a:rPr lang="en-US" i="1" dirty="0"/>
              <a:t>Data Structure and Abstraction, </a:t>
            </a:r>
            <a:r>
              <a:rPr lang="en-US" dirty="0"/>
              <a:t>Prentice Hall</a:t>
            </a:r>
          </a:p>
          <a:p>
            <a:pPr>
              <a:lnSpc>
                <a:spcPct val="110000"/>
              </a:lnSpc>
            </a:pPr>
            <a:r>
              <a:rPr lang="en-GB" dirty="0"/>
              <a:t>Weiss ,M. A., </a:t>
            </a:r>
            <a:r>
              <a:rPr lang="en-US" i="1" dirty="0"/>
              <a:t>Data Structures and Algorithm Analysis in Java 3</a:t>
            </a:r>
            <a:r>
              <a:rPr lang="en-US" i="1" baseline="30000" dirty="0"/>
              <a:t>rd</a:t>
            </a:r>
            <a:r>
              <a:rPr lang="en-US" i="1" dirty="0"/>
              <a:t> Ed, </a:t>
            </a:r>
            <a:r>
              <a:rPr lang="en-US" dirty="0"/>
              <a:t>Pearson Education Inc.</a:t>
            </a:r>
          </a:p>
          <a:p>
            <a:pPr>
              <a:lnSpc>
                <a:spcPct val="110000"/>
              </a:lnSpc>
            </a:pPr>
            <a:r>
              <a:rPr lang="en-GB" dirty="0"/>
              <a:t>Adams, B. G., </a:t>
            </a:r>
            <a:r>
              <a:rPr lang="en-US" i="1" dirty="0"/>
              <a:t>Introduction To Computer Science: An Object-oriented Approach Using Java 5, </a:t>
            </a:r>
            <a:r>
              <a:rPr lang="en-US" dirty="0" err="1"/>
              <a:t>BlueJ</a:t>
            </a:r>
            <a:r>
              <a:rPr lang="en-US" dirty="0"/>
              <a:t> and </a:t>
            </a:r>
            <a:r>
              <a:rPr lang="en-US" dirty="0" err="1"/>
              <a:t>BeanShell</a:t>
            </a:r>
            <a:r>
              <a:rPr lang="en-US" dirty="0"/>
              <a:t> Edition.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463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GB"/>
              <a:t>Remember this?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 lnSpcReduction="10000"/>
          </a:bodyPr>
          <a:lstStyle/>
          <a:p>
            <a:r>
              <a:rPr lang="en-US" b="1"/>
              <a:t>Algorithm </a:t>
            </a:r>
          </a:p>
          <a:p>
            <a:pPr lvl="1"/>
            <a:r>
              <a:rPr lang="en-US"/>
              <a:t>A clearly specified set of simple instructions to be followed to solve a problem</a:t>
            </a:r>
          </a:p>
          <a:p>
            <a:r>
              <a:rPr lang="en-GB"/>
              <a:t>What is a good algorithm?</a:t>
            </a:r>
          </a:p>
          <a:p>
            <a:pPr lvl="1"/>
            <a:r>
              <a:rPr lang="en-GB"/>
              <a:t>The longest? </a:t>
            </a:r>
          </a:p>
          <a:p>
            <a:pPr lvl="1"/>
            <a:r>
              <a:rPr lang="en-GB"/>
              <a:t>The biggest?</a:t>
            </a:r>
          </a:p>
          <a:p>
            <a:pPr lvl="1"/>
            <a:r>
              <a:rPr lang="en-GB"/>
              <a:t>The scariest?</a:t>
            </a:r>
          </a:p>
          <a:p>
            <a:pPr lvl="1"/>
            <a:r>
              <a:rPr lang="en-GB"/>
              <a:t>The most efficient </a:t>
            </a:r>
            <a:r>
              <a:rPr lang="en-GB">
                <a:sym typeface="Wingdings" panose="05000000000000000000" pitchFamily="2" charset="2"/>
              </a:rPr>
              <a:t> running time, memory</a:t>
            </a:r>
            <a:endParaRPr lang="en-GB"/>
          </a:p>
          <a:p>
            <a:pPr lvl="1"/>
            <a:endParaRPr lang="en-GB"/>
          </a:p>
          <a:p>
            <a:endParaRPr lang="en-GB"/>
          </a:p>
        </p:txBody>
      </p:sp>
      <p:pic>
        <p:nvPicPr>
          <p:cNvPr id="26" name="Picture 13" descr="Complex maths formulae on a blackboard">
            <a:extLst>
              <a:ext uri="{FF2B5EF4-FFF2-40B4-BE49-F238E27FC236}">
                <a16:creationId xmlns:a16="http://schemas.microsoft.com/office/drawing/2014/main" id="{9F6F79A2-9384-4D9E-9E20-0EAF33378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70" r="15675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Java11 SE Docs, ”Introduction to Collection”, </a:t>
            </a:r>
            <a:r>
              <a:rPr lang="en-US" dirty="0">
                <a:hlinkClick r:id="rId2"/>
              </a:rPr>
              <a:t>https://docs.oracle.com/javase/tutorial/collections/intro/index.html</a:t>
            </a:r>
            <a:r>
              <a:rPr lang="en-US" dirty="0"/>
              <a:t> </a:t>
            </a:r>
          </a:p>
          <a:p>
            <a:endParaRPr lang="en-US" i="1" dirty="0"/>
          </a:p>
          <a:p>
            <a:pPr algn="l"/>
            <a:r>
              <a:rPr lang="en-US" dirty="0" err="1"/>
              <a:t>Deitel</a:t>
            </a:r>
            <a:r>
              <a:rPr lang="en-US" dirty="0"/>
              <a:t> P., </a:t>
            </a:r>
            <a:r>
              <a:rPr lang="en-US" dirty="0" err="1"/>
              <a:t>Deitel</a:t>
            </a:r>
            <a:r>
              <a:rPr lang="en-US" dirty="0"/>
              <a:t> H</a:t>
            </a:r>
            <a:r>
              <a:rPr lang="en-US" i="1" dirty="0"/>
              <a:t>., Java How to Program, Early Objects (</a:t>
            </a:r>
            <a:r>
              <a:rPr lang="en-US" i="1" dirty="0" err="1"/>
              <a:t>Deitel</a:t>
            </a:r>
            <a:r>
              <a:rPr lang="en-US" i="1" dirty="0"/>
              <a:t>: How to Program),</a:t>
            </a:r>
          </a:p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r>
              <a:rPr lang="en-US"/>
              <a:t>,  Pearson (2017)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99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Data Type (ADT)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Structure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BFBD142-308A-4752-8797-A3AF0CFC47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2ECACC-6D5C-48BB-B8C6-2B93396E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ADT -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069C-A618-4A1C-8E2A-29CF3EDC6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956" y="435935"/>
            <a:ext cx="5111496" cy="6134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Computer programs also need to organize their data. Programs can use a list, a stack, a dictionary, and so on. These ways of organizing data are represented by abstract data types.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b="1" dirty="0"/>
              <a:t>abstract data type</a:t>
            </a:r>
            <a:r>
              <a:rPr lang="en-US" sz="1800" dirty="0"/>
              <a:t>, or </a:t>
            </a:r>
            <a:r>
              <a:rPr lang="en-US" sz="1800" b="1" dirty="0"/>
              <a:t>ADT</a:t>
            </a:r>
            <a:r>
              <a:rPr lang="en-US" sz="1800" dirty="0"/>
              <a:t>, is a specification that describes a data set and the operations on that data.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Each ADT specifies what data is stored and what the operations on the data do. ADTs independently of any programming language it doesn’t indicate how to store / how to implement!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contrast, a </a:t>
            </a:r>
            <a:r>
              <a:rPr lang="en-US" sz="1800" b="1" dirty="0"/>
              <a:t>data structure </a:t>
            </a:r>
            <a:r>
              <a:rPr lang="en-US" sz="1800" dirty="0"/>
              <a:t>is an implementation of an ADT within a programming language.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dirty="0"/>
              <a:t>collection </a:t>
            </a:r>
            <a:r>
              <a:rPr lang="en-US" sz="1800" dirty="0"/>
              <a:t>is a general term for an ADT that contains a group of objects.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dirty="0"/>
              <a:t>container </a:t>
            </a:r>
            <a:r>
              <a:rPr lang="en-US" sz="1800" dirty="0"/>
              <a:t>is a class that implements a collection. Some people use the terms “container” and “collection”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310345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GB" dirty="0"/>
              <a:t>ADT - Overview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151632-538D-479C-AC68-02A996032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190131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17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31A5-CEC9-4728-AECC-37E6E5C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705" y="602189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Bag’s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5271-5D87-4A29-8666-800DC60F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705" y="1821017"/>
            <a:ext cx="6517151" cy="367018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Bag contains a finite number of objects, reporting how many objects it contains could be one of a bag’s behaviors:</a:t>
            </a:r>
          </a:p>
          <a:p>
            <a:pPr lvl="1"/>
            <a:r>
              <a:rPr lang="en-US" i="1" dirty="0"/>
              <a:t>Get the number of items currently in the bag</a:t>
            </a:r>
          </a:p>
          <a:p>
            <a:r>
              <a:rPr lang="en-US" sz="1800" dirty="0"/>
              <a:t>Two related behaviors detect whether a bag is full or empty:</a:t>
            </a:r>
          </a:p>
          <a:p>
            <a:pPr lvl="1"/>
            <a:r>
              <a:rPr lang="en-US" i="1" dirty="0"/>
              <a:t>See whether the bag is full</a:t>
            </a:r>
          </a:p>
          <a:p>
            <a:pPr lvl="1"/>
            <a:r>
              <a:rPr lang="en-US" i="1" dirty="0"/>
              <a:t>See whether the bag is empty</a:t>
            </a:r>
          </a:p>
          <a:p>
            <a:r>
              <a:rPr lang="en-US" sz="1800" dirty="0"/>
              <a:t>We should be able to add and remove objects:</a:t>
            </a:r>
          </a:p>
          <a:p>
            <a:pPr lvl="1"/>
            <a:r>
              <a:rPr lang="en-US" i="1" dirty="0"/>
              <a:t>Add a given object to the bag</a:t>
            </a:r>
          </a:p>
          <a:p>
            <a:pPr lvl="1"/>
            <a:r>
              <a:rPr lang="en-US" i="1" dirty="0"/>
              <a:t>Remove an unspecified object from the bag</a:t>
            </a:r>
          </a:p>
          <a:p>
            <a:pPr lvl="1"/>
            <a:r>
              <a:rPr lang="en-US" i="1" dirty="0"/>
              <a:t>Remove an occurrence of a particular object from the bag, if possible</a:t>
            </a:r>
          </a:p>
          <a:p>
            <a:pPr lvl="1"/>
            <a:r>
              <a:rPr lang="en-US" i="1" dirty="0"/>
              <a:t>Remove all objects from the bag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C920D-17E6-4A6E-9881-090B605B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0" y="1821017"/>
            <a:ext cx="4767746" cy="36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2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So.</a:t>
            </a:r>
            <a:r>
              <a:rPr lang="en-GB" dirty="0"/>
              <a:t>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887" y="1318437"/>
            <a:ext cx="5111496" cy="51993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Abstract data type </a:t>
            </a:r>
            <a:r>
              <a:rPr lang="en-US" sz="2400" dirty="0"/>
              <a:t>(ADT)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beserta</a:t>
            </a:r>
            <a:r>
              <a:rPr lang="en-US" sz="2400" dirty="0"/>
              <a:t> </a:t>
            </a:r>
            <a:r>
              <a:rPr lang="en-US" sz="2400" dirty="0" err="1"/>
              <a:t>operasinya</a:t>
            </a:r>
            <a:r>
              <a:rPr lang="en-US" sz="2400" dirty="0"/>
              <a:t>. ADT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pemodelan</a:t>
            </a:r>
            <a:r>
              <a:rPr lang="en-US" sz="2400" dirty="0"/>
              <a:t>,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pendifinisiannya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dituliskan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ADT.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(primitive)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objek</a:t>
            </a:r>
            <a:r>
              <a:rPr lang="en-US" dirty="0"/>
              <a:t> (reference)?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tersendiri</a:t>
            </a:r>
            <a:r>
              <a:rPr lang="en-US" sz="2400" dirty="0"/>
              <a:t> (+, -, * </a:t>
            </a:r>
            <a:r>
              <a:rPr lang="en-US" sz="2400" dirty="0" err="1"/>
              <a:t>dst</a:t>
            </a:r>
            <a:r>
              <a:rPr lang="en-US" sz="2400" dirty="0"/>
              <a:t>), </a:t>
            </a:r>
            <a:r>
              <a:rPr lang="en-US" sz="2400" dirty="0" err="1"/>
              <a:t>demikian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ADT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operasi-operasi</a:t>
            </a:r>
            <a:r>
              <a:rPr lang="en-US" sz="2400" dirty="0"/>
              <a:t> </a:t>
            </a:r>
            <a:r>
              <a:rPr lang="en-US" sz="2400" dirty="0" err="1"/>
              <a:t>tersendiri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63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Pembuatan</a:t>
            </a:r>
            <a:r>
              <a:rPr lang="en-US" dirty="0"/>
              <a:t> ADT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Pembuatan</a:t>
            </a:r>
            <a:r>
              <a:rPr lang="en-US" dirty="0"/>
              <a:t> interface,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ADT.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Implementasi</a:t>
            </a:r>
            <a:r>
              <a:rPr lang="en-US" dirty="0"/>
              <a:t> ADT: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Java)</a:t>
            </a:r>
          </a:p>
          <a:p>
            <a:pPr>
              <a:lnSpc>
                <a:spcPct val="120000"/>
              </a:lnSpc>
            </a:pPr>
            <a:r>
              <a:rPr lang="en-US" dirty="0"/>
              <a:t>ADT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interface,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.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user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operasinya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02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If it’s still confusing…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1636" y="1446028"/>
            <a:ext cx="5127172" cy="46782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In general, the steps of building ADT to data structures are: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Understand and clarify the nature of the target information unit.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Identify and determine which data objects and operations to include in the models.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Express this property somewhat formally so that it can be understood and communicate well.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Translate this formal specification into proper language.  In Java, this is called "user interface".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Upon finalized specification, write necessary implementation.  This includes storage scheme and operational detail.  Operational detail is expressed as separate functions (methods).</a:t>
            </a:r>
          </a:p>
          <a:p>
            <a:pPr lvl="1">
              <a:lnSpc>
                <a:spcPct val="100000"/>
              </a:lnSpc>
            </a:pPr>
            <a:endParaRPr lang="en-US" sz="1500" dirty="0"/>
          </a:p>
          <a:p>
            <a:pPr lvl="1"/>
            <a:endParaRPr lang="en-US" sz="1500" dirty="0"/>
          </a:p>
          <a:p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D4BB-2835-4F08-968D-C17DB6EE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322861"/>
            <a:ext cx="5451627" cy="3892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D4E942-DDF2-48C8-BC10-1BE94475E130}"/>
              </a:ext>
            </a:extLst>
          </p:cNvPr>
          <p:cNvSpPr txBox="1"/>
          <p:nvPr/>
        </p:nvSpPr>
        <p:spPr>
          <a:xfrm>
            <a:off x="1484027" y="5350473"/>
            <a:ext cx="4090543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Using ADT is Like Using Vending Machine!</a:t>
            </a:r>
          </a:p>
        </p:txBody>
      </p:sp>
    </p:spTree>
    <p:extLst>
      <p:ext uri="{BB962C8B-B14F-4D97-AF65-F5344CB8AC3E}">
        <p14:creationId xmlns:p14="http://schemas.microsoft.com/office/powerpoint/2010/main" val="85538804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shapes</Template>
  <TotalTime>935</TotalTime>
  <Words>1407</Words>
  <Application>Microsoft Office PowerPoint</Application>
  <PresentationFormat>Widescreen</PresentationFormat>
  <Paragraphs>136</Paragraphs>
  <Slides>20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Calibri</vt:lpstr>
      <vt:lpstr>Century Schoolbook</vt:lpstr>
      <vt:lpstr>Dreaming Outloud Script Pro</vt:lpstr>
      <vt:lpstr>Tw Cen MT</vt:lpstr>
      <vt:lpstr>ShapesVTI</vt:lpstr>
      <vt:lpstr>Implementasi Struktur Data</vt:lpstr>
      <vt:lpstr>Remember this?</vt:lpstr>
      <vt:lpstr>Abstract Data Type (ADT)</vt:lpstr>
      <vt:lpstr>ADT - Overview</vt:lpstr>
      <vt:lpstr>ADT - Overview</vt:lpstr>
      <vt:lpstr>Bag’s Behavior</vt:lpstr>
      <vt:lpstr>So..?</vt:lpstr>
      <vt:lpstr>Then…</vt:lpstr>
      <vt:lpstr>If it’s still confusing…</vt:lpstr>
      <vt:lpstr>ArrayList</vt:lpstr>
      <vt:lpstr>Struktur Data</vt:lpstr>
      <vt:lpstr>JAVA COLLECTION</vt:lpstr>
      <vt:lpstr>PowerPoint Presentation</vt:lpstr>
      <vt:lpstr>ARRAYLIST</vt:lpstr>
      <vt:lpstr>ARRAYLIST</vt:lpstr>
      <vt:lpstr>Boxing  wrapped the primitive data type</vt:lpstr>
      <vt:lpstr>Deklarasi</vt:lpstr>
      <vt:lpstr>Methods of ArrayList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  Perkenalan</dc:title>
  <dc:creator>RIZZA INDAH MEGA MANDASRI</dc:creator>
  <cp:lastModifiedBy>CAHYANA</cp:lastModifiedBy>
  <cp:revision>26</cp:revision>
  <dcterms:created xsi:type="dcterms:W3CDTF">2020-01-13T05:38:00Z</dcterms:created>
  <dcterms:modified xsi:type="dcterms:W3CDTF">2023-02-24T16:47:55Z</dcterms:modified>
</cp:coreProperties>
</file>