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5" r:id="rId4"/>
  </p:sldMasterIdLst>
  <p:notesMasterIdLst>
    <p:notesMasterId r:id="rId33"/>
  </p:notesMasterIdLst>
  <p:sldIdLst>
    <p:sldId id="256" r:id="rId5"/>
    <p:sldId id="312" r:id="rId6"/>
    <p:sldId id="350" r:id="rId7"/>
    <p:sldId id="337" r:id="rId8"/>
    <p:sldId id="339" r:id="rId9"/>
    <p:sldId id="338" r:id="rId10"/>
    <p:sldId id="340" r:id="rId11"/>
    <p:sldId id="315" r:id="rId12"/>
    <p:sldId id="316" r:id="rId13"/>
    <p:sldId id="317" r:id="rId14"/>
    <p:sldId id="341" r:id="rId15"/>
    <p:sldId id="342" r:id="rId16"/>
    <p:sldId id="343" r:id="rId17"/>
    <p:sldId id="336" r:id="rId18"/>
    <p:sldId id="344" r:id="rId19"/>
    <p:sldId id="345" r:id="rId20"/>
    <p:sldId id="346" r:id="rId21"/>
    <p:sldId id="347" r:id="rId22"/>
    <p:sldId id="318" r:id="rId23"/>
    <p:sldId id="348" r:id="rId24"/>
    <p:sldId id="352" r:id="rId25"/>
    <p:sldId id="349" r:id="rId26"/>
    <p:sldId id="319" r:id="rId27"/>
    <p:sldId id="351" r:id="rId28"/>
    <p:sldId id="354" r:id="rId29"/>
    <p:sldId id="355" r:id="rId30"/>
    <p:sldId id="356" r:id="rId31"/>
    <p:sldId id="302" r:id="rId3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3BD33-51BD-4217-9F0D-6B933BF7462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D3AE34-C98D-4E71-8CEE-58479BE78A1E}">
      <dgm:prSet/>
      <dgm:spPr/>
      <dgm:t>
        <a:bodyPr/>
        <a:lstStyle/>
        <a:p>
          <a:r>
            <a:rPr lang="en-GB"/>
            <a:t>Linear probing menyebabkan munculnya clustering pada hash table</a:t>
          </a:r>
          <a:endParaRPr lang="en-US"/>
        </a:p>
      </dgm:t>
    </dgm:pt>
    <dgm:pt modelId="{313BFE29-90C2-4FAA-BEDB-0A91278B03F8}" type="parTrans" cxnId="{5346E577-C9F8-465E-A09D-439AE172CD44}">
      <dgm:prSet/>
      <dgm:spPr/>
      <dgm:t>
        <a:bodyPr/>
        <a:lstStyle/>
        <a:p>
          <a:endParaRPr lang="en-US"/>
        </a:p>
      </dgm:t>
    </dgm:pt>
    <dgm:pt modelId="{CA8EFB25-1D06-4C5C-9B47-8EA1D7B08FD6}" type="sibTrans" cxnId="{5346E577-C9F8-465E-A09D-439AE172CD44}">
      <dgm:prSet/>
      <dgm:spPr/>
      <dgm:t>
        <a:bodyPr/>
        <a:lstStyle/>
        <a:p>
          <a:endParaRPr lang="en-US"/>
        </a:p>
      </dgm:t>
    </dgm:pt>
    <dgm:pt modelId="{E8EBF550-87B5-462D-B6DD-3ABD72141A41}">
      <dgm:prSet/>
      <dgm:spPr/>
      <dgm:t>
        <a:bodyPr/>
        <a:lstStyle/>
        <a:p>
          <a:r>
            <a:rPr lang="en-GB"/>
            <a:t>Primary clustering: Grup dari lokasi yang berdekatan pada hash table yang terisi karena dilakukannya linear probing</a:t>
          </a:r>
          <a:endParaRPr lang="en-US"/>
        </a:p>
      </dgm:t>
    </dgm:pt>
    <dgm:pt modelId="{FF51786C-8AEF-4FF7-A02D-81DFD8091525}" type="parTrans" cxnId="{E031AB37-7A8D-429A-ADFF-F62A714BE9F3}">
      <dgm:prSet/>
      <dgm:spPr/>
      <dgm:t>
        <a:bodyPr/>
        <a:lstStyle/>
        <a:p>
          <a:endParaRPr lang="en-US"/>
        </a:p>
      </dgm:t>
    </dgm:pt>
    <dgm:pt modelId="{5CC75179-F7F3-47E4-813C-BF52B8CB4FAB}" type="sibTrans" cxnId="{E031AB37-7A8D-429A-ADFF-F62A714BE9F3}">
      <dgm:prSet/>
      <dgm:spPr/>
      <dgm:t>
        <a:bodyPr/>
        <a:lstStyle/>
        <a:p>
          <a:endParaRPr lang="en-US"/>
        </a:p>
      </dgm:t>
    </dgm:pt>
    <dgm:pt modelId="{5850D0E9-5056-4357-B4F5-3CCE9B097152}">
      <dgm:prSet/>
      <dgm:spPr/>
      <dgm:t>
        <a:bodyPr/>
        <a:lstStyle/>
        <a:p>
          <a:r>
            <a:rPr lang="en-GB"/>
            <a:t>Jika pada penambahan data, terjadi lagi linear probing pada cluster yang sama, maka ukuran primary clustering akan membesar</a:t>
          </a:r>
          <a:endParaRPr lang="en-US"/>
        </a:p>
      </dgm:t>
    </dgm:pt>
    <dgm:pt modelId="{A4911D8D-B269-458F-82E2-B0005110ECF8}" type="parTrans" cxnId="{DF212610-AB63-43A9-9E56-08C82A7AA1F7}">
      <dgm:prSet/>
      <dgm:spPr/>
      <dgm:t>
        <a:bodyPr/>
        <a:lstStyle/>
        <a:p>
          <a:endParaRPr lang="en-US"/>
        </a:p>
      </dgm:t>
    </dgm:pt>
    <dgm:pt modelId="{8D1AFD9D-22D1-48EB-8CEF-EBDDF1C53B36}" type="sibTrans" cxnId="{DF212610-AB63-43A9-9E56-08C82A7AA1F7}">
      <dgm:prSet/>
      <dgm:spPr/>
      <dgm:t>
        <a:bodyPr/>
        <a:lstStyle/>
        <a:p>
          <a:endParaRPr lang="en-US"/>
        </a:p>
      </dgm:t>
    </dgm:pt>
    <dgm:pt modelId="{00C416E6-C2E0-4475-AA44-EE0BFC22E726}">
      <dgm:prSet/>
      <dgm:spPr/>
      <dgm:t>
        <a:bodyPr/>
        <a:lstStyle/>
        <a:p>
          <a:r>
            <a:rPr lang="en-GB"/>
            <a:t>Primary clustering yang besar akan memperlambat proses pencarian data</a:t>
          </a:r>
          <a:endParaRPr lang="en-US"/>
        </a:p>
      </dgm:t>
    </dgm:pt>
    <dgm:pt modelId="{C662C901-FD27-44B2-881D-97F8D27A51A8}" type="parTrans" cxnId="{852D0D72-0C33-4FE5-A515-66FA756C1A94}">
      <dgm:prSet/>
      <dgm:spPr/>
      <dgm:t>
        <a:bodyPr/>
        <a:lstStyle/>
        <a:p>
          <a:endParaRPr lang="en-US"/>
        </a:p>
      </dgm:t>
    </dgm:pt>
    <dgm:pt modelId="{6D9AC698-39BD-4DF4-8F16-00C2199B7773}" type="sibTrans" cxnId="{852D0D72-0C33-4FE5-A515-66FA756C1A94}">
      <dgm:prSet/>
      <dgm:spPr/>
      <dgm:t>
        <a:bodyPr/>
        <a:lstStyle/>
        <a:p>
          <a:endParaRPr lang="en-US"/>
        </a:p>
      </dgm:t>
    </dgm:pt>
    <dgm:pt modelId="{8F61153C-EBF6-4AE3-9395-99E01BE2308D}" type="pres">
      <dgm:prSet presAssocID="{6313BD33-51BD-4217-9F0D-6B933BF7462F}" presName="outerComposite" presStyleCnt="0">
        <dgm:presLayoutVars>
          <dgm:chMax val="5"/>
          <dgm:dir/>
          <dgm:resizeHandles val="exact"/>
        </dgm:presLayoutVars>
      </dgm:prSet>
      <dgm:spPr/>
    </dgm:pt>
    <dgm:pt modelId="{97F5453F-3174-428E-AA4B-869EDC76388E}" type="pres">
      <dgm:prSet presAssocID="{6313BD33-51BD-4217-9F0D-6B933BF7462F}" presName="dummyMaxCanvas" presStyleCnt="0">
        <dgm:presLayoutVars/>
      </dgm:prSet>
      <dgm:spPr/>
    </dgm:pt>
    <dgm:pt modelId="{B4FB1425-B93C-4FD8-AD1A-FE2B436D3151}" type="pres">
      <dgm:prSet presAssocID="{6313BD33-51BD-4217-9F0D-6B933BF7462F}" presName="FourNodes_1" presStyleLbl="node1" presStyleIdx="0" presStyleCnt="4">
        <dgm:presLayoutVars>
          <dgm:bulletEnabled val="1"/>
        </dgm:presLayoutVars>
      </dgm:prSet>
      <dgm:spPr/>
    </dgm:pt>
    <dgm:pt modelId="{BD4C3939-9384-49F9-81E9-ABC6AB93E33C}" type="pres">
      <dgm:prSet presAssocID="{6313BD33-51BD-4217-9F0D-6B933BF7462F}" presName="FourNodes_2" presStyleLbl="node1" presStyleIdx="1" presStyleCnt="4">
        <dgm:presLayoutVars>
          <dgm:bulletEnabled val="1"/>
        </dgm:presLayoutVars>
      </dgm:prSet>
      <dgm:spPr/>
    </dgm:pt>
    <dgm:pt modelId="{620A16D2-A914-40C0-9C17-1D79523609BB}" type="pres">
      <dgm:prSet presAssocID="{6313BD33-51BD-4217-9F0D-6B933BF7462F}" presName="FourNodes_3" presStyleLbl="node1" presStyleIdx="2" presStyleCnt="4">
        <dgm:presLayoutVars>
          <dgm:bulletEnabled val="1"/>
        </dgm:presLayoutVars>
      </dgm:prSet>
      <dgm:spPr/>
    </dgm:pt>
    <dgm:pt modelId="{8269B561-A8D8-49AC-BB1E-12468A9CFC6E}" type="pres">
      <dgm:prSet presAssocID="{6313BD33-51BD-4217-9F0D-6B933BF7462F}" presName="FourNodes_4" presStyleLbl="node1" presStyleIdx="3" presStyleCnt="4">
        <dgm:presLayoutVars>
          <dgm:bulletEnabled val="1"/>
        </dgm:presLayoutVars>
      </dgm:prSet>
      <dgm:spPr/>
    </dgm:pt>
    <dgm:pt modelId="{8AD04EC1-06B5-41C9-8881-027AE54CC5BE}" type="pres">
      <dgm:prSet presAssocID="{6313BD33-51BD-4217-9F0D-6B933BF7462F}" presName="FourConn_1-2" presStyleLbl="fgAccFollowNode1" presStyleIdx="0" presStyleCnt="3">
        <dgm:presLayoutVars>
          <dgm:bulletEnabled val="1"/>
        </dgm:presLayoutVars>
      </dgm:prSet>
      <dgm:spPr/>
    </dgm:pt>
    <dgm:pt modelId="{A80FA1C3-339E-4B18-BBA5-C39BF31E8B0B}" type="pres">
      <dgm:prSet presAssocID="{6313BD33-51BD-4217-9F0D-6B933BF7462F}" presName="FourConn_2-3" presStyleLbl="fgAccFollowNode1" presStyleIdx="1" presStyleCnt="3">
        <dgm:presLayoutVars>
          <dgm:bulletEnabled val="1"/>
        </dgm:presLayoutVars>
      </dgm:prSet>
      <dgm:spPr/>
    </dgm:pt>
    <dgm:pt modelId="{2FFD794C-6C23-4C3E-B1C6-14FED7927CB3}" type="pres">
      <dgm:prSet presAssocID="{6313BD33-51BD-4217-9F0D-6B933BF7462F}" presName="FourConn_3-4" presStyleLbl="fgAccFollowNode1" presStyleIdx="2" presStyleCnt="3">
        <dgm:presLayoutVars>
          <dgm:bulletEnabled val="1"/>
        </dgm:presLayoutVars>
      </dgm:prSet>
      <dgm:spPr/>
    </dgm:pt>
    <dgm:pt modelId="{7A250266-DF5E-402A-8EB5-589A0F9983D9}" type="pres">
      <dgm:prSet presAssocID="{6313BD33-51BD-4217-9F0D-6B933BF7462F}" presName="FourNodes_1_text" presStyleLbl="node1" presStyleIdx="3" presStyleCnt="4">
        <dgm:presLayoutVars>
          <dgm:bulletEnabled val="1"/>
        </dgm:presLayoutVars>
      </dgm:prSet>
      <dgm:spPr/>
    </dgm:pt>
    <dgm:pt modelId="{46BF0B21-DDBF-4544-B7AD-0836D21A75BB}" type="pres">
      <dgm:prSet presAssocID="{6313BD33-51BD-4217-9F0D-6B933BF7462F}" presName="FourNodes_2_text" presStyleLbl="node1" presStyleIdx="3" presStyleCnt="4">
        <dgm:presLayoutVars>
          <dgm:bulletEnabled val="1"/>
        </dgm:presLayoutVars>
      </dgm:prSet>
      <dgm:spPr/>
    </dgm:pt>
    <dgm:pt modelId="{7DE7D004-F6CC-4E0E-BCD6-21398E599A2A}" type="pres">
      <dgm:prSet presAssocID="{6313BD33-51BD-4217-9F0D-6B933BF7462F}" presName="FourNodes_3_text" presStyleLbl="node1" presStyleIdx="3" presStyleCnt="4">
        <dgm:presLayoutVars>
          <dgm:bulletEnabled val="1"/>
        </dgm:presLayoutVars>
      </dgm:prSet>
      <dgm:spPr/>
    </dgm:pt>
    <dgm:pt modelId="{549AF0F7-B7B6-4FEB-A495-D178930E51AF}" type="pres">
      <dgm:prSet presAssocID="{6313BD33-51BD-4217-9F0D-6B933BF7462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C1D1600-093C-480D-98A9-C4008E0FCC13}" type="presOf" srcId="{56D3AE34-C98D-4E71-8CEE-58479BE78A1E}" destId="{B4FB1425-B93C-4FD8-AD1A-FE2B436D3151}" srcOrd="0" destOrd="0" presId="urn:microsoft.com/office/officeart/2005/8/layout/vProcess5"/>
    <dgm:cxn modelId="{DF212610-AB63-43A9-9E56-08C82A7AA1F7}" srcId="{6313BD33-51BD-4217-9F0D-6B933BF7462F}" destId="{5850D0E9-5056-4357-B4F5-3CCE9B097152}" srcOrd="2" destOrd="0" parTransId="{A4911D8D-B269-458F-82E2-B0005110ECF8}" sibTransId="{8D1AFD9D-22D1-48EB-8CEF-EBDDF1C53B36}"/>
    <dgm:cxn modelId="{E5C8D031-F708-48AB-9A39-D21C8A82250E}" type="presOf" srcId="{00C416E6-C2E0-4475-AA44-EE0BFC22E726}" destId="{549AF0F7-B7B6-4FEB-A495-D178930E51AF}" srcOrd="1" destOrd="0" presId="urn:microsoft.com/office/officeart/2005/8/layout/vProcess5"/>
    <dgm:cxn modelId="{A7105237-F83A-4D11-9BA2-5D2F05A84ABF}" type="presOf" srcId="{5850D0E9-5056-4357-B4F5-3CCE9B097152}" destId="{620A16D2-A914-40C0-9C17-1D79523609BB}" srcOrd="0" destOrd="0" presId="urn:microsoft.com/office/officeart/2005/8/layout/vProcess5"/>
    <dgm:cxn modelId="{E031AB37-7A8D-429A-ADFF-F62A714BE9F3}" srcId="{6313BD33-51BD-4217-9F0D-6B933BF7462F}" destId="{E8EBF550-87B5-462D-B6DD-3ABD72141A41}" srcOrd="1" destOrd="0" parTransId="{FF51786C-8AEF-4FF7-A02D-81DFD8091525}" sibTransId="{5CC75179-F7F3-47E4-813C-BF52B8CB4FAB}"/>
    <dgm:cxn modelId="{85E22461-570B-4E56-8BEB-11FAE8D6734E}" type="presOf" srcId="{5CC75179-F7F3-47E4-813C-BF52B8CB4FAB}" destId="{A80FA1C3-339E-4B18-BBA5-C39BF31E8B0B}" srcOrd="0" destOrd="0" presId="urn:microsoft.com/office/officeart/2005/8/layout/vProcess5"/>
    <dgm:cxn modelId="{555A6D4E-4875-4048-A63A-37A35268B50E}" type="presOf" srcId="{56D3AE34-C98D-4E71-8CEE-58479BE78A1E}" destId="{7A250266-DF5E-402A-8EB5-589A0F9983D9}" srcOrd="1" destOrd="0" presId="urn:microsoft.com/office/officeart/2005/8/layout/vProcess5"/>
    <dgm:cxn modelId="{903C874F-9DF9-42BA-B83D-3000490AAA4E}" type="presOf" srcId="{CA8EFB25-1D06-4C5C-9B47-8EA1D7B08FD6}" destId="{8AD04EC1-06B5-41C9-8881-027AE54CC5BE}" srcOrd="0" destOrd="0" presId="urn:microsoft.com/office/officeart/2005/8/layout/vProcess5"/>
    <dgm:cxn modelId="{6A197171-AE82-480C-B7F7-C938F22C6BC3}" type="presOf" srcId="{00C416E6-C2E0-4475-AA44-EE0BFC22E726}" destId="{8269B561-A8D8-49AC-BB1E-12468A9CFC6E}" srcOrd="0" destOrd="0" presId="urn:microsoft.com/office/officeart/2005/8/layout/vProcess5"/>
    <dgm:cxn modelId="{852D0D72-0C33-4FE5-A515-66FA756C1A94}" srcId="{6313BD33-51BD-4217-9F0D-6B933BF7462F}" destId="{00C416E6-C2E0-4475-AA44-EE0BFC22E726}" srcOrd="3" destOrd="0" parTransId="{C662C901-FD27-44B2-881D-97F8D27A51A8}" sibTransId="{6D9AC698-39BD-4DF4-8F16-00C2199B7773}"/>
    <dgm:cxn modelId="{A3907F72-C564-4290-8AB0-453CFDFAF901}" type="presOf" srcId="{5850D0E9-5056-4357-B4F5-3CCE9B097152}" destId="{7DE7D004-F6CC-4E0E-BCD6-21398E599A2A}" srcOrd="1" destOrd="0" presId="urn:microsoft.com/office/officeart/2005/8/layout/vProcess5"/>
    <dgm:cxn modelId="{5346E577-C9F8-465E-A09D-439AE172CD44}" srcId="{6313BD33-51BD-4217-9F0D-6B933BF7462F}" destId="{56D3AE34-C98D-4E71-8CEE-58479BE78A1E}" srcOrd="0" destOrd="0" parTransId="{313BFE29-90C2-4FAA-BEDB-0A91278B03F8}" sibTransId="{CA8EFB25-1D06-4C5C-9B47-8EA1D7B08FD6}"/>
    <dgm:cxn modelId="{B14A3678-71F4-4E8D-8BEA-DA5EBCBBEE6B}" type="presOf" srcId="{E8EBF550-87B5-462D-B6DD-3ABD72141A41}" destId="{46BF0B21-DDBF-4544-B7AD-0836D21A75BB}" srcOrd="1" destOrd="0" presId="urn:microsoft.com/office/officeart/2005/8/layout/vProcess5"/>
    <dgm:cxn modelId="{232D5088-EF62-4254-8450-CE8E453C02F3}" type="presOf" srcId="{8D1AFD9D-22D1-48EB-8CEF-EBDDF1C53B36}" destId="{2FFD794C-6C23-4C3E-B1C6-14FED7927CB3}" srcOrd="0" destOrd="0" presId="urn:microsoft.com/office/officeart/2005/8/layout/vProcess5"/>
    <dgm:cxn modelId="{64A49BA3-9388-41B8-B46F-B55EAFCBDE10}" type="presOf" srcId="{E8EBF550-87B5-462D-B6DD-3ABD72141A41}" destId="{BD4C3939-9384-49F9-81E9-ABC6AB93E33C}" srcOrd="0" destOrd="0" presId="urn:microsoft.com/office/officeart/2005/8/layout/vProcess5"/>
    <dgm:cxn modelId="{8F0DB1DD-E9F4-40F1-96EE-1ADB55727FA6}" type="presOf" srcId="{6313BD33-51BD-4217-9F0D-6B933BF7462F}" destId="{8F61153C-EBF6-4AE3-9395-99E01BE2308D}" srcOrd="0" destOrd="0" presId="urn:microsoft.com/office/officeart/2005/8/layout/vProcess5"/>
    <dgm:cxn modelId="{4B1EC37A-ECA5-4118-B35E-476F480061E7}" type="presParOf" srcId="{8F61153C-EBF6-4AE3-9395-99E01BE2308D}" destId="{97F5453F-3174-428E-AA4B-869EDC76388E}" srcOrd="0" destOrd="0" presId="urn:microsoft.com/office/officeart/2005/8/layout/vProcess5"/>
    <dgm:cxn modelId="{CABA8985-1F8C-47FC-A5DE-EB39E142E784}" type="presParOf" srcId="{8F61153C-EBF6-4AE3-9395-99E01BE2308D}" destId="{B4FB1425-B93C-4FD8-AD1A-FE2B436D3151}" srcOrd="1" destOrd="0" presId="urn:microsoft.com/office/officeart/2005/8/layout/vProcess5"/>
    <dgm:cxn modelId="{2BBFA84E-CEB8-4799-90AD-CC4865CA58DA}" type="presParOf" srcId="{8F61153C-EBF6-4AE3-9395-99E01BE2308D}" destId="{BD4C3939-9384-49F9-81E9-ABC6AB93E33C}" srcOrd="2" destOrd="0" presId="urn:microsoft.com/office/officeart/2005/8/layout/vProcess5"/>
    <dgm:cxn modelId="{910F3FE4-42EF-493E-BEB9-DBA9B64EDE12}" type="presParOf" srcId="{8F61153C-EBF6-4AE3-9395-99E01BE2308D}" destId="{620A16D2-A914-40C0-9C17-1D79523609BB}" srcOrd="3" destOrd="0" presId="urn:microsoft.com/office/officeart/2005/8/layout/vProcess5"/>
    <dgm:cxn modelId="{806432D4-A048-4F92-8962-1B98D85DB31F}" type="presParOf" srcId="{8F61153C-EBF6-4AE3-9395-99E01BE2308D}" destId="{8269B561-A8D8-49AC-BB1E-12468A9CFC6E}" srcOrd="4" destOrd="0" presId="urn:microsoft.com/office/officeart/2005/8/layout/vProcess5"/>
    <dgm:cxn modelId="{7FF73ECE-86A5-4971-AC32-EBDF52AE1ADA}" type="presParOf" srcId="{8F61153C-EBF6-4AE3-9395-99E01BE2308D}" destId="{8AD04EC1-06B5-41C9-8881-027AE54CC5BE}" srcOrd="5" destOrd="0" presId="urn:microsoft.com/office/officeart/2005/8/layout/vProcess5"/>
    <dgm:cxn modelId="{BDFD3A6C-D1E0-459C-99D3-161F882ADE42}" type="presParOf" srcId="{8F61153C-EBF6-4AE3-9395-99E01BE2308D}" destId="{A80FA1C3-339E-4B18-BBA5-C39BF31E8B0B}" srcOrd="6" destOrd="0" presId="urn:microsoft.com/office/officeart/2005/8/layout/vProcess5"/>
    <dgm:cxn modelId="{04F0FDFD-9471-4AD6-8A21-F5821FF568BE}" type="presParOf" srcId="{8F61153C-EBF6-4AE3-9395-99E01BE2308D}" destId="{2FFD794C-6C23-4C3E-B1C6-14FED7927CB3}" srcOrd="7" destOrd="0" presId="urn:microsoft.com/office/officeart/2005/8/layout/vProcess5"/>
    <dgm:cxn modelId="{63190AF4-5C0F-4A17-BAE4-D5FD2775F187}" type="presParOf" srcId="{8F61153C-EBF6-4AE3-9395-99E01BE2308D}" destId="{7A250266-DF5E-402A-8EB5-589A0F9983D9}" srcOrd="8" destOrd="0" presId="urn:microsoft.com/office/officeart/2005/8/layout/vProcess5"/>
    <dgm:cxn modelId="{4457BC19-EF38-4508-81D9-80B68974B0C3}" type="presParOf" srcId="{8F61153C-EBF6-4AE3-9395-99E01BE2308D}" destId="{46BF0B21-DDBF-4544-B7AD-0836D21A75BB}" srcOrd="9" destOrd="0" presId="urn:microsoft.com/office/officeart/2005/8/layout/vProcess5"/>
    <dgm:cxn modelId="{202820E0-A316-44DB-9FE7-C207E3915E65}" type="presParOf" srcId="{8F61153C-EBF6-4AE3-9395-99E01BE2308D}" destId="{7DE7D004-F6CC-4E0E-BCD6-21398E599A2A}" srcOrd="10" destOrd="0" presId="urn:microsoft.com/office/officeart/2005/8/layout/vProcess5"/>
    <dgm:cxn modelId="{0F250628-C554-4E9C-A099-7FBB43868055}" type="presParOf" srcId="{8F61153C-EBF6-4AE3-9395-99E01BE2308D}" destId="{549AF0F7-B7B6-4FEB-A495-D178930E51A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B1425-B93C-4FD8-AD1A-FE2B436D3151}">
      <dsp:nvSpPr>
        <dsp:cNvPr id="0" name=""/>
        <dsp:cNvSpPr/>
      </dsp:nvSpPr>
      <dsp:spPr>
        <a:xfrm>
          <a:off x="0" y="0"/>
          <a:ext cx="5276850" cy="10872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Linear probing menyebabkan munculnya clustering pada hash table</a:t>
          </a:r>
          <a:endParaRPr lang="en-US" sz="1700" kern="1200"/>
        </a:p>
      </dsp:txBody>
      <dsp:txXfrm>
        <a:off x="31843" y="31843"/>
        <a:ext cx="4011791" cy="1023529"/>
      </dsp:txXfrm>
    </dsp:sp>
    <dsp:sp modelId="{BD4C3939-9384-49F9-81E9-ABC6AB93E33C}">
      <dsp:nvSpPr>
        <dsp:cNvPr id="0" name=""/>
        <dsp:cNvSpPr/>
      </dsp:nvSpPr>
      <dsp:spPr>
        <a:xfrm>
          <a:off x="441936" y="1284890"/>
          <a:ext cx="5276850" cy="1087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Primary clustering: Grup dari lokasi yang berdekatan pada hash table yang terisi karena dilakukannya linear probing</a:t>
          </a:r>
          <a:endParaRPr lang="en-US" sz="1700" kern="1200"/>
        </a:p>
      </dsp:txBody>
      <dsp:txXfrm>
        <a:off x="473779" y="1316733"/>
        <a:ext cx="4064538" cy="1023529"/>
      </dsp:txXfrm>
    </dsp:sp>
    <dsp:sp modelId="{620A16D2-A914-40C0-9C17-1D79523609BB}">
      <dsp:nvSpPr>
        <dsp:cNvPr id="0" name=""/>
        <dsp:cNvSpPr/>
      </dsp:nvSpPr>
      <dsp:spPr>
        <a:xfrm>
          <a:off x="877276" y="2569781"/>
          <a:ext cx="5276850" cy="10872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Jika pada penambahan data, terjadi lagi linear probing pada cluster yang sama, maka ukuran primary clustering akan membesar</a:t>
          </a:r>
          <a:endParaRPr lang="en-US" sz="1700" kern="1200"/>
        </a:p>
      </dsp:txBody>
      <dsp:txXfrm>
        <a:off x="909119" y="2601624"/>
        <a:ext cx="4071134" cy="1023529"/>
      </dsp:txXfrm>
    </dsp:sp>
    <dsp:sp modelId="{8269B561-A8D8-49AC-BB1E-12468A9CFC6E}">
      <dsp:nvSpPr>
        <dsp:cNvPr id="0" name=""/>
        <dsp:cNvSpPr/>
      </dsp:nvSpPr>
      <dsp:spPr>
        <a:xfrm>
          <a:off x="1319212" y="3854672"/>
          <a:ext cx="5276850" cy="1087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Primary clustering yang besar akan memperlambat proses pencarian data</a:t>
          </a:r>
          <a:endParaRPr lang="en-US" sz="1700" kern="1200"/>
        </a:p>
      </dsp:txBody>
      <dsp:txXfrm>
        <a:off x="1351055" y="3886515"/>
        <a:ext cx="4064538" cy="1023529"/>
      </dsp:txXfrm>
    </dsp:sp>
    <dsp:sp modelId="{8AD04EC1-06B5-41C9-8881-027AE54CC5BE}">
      <dsp:nvSpPr>
        <dsp:cNvPr id="0" name=""/>
        <dsp:cNvSpPr/>
      </dsp:nvSpPr>
      <dsp:spPr>
        <a:xfrm>
          <a:off x="4570160" y="832708"/>
          <a:ext cx="706689" cy="7066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29165" y="832708"/>
        <a:ext cx="388679" cy="531783"/>
      </dsp:txXfrm>
    </dsp:sp>
    <dsp:sp modelId="{A80FA1C3-339E-4B18-BBA5-C39BF31E8B0B}">
      <dsp:nvSpPr>
        <dsp:cNvPr id="0" name=""/>
        <dsp:cNvSpPr/>
      </dsp:nvSpPr>
      <dsp:spPr>
        <a:xfrm>
          <a:off x="5012096" y="2117599"/>
          <a:ext cx="706689" cy="70668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71101" y="2117599"/>
        <a:ext cx="388679" cy="531783"/>
      </dsp:txXfrm>
    </dsp:sp>
    <dsp:sp modelId="{2FFD794C-6C23-4C3E-B1C6-14FED7927CB3}">
      <dsp:nvSpPr>
        <dsp:cNvPr id="0" name=""/>
        <dsp:cNvSpPr/>
      </dsp:nvSpPr>
      <dsp:spPr>
        <a:xfrm>
          <a:off x="5447436" y="3402489"/>
          <a:ext cx="706689" cy="70668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606441" y="3402489"/>
        <a:ext cx="388679" cy="531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D93DF-25B1-416F-9A8D-7E8E3C31ADB0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97749-C63F-4BF4-AB71-29DBF4A8E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9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7749-C63F-4BF4-AB71-29DBF4A8E3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7749-C63F-4BF4-AB71-29DBF4A8E3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7CD22F2-2A27-4676-95E4-BBCAB6A5144E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B4D0B-BF32-4F83-AC64-24A84BC202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6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B4148-A4C9-4CAE-9158-84D7133B9A05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956835-A643-4CB8-8338-C6441978B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10058400" y="5873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3423-93C3-4ED6-983B-C50CBF173887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1B064-727C-44C4-A294-AED116164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5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98657-64FE-483D-9C39-388AADED622F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007DA-2E1D-4AEF-BCCD-928F2A2099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Oval 5"/>
          <p:cNvSpPr/>
          <p:nvPr/>
        </p:nvSpPr>
        <p:spPr>
          <a:xfrm>
            <a:off x="0" y="0"/>
            <a:ext cx="12192000" cy="4572000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/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C3CF6-C0A8-4032-A75A-AEB5AFFD3D15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17DE5-28E0-4C82-8C18-A357BD3DB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60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6C14E-3593-4E60-84F1-0E2205F65312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F56E-6802-4CA8-BF1D-A6FB5ED9B0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5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3E5E-14F2-4461-BD67-E94FB0A813D3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815B-3F47-44C5-A30C-FBBC549380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78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E049E5-553D-4E95-A1EC-DCADFA99ECF8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D10D8-3F5F-4635-ACE1-20C1C24851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829C8-9FF1-4B38-A7F8-985D6254258B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AD9-A018-4278-B2B7-261376E27E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6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0C8994-C700-474B-9DAB-41C39E84BD96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C8E72-7A8E-43B8-947E-0FD4D7E90A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3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8386763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/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2439D-6D7C-4E64-BA73-008658F3BA17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4B5EC-CF4D-4FC2-9EC5-FBC7DA9902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6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3938" y="2286000"/>
            <a:ext cx="9720262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938" y="6470650"/>
            <a:ext cx="21542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73854236-CDA8-4C85-970F-EF1EC51A6765}" type="datetimeFigureOut">
              <a:rPr lang="en-US"/>
              <a:pPr>
                <a:defRPr/>
              </a:pPr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3463" y="6470650"/>
            <a:ext cx="59007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63" y="6470650"/>
            <a:ext cx="973137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40F4FCD6-E765-4452-A653-733134FF4D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18" r:id="rId2"/>
    <p:sldLayoutId id="2147484125" r:id="rId3"/>
    <p:sldLayoutId id="2147484119" r:id="rId4"/>
    <p:sldLayoutId id="2147484120" r:id="rId5"/>
    <p:sldLayoutId id="2147484121" r:id="rId6"/>
    <p:sldLayoutId id="2147484126" r:id="rId7"/>
    <p:sldLayoutId id="2147484122" r:id="rId8"/>
    <p:sldLayoutId id="2147484127" r:id="rId9"/>
    <p:sldLayoutId id="2147484123" r:id="rId10"/>
    <p:sldLayoutId id="21474841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8/docs/api/java/util/Map.html#hashCode--" TargetMode="External"/><Relationship Id="rId3" Type="http://schemas.openxmlformats.org/officeDocument/2006/relationships/hyperlink" Target="https://docs.oracle.com/javase/8/docs/api/java/util/Map.html#containsKey-java.lang.Object-" TargetMode="External"/><Relationship Id="rId7" Type="http://schemas.openxmlformats.org/officeDocument/2006/relationships/hyperlink" Target="https://docs.oracle.com/javase/8/docs/api/java/util/Map.html#get-java.lang.Object-" TargetMode="External"/><Relationship Id="rId12" Type="http://schemas.openxmlformats.org/officeDocument/2006/relationships/hyperlink" Target="https://docs.oracle.com/javase/8/docs/api/java/util/Map.html#size--" TargetMode="External"/><Relationship Id="rId2" Type="http://schemas.openxmlformats.org/officeDocument/2006/relationships/hyperlink" Target="https://docs.oracle.com/javase/8/docs/api/java/util/Map.html#clear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8/docs/api/java/util/Map.html" TargetMode="External"/><Relationship Id="rId11" Type="http://schemas.openxmlformats.org/officeDocument/2006/relationships/hyperlink" Target="https://docs.oracle.com/javase/8/docs/api/java/util/Map.html#remove-java.lang.Object-java.lang.Object-" TargetMode="External"/><Relationship Id="rId5" Type="http://schemas.openxmlformats.org/officeDocument/2006/relationships/hyperlink" Target="https://docs.oracle.com/javase/8/docs/api/java/util/Map.html#containsValue-java.lang.Object-" TargetMode="External"/><Relationship Id="rId10" Type="http://schemas.openxmlformats.org/officeDocument/2006/relationships/hyperlink" Target="https://docs.oracle.com/javase/8/docs/api/java/util/Map.html#put-K-V-" TargetMode="External"/><Relationship Id="rId4" Type="http://schemas.openxmlformats.org/officeDocument/2006/relationships/hyperlink" Target="https://docs.oracle.com/javase/8/docs/api/java/lang/Object.html" TargetMode="External"/><Relationship Id="rId9" Type="http://schemas.openxmlformats.org/officeDocument/2006/relationships/hyperlink" Target="https://docs.oracle.com/javase/8/docs/api/java/util/Map.html#isEmpty--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59350"/>
            <a:ext cx="7772400" cy="14636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Implementasi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Struktur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hash MAPS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59350"/>
            <a:ext cx="3200400" cy="1463675"/>
          </a:xfrm>
        </p:spPr>
        <p:txBody>
          <a:bodyPr rtlCol="0"/>
          <a:lstStyle/>
          <a:p>
            <a:pPr eaLnBrk="1" fontAlgn="auto" hangingPunct="1">
              <a:defRPr/>
            </a:pPr>
            <a:r>
              <a:rPr lang="en-GB" dirty="0"/>
              <a:t>Program </a:t>
            </a:r>
            <a:r>
              <a:rPr lang="en-GB" dirty="0" err="1"/>
              <a:t>Studi</a:t>
            </a:r>
            <a:r>
              <a:rPr lang="en-GB" dirty="0"/>
              <a:t> Diploma III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Informatika</a:t>
            </a:r>
            <a:endParaRPr lang="en-GB" dirty="0"/>
          </a:p>
          <a:p>
            <a:pPr eaLnBrk="1" fontAlgn="auto" hangingPunct="1">
              <a:defRPr/>
            </a:pPr>
            <a:r>
              <a:rPr lang="en-GB" dirty="0" err="1"/>
              <a:t>Fakultas</a:t>
            </a:r>
            <a:r>
              <a:rPr lang="en-GB" dirty="0"/>
              <a:t> </a:t>
            </a:r>
            <a:r>
              <a:rPr lang="en-GB" dirty="0" err="1"/>
              <a:t>Ilmu</a:t>
            </a:r>
            <a:r>
              <a:rPr lang="en-GB" dirty="0"/>
              <a:t> </a:t>
            </a:r>
            <a:r>
              <a:rPr lang="en-GB" dirty="0" err="1"/>
              <a:t>Terapan</a:t>
            </a:r>
            <a:endParaRPr lang="en-GB" dirty="0"/>
          </a:p>
          <a:p>
            <a:pPr eaLnBrk="1" fontAlgn="auto" hangingPunct="1">
              <a:defRPr/>
            </a:pPr>
            <a:r>
              <a:rPr lang="en-GB" dirty="0" err="1"/>
              <a:t>Universitas</a:t>
            </a:r>
            <a:r>
              <a:rPr lang="en-GB" dirty="0"/>
              <a:t> Telkom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Open addressing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GB" err="1"/>
              <a:t>Menentukan</a:t>
            </a:r>
            <a:r>
              <a:rPr lang="en-GB"/>
              <a:t> </a:t>
            </a:r>
            <a:r>
              <a:rPr lang="en-GB" err="1"/>
              <a:t>lokasi</a:t>
            </a:r>
            <a:r>
              <a:rPr lang="en-GB"/>
              <a:t> </a:t>
            </a:r>
            <a:r>
              <a:rPr lang="en-GB" err="1"/>
              <a:t>kosong</a:t>
            </a:r>
            <a:r>
              <a:rPr lang="en-GB"/>
              <a:t> </a:t>
            </a:r>
            <a:r>
              <a:rPr lang="en-GB" err="1"/>
              <a:t>pada</a:t>
            </a:r>
            <a:r>
              <a:rPr lang="en-GB"/>
              <a:t> hash table </a:t>
            </a:r>
            <a:r>
              <a:rPr lang="en-GB" err="1"/>
              <a:t>disebut</a:t>
            </a:r>
            <a:r>
              <a:rPr lang="en-GB"/>
              <a:t> </a:t>
            </a:r>
            <a:r>
              <a:rPr lang="en-GB" b="1"/>
              <a:t>probing</a:t>
            </a:r>
          </a:p>
          <a:p>
            <a:r>
              <a:rPr lang="en-GB"/>
              <a:t>Linear probing: </a:t>
            </a:r>
            <a:r>
              <a:rPr lang="en-GB" err="1"/>
              <a:t>Mencari</a:t>
            </a:r>
            <a:r>
              <a:rPr lang="en-GB"/>
              <a:t> </a:t>
            </a:r>
            <a:r>
              <a:rPr lang="en-GB" err="1"/>
              <a:t>lokasi</a:t>
            </a:r>
            <a:r>
              <a:rPr lang="en-GB"/>
              <a:t> </a:t>
            </a:r>
            <a:r>
              <a:rPr lang="en-GB" err="1"/>
              <a:t>kosong</a:t>
            </a:r>
            <a:r>
              <a:rPr lang="en-GB"/>
              <a:t> </a:t>
            </a:r>
            <a:r>
              <a:rPr lang="en-GB" err="1"/>
              <a:t>secara</a:t>
            </a:r>
            <a:r>
              <a:rPr lang="en-GB"/>
              <a:t> linear</a:t>
            </a:r>
          </a:p>
          <a:p>
            <a:pPr lvl="1"/>
            <a:r>
              <a:rPr lang="en-GB" err="1"/>
              <a:t>Jika</a:t>
            </a:r>
            <a:r>
              <a:rPr lang="en-GB"/>
              <a:t> collision </a:t>
            </a:r>
            <a:r>
              <a:rPr lang="en-GB" err="1"/>
              <a:t>terjadi</a:t>
            </a:r>
            <a:r>
              <a:rPr lang="en-GB"/>
              <a:t> </a:t>
            </a:r>
            <a:r>
              <a:rPr lang="en-GB" err="1"/>
              <a:t>pada</a:t>
            </a:r>
            <a:r>
              <a:rPr lang="en-GB"/>
              <a:t> </a:t>
            </a:r>
            <a:r>
              <a:rPr lang="en-GB" err="1"/>
              <a:t>posisi</a:t>
            </a:r>
            <a:r>
              <a:rPr lang="en-GB"/>
              <a:t> </a:t>
            </a:r>
            <a:r>
              <a:rPr lang="en-US" err="1"/>
              <a:t>hashTable</a:t>
            </a:r>
            <a:r>
              <a:rPr lang="en-US"/>
              <a:t>[k], </a:t>
            </a:r>
            <a:r>
              <a:rPr lang="en-US" err="1"/>
              <a:t>posisi</a:t>
            </a:r>
            <a:r>
              <a:rPr lang="en-US"/>
              <a:t> </a:t>
            </a:r>
            <a:r>
              <a:rPr lang="en-US" err="1"/>
              <a:t>berikut</a:t>
            </a:r>
            <a:r>
              <a:rPr lang="en-US"/>
              <a:t> yang </a:t>
            </a:r>
            <a:r>
              <a:rPr lang="en-US" err="1"/>
              <a:t>dilihat</a:t>
            </a:r>
            <a:r>
              <a:rPr lang="en-US"/>
              <a:t> </a:t>
            </a:r>
            <a:r>
              <a:rPr lang="en-US" err="1"/>
              <a:t>apakah</a:t>
            </a:r>
            <a:r>
              <a:rPr lang="en-US"/>
              <a:t> </a:t>
            </a:r>
            <a:r>
              <a:rPr lang="en-US" err="1"/>
              <a:t>terisi</a:t>
            </a:r>
            <a:r>
              <a:rPr lang="en-US"/>
              <a:t> </a:t>
            </a:r>
            <a:r>
              <a:rPr lang="en-US" err="1"/>
              <a:t>atau</a:t>
            </a:r>
            <a:r>
              <a:rPr lang="en-US"/>
              <a:t> </a:t>
            </a:r>
            <a:r>
              <a:rPr lang="en-US" err="1"/>
              <a:t>tidak</a:t>
            </a:r>
            <a:r>
              <a:rPr lang="en-US"/>
              <a:t> </a:t>
            </a:r>
            <a:r>
              <a:rPr lang="en-US" err="1"/>
              <a:t>adalah</a:t>
            </a:r>
            <a:r>
              <a:rPr lang="en-US"/>
              <a:t> </a:t>
            </a:r>
            <a:r>
              <a:rPr lang="en-US" err="1"/>
              <a:t>hashTable</a:t>
            </a:r>
            <a:r>
              <a:rPr lang="en-US"/>
              <a:t>[k + 1] . </a:t>
            </a:r>
            <a:r>
              <a:rPr lang="en-US" err="1"/>
              <a:t>Jika</a:t>
            </a:r>
            <a:r>
              <a:rPr lang="en-US"/>
              <a:t> </a:t>
            </a:r>
            <a:r>
              <a:rPr lang="en-US" err="1"/>
              <a:t>sudah</a:t>
            </a:r>
            <a:r>
              <a:rPr lang="en-US"/>
              <a:t> </a:t>
            </a:r>
            <a:r>
              <a:rPr lang="en-US" err="1"/>
              <a:t>terisi</a:t>
            </a:r>
            <a:r>
              <a:rPr lang="en-US"/>
              <a:t>, </a:t>
            </a:r>
            <a:r>
              <a:rPr lang="en-US" err="1"/>
              <a:t>berikutnya</a:t>
            </a:r>
            <a:r>
              <a:rPr lang="en-US"/>
              <a:t> </a:t>
            </a:r>
            <a:r>
              <a:rPr lang="en-US" err="1"/>
              <a:t>dilihat</a:t>
            </a:r>
            <a:r>
              <a:rPr lang="en-US"/>
              <a:t> </a:t>
            </a:r>
            <a:r>
              <a:rPr lang="en-US" err="1"/>
              <a:t>hashTable</a:t>
            </a:r>
            <a:r>
              <a:rPr lang="en-US"/>
              <a:t>[k + 2]</a:t>
            </a:r>
          </a:p>
          <a:p>
            <a:pPr lvl="1"/>
            <a:r>
              <a:rPr lang="en-GB" err="1"/>
              <a:t>Lokasi</a:t>
            </a:r>
            <a:r>
              <a:rPr lang="en-GB"/>
              <a:t> table yang </a:t>
            </a:r>
            <a:r>
              <a:rPr lang="en-GB" err="1"/>
              <a:t>digunakan</a:t>
            </a:r>
            <a:r>
              <a:rPr lang="en-GB"/>
              <a:t> </a:t>
            </a:r>
            <a:r>
              <a:rPr lang="en-GB" err="1"/>
              <a:t>pada</a:t>
            </a:r>
            <a:r>
              <a:rPr lang="en-GB"/>
              <a:t> </a:t>
            </a:r>
            <a:r>
              <a:rPr lang="en-GB" err="1"/>
              <a:t>pencarian</a:t>
            </a:r>
            <a:r>
              <a:rPr lang="en-GB"/>
              <a:t> </a:t>
            </a:r>
            <a:r>
              <a:rPr lang="en-GB" err="1"/>
              <a:t>ini</a:t>
            </a:r>
            <a:r>
              <a:rPr lang="en-GB"/>
              <a:t> </a:t>
            </a:r>
            <a:r>
              <a:rPr lang="en-GB" err="1"/>
              <a:t>membentuk</a:t>
            </a:r>
            <a:r>
              <a:rPr lang="en-GB"/>
              <a:t> </a:t>
            </a:r>
            <a:r>
              <a:rPr lang="en-GB" err="1"/>
              <a:t>suatu</a:t>
            </a:r>
            <a:r>
              <a:rPr lang="en-GB"/>
              <a:t> </a:t>
            </a:r>
            <a:r>
              <a:rPr lang="en-US" b="1"/>
              <a:t>probe sequence</a:t>
            </a:r>
            <a:r>
              <a:rPr lang="en-GB"/>
              <a:t>, </a:t>
            </a:r>
            <a:r>
              <a:rPr lang="en-GB" err="1"/>
              <a:t>jika</a:t>
            </a:r>
            <a:r>
              <a:rPr lang="en-GB"/>
              <a:t> probe sequence </a:t>
            </a:r>
            <a:r>
              <a:rPr lang="en-GB" err="1"/>
              <a:t>telah</a:t>
            </a:r>
            <a:r>
              <a:rPr lang="en-GB"/>
              <a:t> </a:t>
            </a:r>
            <a:r>
              <a:rPr lang="en-GB" err="1"/>
              <a:t>mencapai</a:t>
            </a:r>
            <a:r>
              <a:rPr lang="en-GB"/>
              <a:t> </a:t>
            </a:r>
            <a:r>
              <a:rPr lang="en-GB" err="1"/>
              <a:t>ujung</a:t>
            </a:r>
            <a:r>
              <a:rPr lang="en-GB"/>
              <a:t> hash table, </a:t>
            </a:r>
            <a:r>
              <a:rPr lang="en-GB" err="1"/>
              <a:t>pencarian</a:t>
            </a:r>
            <a:r>
              <a:rPr lang="en-GB"/>
              <a:t> </a:t>
            </a:r>
            <a:r>
              <a:rPr lang="en-GB" err="1"/>
              <a:t>dilanjutkan</a:t>
            </a:r>
            <a:r>
              <a:rPr lang="en-GB"/>
              <a:t> </a:t>
            </a:r>
            <a:r>
              <a:rPr lang="en-GB" err="1"/>
              <a:t>dari</a:t>
            </a:r>
            <a:r>
              <a:rPr lang="en-GB"/>
              <a:t> </a:t>
            </a:r>
            <a:r>
              <a:rPr lang="en-GB" err="1"/>
              <a:t>awal</a:t>
            </a:r>
            <a:r>
              <a:rPr lang="en-GB"/>
              <a:t> table.</a:t>
            </a:r>
          </a:p>
          <a:p>
            <a:pPr lvl="1"/>
            <a:r>
              <a:rPr lang="en-GB"/>
              <a:t>Hash table </a:t>
            </a:r>
            <a:r>
              <a:rPr lang="en-GB" err="1"/>
              <a:t>dianggap</a:t>
            </a:r>
            <a:r>
              <a:rPr lang="en-GB"/>
              <a:t> </a:t>
            </a:r>
            <a:r>
              <a:rPr lang="en-GB" err="1"/>
              <a:t>sebagai</a:t>
            </a:r>
            <a:r>
              <a:rPr lang="en-GB"/>
              <a:t> </a:t>
            </a:r>
            <a:r>
              <a:rPr lang="en-GB" err="1"/>
              <a:t>suatu</a:t>
            </a:r>
            <a:r>
              <a:rPr lang="en-GB"/>
              <a:t> circular array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2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7"/>
            <a:ext cx="9720262" cy="1118995"/>
          </a:xfrm>
        </p:spPr>
        <p:txBody>
          <a:bodyPr/>
          <a:lstStyle/>
          <a:p>
            <a:r>
              <a:rPr lang="en-GB" dirty="0"/>
              <a:t>Linear probing -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41246" t="12006" r="23707" b="19243"/>
          <a:stretch/>
        </p:blipFill>
        <p:spPr>
          <a:xfrm>
            <a:off x="883261" y="1704782"/>
            <a:ext cx="4559968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3906" y="1704782"/>
            <a:ext cx="5509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Objek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 </a:t>
            </a:r>
            <a:r>
              <a:rPr lang="en-GB" dirty="0" err="1"/>
              <a:t>alamat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search key no </a:t>
            </a:r>
            <a:r>
              <a:rPr lang="en-GB" dirty="0" err="1"/>
              <a:t>telp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alamat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(</a:t>
            </a:r>
            <a:r>
              <a:rPr lang="en-GB" dirty="0" err="1"/>
              <a:t>diawali</a:t>
            </a:r>
            <a:r>
              <a:rPr lang="en-GB" dirty="0"/>
              <a:t> 555)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83906" y="2546778"/>
            <a:ext cx="5160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Misal</a:t>
            </a:r>
            <a:r>
              <a:rPr lang="en-GB" dirty="0"/>
              <a:t>, </a:t>
            </a:r>
            <a:r>
              <a:rPr lang="en-GB" dirty="0" err="1"/>
              <a:t>untuk</a:t>
            </a:r>
            <a:r>
              <a:rPr lang="en-GB" dirty="0"/>
              <a:t> no </a:t>
            </a:r>
            <a:r>
              <a:rPr lang="en-GB" dirty="0" err="1"/>
              <a:t>telp</a:t>
            </a:r>
            <a:r>
              <a:rPr lang="en-GB" dirty="0"/>
              <a:t> </a:t>
            </a:r>
            <a:r>
              <a:rPr lang="en-US" dirty="0"/>
              <a:t>555-1214, 555-8132, 555-4294 </a:t>
            </a:r>
            <a:r>
              <a:rPr lang="en-US" dirty="0" err="1"/>
              <a:t>dan</a:t>
            </a:r>
            <a:r>
              <a:rPr lang="en-US" dirty="0"/>
              <a:t> 555-2072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dipetakan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52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83906" y="3472876"/>
            <a:ext cx="483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Penambahan</a:t>
            </a:r>
            <a:r>
              <a:rPr lang="en-GB" dirty="0"/>
              <a:t> </a:t>
            </a:r>
            <a:r>
              <a:rPr lang="en-GB" dirty="0" err="1"/>
              <a:t>pertama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mengisi</a:t>
            </a:r>
            <a:r>
              <a:rPr lang="en-GB" dirty="0"/>
              <a:t> </a:t>
            </a:r>
            <a:r>
              <a:rPr lang="en-US" dirty="0" err="1"/>
              <a:t>hashTable</a:t>
            </a:r>
            <a:r>
              <a:rPr lang="en-US" dirty="0"/>
              <a:t>[52]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9635" y="3810313"/>
            <a:ext cx="550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penambahan</a:t>
            </a:r>
            <a:r>
              <a:rPr lang="en-GB" dirty="0"/>
              <a:t> </a:t>
            </a:r>
            <a:r>
              <a:rPr lang="en-GB" dirty="0" err="1"/>
              <a:t>kedua</a:t>
            </a:r>
            <a:r>
              <a:rPr lang="en-GB" dirty="0"/>
              <a:t>, </a:t>
            </a:r>
            <a:r>
              <a:rPr lang="en-GB" dirty="0" err="1"/>
              <a:t>karena</a:t>
            </a:r>
            <a:r>
              <a:rPr lang="en-GB" dirty="0"/>
              <a:t> 52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terisi</a:t>
            </a:r>
            <a:r>
              <a:rPr lang="en-GB" dirty="0"/>
              <a:t>,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</a:t>
            </a:r>
            <a:r>
              <a:rPr lang="en-GB" dirty="0" err="1"/>
              <a:t>berikutnya</a:t>
            </a:r>
            <a:r>
              <a:rPr lang="en-GB" dirty="0"/>
              <a:t>, </a:t>
            </a:r>
            <a:r>
              <a:rPr lang="en-US" dirty="0" err="1"/>
              <a:t>hashTable</a:t>
            </a:r>
            <a:r>
              <a:rPr lang="en-US" dirty="0"/>
              <a:t>[53]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99635" y="4377542"/>
            <a:ext cx="550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penambahan</a:t>
            </a:r>
            <a:r>
              <a:rPr lang="en-GB" dirty="0"/>
              <a:t> </a:t>
            </a:r>
            <a:r>
              <a:rPr lang="en-GB" dirty="0" err="1"/>
              <a:t>ketiga</a:t>
            </a:r>
            <a:r>
              <a:rPr lang="en-GB" dirty="0"/>
              <a:t>, </a:t>
            </a:r>
            <a:r>
              <a:rPr lang="en-GB" dirty="0" err="1"/>
              <a:t>karena</a:t>
            </a:r>
            <a:r>
              <a:rPr lang="en-GB" dirty="0"/>
              <a:t> 52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terisi</a:t>
            </a:r>
            <a:r>
              <a:rPr lang="en-GB" dirty="0"/>
              <a:t>, </a:t>
            </a:r>
            <a:r>
              <a:rPr lang="en-GB" dirty="0" err="1"/>
              <a:t>indeks</a:t>
            </a:r>
            <a:r>
              <a:rPr lang="en-GB" dirty="0"/>
              <a:t> </a:t>
            </a:r>
            <a:r>
              <a:rPr lang="en-GB" dirty="0" err="1"/>
              <a:t>berikutnya</a:t>
            </a:r>
            <a:r>
              <a:rPr lang="en-GB" dirty="0"/>
              <a:t>, 53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terisi</a:t>
            </a:r>
            <a:r>
              <a:rPr lang="en-GB" dirty="0"/>
              <a:t>,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menempati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</a:t>
            </a:r>
            <a:r>
              <a:rPr lang="en-GB" dirty="0" err="1"/>
              <a:t>setelah</a:t>
            </a:r>
            <a:r>
              <a:rPr lang="en-GB" dirty="0"/>
              <a:t> 53, </a:t>
            </a:r>
            <a:r>
              <a:rPr lang="en-GB" dirty="0" err="1"/>
              <a:t>yaitu</a:t>
            </a:r>
            <a:r>
              <a:rPr lang="en-GB" dirty="0"/>
              <a:t> </a:t>
            </a:r>
            <a:r>
              <a:rPr lang="en-US" dirty="0" err="1"/>
              <a:t>hashTable</a:t>
            </a:r>
            <a:r>
              <a:rPr lang="en-US" dirty="0"/>
              <a:t>[54]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99635" y="5221501"/>
            <a:ext cx="550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Cara yang </a:t>
            </a:r>
            <a:r>
              <a:rPr lang="en-GB" dirty="0" err="1"/>
              <a:t>sama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memperoleh</a:t>
            </a:r>
            <a:r>
              <a:rPr lang="en-GB" dirty="0"/>
              <a:t> </a:t>
            </a:r>
            <a:r>
              <a:rPr lang="en-US" dirty="0" err="1"/>
              <a:t>hashTable</a:t>
            </a:r>
            <a:r>
              <a:rPr lang="en-US" dirty="0"/>
              <a:t>[55]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1078889"/>
          </a:xfrm>
        </p:spPr>
        <p:txBody>
          <a:bodyPr/>
          <a:lstStyle/>
          <a:p>
            <a:r>
              <a:rPr lang="en-GB" dirty="0" err="1"/>
              <a:t>pengambilan</a:t>
            </a:r>
            <a:r>
              <a:rPr lang="en-GB" dirty="0"/>
              <a:t> data </a:t>
            </a:r>
            <a:r>
              <a:rPr lang="en-GB" dirty="0" err="1"/>
              <a:t>pada</a:t>
            </a:r>
            <a:r>
              <a:rPr lang="en-GB" dirty="0"/>
              <a:t> linear probing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582616"/>
            <a:ext cx="9720262" cy="4726110"/>
          </a:xfrm>
        </p:spPr>
        <p:txBody>
          <a:bodyPr/>
          <a:lstStyle/>
          <a:p>
            <a:r>
              <a:rPr lang="en-GB" dirty="0" err="1"/>
              <a:t>Pengambilan</a:t>
            </a:r>
            <a:r>
              <a:rPr lang="en-GB" dirty="0"/>
              <a:t> data </a:t>
            </a:r>
            <a:r>
              <a:rPr lang="en-GB" dirty="0" err="1"/>
              <a:t>pada</a:t>
            </a:r>
            <a:r>
              <a:rPr lang="en-GB" dirty="0"/>
              <a:t> perfect hash function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,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merujuk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hash code (</a:t>
            </a:r>
            <a:r>
              <a:rPr lang="en-GB" dirty="0" err="1"/>
              <a:t>indeks</a:t>
            </a:r>
            <a:r>
              <a:rPr lang="en-GB" dirty="0"/>
              <a:t>) data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hash table</a:t>
            </a:r>
          </a:p>
          <a:p>
            <a:r>
              <a:rPr lang="en-GB" dirty="0" err="1"/>
              <a:t>Namun</a:t>
            </a:r>
            <a:r>
              <a:rPr lang="en-GB" dirty="0"/>
              <a:t>, </a:t>
            </a:r>
            <a:r>
              <a:rPr lang="en-GB" dirty="0" err="1"/>
              <a:t>pada</a:t>
            </a:r>
            <a:r>
              <a:rPr lang="en-GB" dirty="0"/>
              <a:t> linear probing,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jadi</a:t>
            </a:r>
            <a:r>
              <a:rPr lang="en-GB" dirty="0"/>
              <a:t> data yang </a:t>
            </a:r>
            <a:r>
              <a:rPr lang="en-GB" dirty="0" err="1"/>
              <a:t>ingin</a:t>
            </a:r>
            <a:r>
              <a:rPr lang="en-GB" dirty="0"/>
              <a:t> </a:t>
            </a:r>
            <a:r>
              <a:rPr lang="en-GB" dirty="0" err="1"/>
              <a:t>diambil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berada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yang </a:t>
            </a:r>
            <a:r>
              <a:rPr lang="en-GB" dirty="0" err="1"/>
              <a:t>sesuai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hash code,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terdapat</a:t>
            </a:r>
            <a:r>
              <a:rPr lang="en-GB" dirty="0"/>
              <a:t> hash code yang </a:t>
            </a:r>
            <a:r>
              <a:rPr lang="en-GB" dirty="0" err="1"/>
              <a:t>sama</a:t>
            </a:r>
            <a:r>
              <a:rPr lang="en-GB" dirty="0"/>
              <a:t>, </a:t>
            </a:r>
            <a:r>
              <a:rPr lang="en-GB" dirty="0" err="1"/>
              <a:t>seperti</a:t>
            </a:r>
            <a:r>
              <a:rPr lang="en-GB" dirty="0"/>
              <a:t> </a:t>
            </a:r>
            <a:r>
              <a:rPr lang="en-GB" dirty="0" err="1"/>
              <a:t>terlihat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sebelum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.</a:t>
            </a:r>
          </a:p>
          <a:p>
            <a:r>
              <a:rPr lang="en-GB" dirty="0"/>
              <a:t>Salah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mengatasinya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menambahkan</a:t>
            </a:r>
            <a:r>
              <a:rPr lang="en-GB" dirty="0"/>
              <a:t> search key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yang </a:t>
            </a:r>
            <a:r>
              <a:rPr lang="en-GB" dirty="0" err="1"/>
              <a:t>dimasukkan</a:t>
            </a:r>
            <a:r>
              <a:rPr lang="en-GB" dirty="0"/>
              <a:t>, </a:t>
            </a:r>
            <a:r>
              <a:rPr lang="en-GB" dirty="0" err="1"/>
              <a:t>jadi</a:t>
            </a:r>
            <a:r>
              <a:rPr lang="en-GB" dirty="0"/>
              <a:t> data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dikenali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search key </a:t>
            </a:r>
            <a:r>
              <a:rPr lang="en-GB" dirty="0" err="1"/>
              <a:t>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472" t="19572" r="20008" b="10197"/>
          <a:stretch/>
        </p:blipFill>
        <p:spPr>
          <a:xfrm>
            <a:off x="6352674" y="1582616"/>
            <a:ext cx="5402179" cy="513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Penghapusan pada linear probing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GB" dirty="0" err="1"/>
              <a:t>Penghapusan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perfect hash function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membutuhkan</a:t>
            </a:r>
            <a:r>
              <a:rPr lang="en-GB" dirty="0"/>
              <a:t> </a:t>
            </a:r>
            <a:r>
              <a:rPr lang="en-GB" dirty="0" err="1"/>
              <a:t>waktu</a:t>
            </a:r>
            <a:r>
              <a:rPr lang="en-GB" dirty="0"/>
              <a:t> lama, </a:t>
            </a:r>
            <a:r>
              <a:rPr lang="en-GB" dirty="0" err="1"/>
              <a:t>karena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langsung</a:t>
            </a:r>
            <a:r>
              <a:rPr lang="en-GB" dirty="0"/>
              <a:t> </a:t>
            </a:r>
            <a:r>
              <a:rPr lang="en-GB" dirty="0" err="1"/>
              <a:t>dihapus</a:t>
            </a:r>
            <a:r>
              <a:rPr lang="en-GB" dirty="0"/>
              <a:t> </a:t>
            </a:r>
            <a:r>
              <a:rPr lang="en-GB" dirty="0" err="1"/>
              <a:t>setelah</a:t>
            </a:r>
            <a:r>
              <a:rPr lang="en-GB" dirty="0"/>
              <a:t> </a:t>
            </a:r>
            <a:r>
              <a:rPr lang="en-GB" dirty="0" err="1"/>
              <a:t>mendapatkan</a:t>
            </a:r>
            <a:r>
              <a:rPr lang="en-GB" dirty="0"/>
              <a:t> hash code </a:t>
            </a:r>
            <a:r>
              <a:rPr lang="en-GB" dirty="0" err="1"/>
              <a:t>objek</a:t>
            </a:r>
            <a:r>
              <a:rPr lang="en-GB" dirty="0"/>
              <a:t> </a:t>
            </a:r>
            <a:r>
              <a:rPr lang="en-GB" dirty="0" err="1"/>
              <a:t>tersebut</a:t>
            </a:r>
            <a:endParaRPr lang="en-GB" dirty="0"/>
          </a:p>
          <a:p>
            <a:r>
              <a:rPr lang="en-GB" dirty="0" err="1"/>
              <a:t>Untuk</a:t>
            </a:r>
            <a:r>
              <a:rPr lang="en-GB" dirty="0"/>
              <a:t> linear probing, </a:t>
            </a:r>
            <a:r>
              <a:rPr lang="en-GB" dirty="0" err="1"/>
              <a:t>penghapusan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memperhatikan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menambahkan</a:t>
            </a:r>
            <a:r>
              <a:rPr lang="en-GB" dirty="0"/>
              <a:t> </a:t>
            </a:r>
            <a:r>
              <a:rPr lang="en-GB" dirty="0" err="1"/>
              <a:t>tanda</a:t>
            </a:r>
            <a:r>
              <a:rPr lang="en-GB" dirty="0"/>
              <a:t> </a:t>
            </a:r>
            <a:r>
              <a:rPr lang="en-GB" dirty="0" err="1"/>
              <a:t>berikut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Occupied: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lokasi</a:t>
            </a:r>
            <a:r>
              <a:rPr lang="en-GB" dirty="0"/>
              <a:t> </a:t>
            </a:r>
            <a:r>
              <a:rPr lang="en-GB" dirty="0" err="1"/>
              <a:t>tersebut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data yang </a:t>
            </a:r>
            <a:r>
              <a:rPr lang="en-GB" dirty="0" err="1"/>
              <a:t>mengisinya</a:t>
            </a:r>
            <a:endParaRPr lang="en-GB" dirty="0"/>
          </a:p>
          <a:p>
            <a:pPr lvl="1"/>
            <a:r>
              <a:rPr lang="en-GB" dirty="0"/>
              <a:t>Empty: </a:t>
            </a:r>
            <a:r>
              <a:rPr lang="en-GB" dirty="0" err="1"/>
              <a:t>Lokasi</a:t>
            </a:r>
            <a:r>
              <a:rPr lang="en-GB" dirty="0"/>
              <a:t> </a:t>
            </a:r>
            <a:r>
              <a:rPr lang="en-GB" dirty="0" err="1"/>
              <a:t>selama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berisi</a:t>
            </a:r>
            <a:r>
              <a:rPr lang="en-GB" dirty="0"/>
              <a:t> null</a:t>
            </a:r>
          </a:p>
          <a:p>
            <a:pPr lvl="1"/>
            <a:r>
              <a:rPr lang="en-GB" dirty="0"/>
              <a:t>Available: </a:t>
            </a:r>
            <a:r>
              <a:rPr lang="en-GB" dirty="0" err="1"/>
              <a:t>Sebelumnya</a:t>
            </a:r>
            <a:r>
              <a:rPr lang="en-GB" dirty="0"/>
              <a:t> </a:t>
            </a:r>
            <a:r>
              <a:rPr lang="en-GB" dirty="0" err="1"/>
              <a:t>berisi</a:t>
            </a:r>
            <a:r>
              <a:rPr lang="en-GB" dirty="0"/>
              <a:t>, </a:t>
            </a:r>
            <a:r>
              <a:rPr lang="en-GB" dirty="0" err="1"/>
              <a:t>namun</a:t>
            </a:r>
            <a:r>
              <a:rPr lang="en-GB" dirty="0"/>
              <a:t>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dihapus</a:t>
            </a:r>
            <a:endParaRPr lang="en-GB" dirty="0"/>
          </a:p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menjamin</a:t>
            </a:r>
            <a:r>
              <a:rPr lang="en-GB" dirty="0"/>
              <a:t> data </a:t>
            </a:r>
            <a:r>
              <a:rPr lang="en-GB" dirty="0" err="1"/>
              <a:t>berikutnya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mengisi</a:t>
            </a:r>
            <a:r>
              <a:rPr lang="en-GB" dirty="0"/>
              <a:t> slot yang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dihapus</a:t>
            </a:r>
            <a:r>
              <a:rPr lang="en-GB" dirty="0"/>
              <a:t>,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data yang </a:t>
            </a:r>
            <a:r>
              <a:rPr lang="en-GB" dirty="0" err="1"/>
              <a:t>dihapus</a:t>
            </a:r>
            <a:r>
              <a:rPr lang="en-GB" dirty="0"/>
              <a:t> </a:t>
            </a:r>
            <a:r>
              <a:rPr lang="en-GB" dirty="0" err="1"/>
              <a:t>sebaiknya</a:t>
            </a:r>
            <a:r>
              <a:rPr lang="en-GB" dirty="0"/>
              <a:t> </a:t>
            </a:r>
            <a:r>
              <a:rPr lang="en-GB" dirty="0" err="1"/>
              <a:t>diisi</a:t>
            </a:r>
            <a:r>
              <a:rPr lang="en-GB" dirty="0"/>
              <a:t> </a:t>
            </a:r>
            <a:r>
              <a:rPr lang="en-GB" dirty="0" err="1"/>
              <a:t>tanda</a:t>
            </a:r>
            <a:r>
              <a:rPr lang="en-GB" dirty="0"/>
              <a:t>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4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GB"/>
              <a:t>clustering</a:t>
            </a:r>
            <a:endParaRPr lang="en-US" dirty="0"/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70D082-AF88-4476-99D2-19C8BA02C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096373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275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3491" t="10855" r="11409" b="5921"/>
          <a:stretch/>
        </p:blipFill>
        <p:spPr>
          <a:xfrm>
            <a:off x="2141620" y="276726"/>
            <a:ext cx="8470233" cy="60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7930" t="11513" r="18806" b="31086"/>
          <a:stretch/>
        </p:blipFill>
        <p:spPr>
          <a:xfrm>
            <a:off x="3019927" y="854240"/>
            <a:ext cx="6930190" cy="41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7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Quadratic probing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GB" dirty="0" err="1"/>
              <a:t>Metode</a:t>
            </a:r>
            <a:r>
              <a:rPr lang="en-GB" dirty="0"/>
              <a:t> open addressing yang </a:t>
            </a:r>
            <a:r>
              <a:rPr lang="en-GB" dirty="0" err="1"/>
              <a:t>menggunakan</a:t>
            </a:r>
            <a:r>
              <a:rPr lang="en-GB" dirty="0"/>
              <a:t> quadratic probing,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dirty="0" err="1"/>
              <a:t>tempat</a:t>
            </a:r>
            <a:r>
              <a:rPr lang="en-GB" dirty="0"/>
              <a:t> </a:t>
            </a:r>
            <a:r>
              <a:rPr lang="en-GB" dirty="0" err="1"/>
              <a:t>kosong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secara</a:t>
            </a:r>
            <a:r>
              <a:rPr lang="en-GB" dirty="0"/>
              <a:t> linear, </a:t>
            </a:r>
            <a:r>
              <a:rPr lang="en-GB" dirty="0" err="1"/>
              <a:t>namun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US" i="1" dirty="0"/>
              <a:t>k </a:t>
            </a:r>
            <a:r>
              <a:rPr lang="en-US" dirty="0"/>
              <a:t>+ </a:t>
            </a:r>
            <a:r>
              <a:rPr lang="en-US" i="1" dirty="0"/>
              <a:t>j</a:t>
            </a:r>
            <a:r>
              <a:rPr lang="en-US" baseline="30000" dirty="0"/>
              <a:t>2 </a:t>
            </a:r>
            <a:r>
              <a:rPr lang="en-US" dirty="0"/>
              <a:t>for </a:t>
            </a:r>
            <a:r>
              <a:rPr lang="en-US" i="1" dirty="0"/>
              <a:t>j </a:t>
            </a:r>
            <a:r>
              <a:rPr lang="en-US" dirty="0"/>
              <a:t>≥ 0</a:t>
            </a:r>
          </a:p>
          <a:p>
            <a:r>
              <a:rPr lang="en-GB" dirty="0" err="1"/>
              <a:t>Jadi</a:t>
            </a:r>
            <a:r>
              <a:rPr lang="en-GB" dirty="0"/>
              <a:t>, </a:t>
            </a:r>
            <a:r>
              <a:rPr lang="en-GB" dirty="0" err="1"/>
              <a:t>pencarian</a:t>
            </a:r>
            <a:r>
              <a:rPr lang="en-GB" dirty="0"/>
              <a:t> </a:t>
            </a:r>
            <a:r>
              <a:rPr lang="en-GB" dirty="0" err="1"/>
              <a:t>tempat</a:t>
            </a:r>
            <a:r>
              <a:rPr lang="en-GB" dirty="0"/>
              <a:t> </a:t>
            </a:r>
            <a:r>
              <a:rPr lang="en-GB" dirty="0" err="1"/>
              <a:t>kosong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pada </a:t>
            </a:r>
            <a:r>
              <a:rPr lang="en-GB" dirty="0" err="1"/>
              <a:t>indeks</a:t>
            </a:r>
            <a:r>
              <a:rPr lang="en-GB" dirty="0"/>
              <a:t>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k </a:t>
            </a:r>
            <a:r>
              <a:rPr lang="en-US" dirty="0"/>
              <a:t>+ 1, </a:t>
            </a:r>
            <a:r>
              <a:rPr lang="en-US" i="1" dirty="0"/>
              <a:t>k </a:t>
            </a:r>
            <a:r>
              <a:rPr lang="en-US" dirty="0"/>
              <a:t>+ 4, </a:t>
            </a:r>
            <a:r>
              <a:rPr lang="en-US" i="1" dirty="0"/>
              <a:t>k </a:t>
            </a:r>
            <a:r>
              <a:rPr lang="en-US" dirty="0"/>
              <a:t>+ 9, </a:t>
            </a:r>
            <a:r>
              <a:rPr lang="en-US" dirty="0" err="1"/>
              <a:t>dst</a:t>
            </a:r>
            <a:endParaRPr lang="en-GB" dirty="0"/>
          </a:p>
          <a:p>
            <a:r>
              <a:rPr lang="en-GB" dirty="0"/>
              <a:t>Masih </a:t>
            </a:r>
            <a:r>
              <a:rPr lang="en-GB" dirty="0" err="1"/>
              <a:t>memunculkan</a:t>
            </a:r>
            <a:r>
              <a:rPr lang="en-GB" dirty="0"/>
              <a:t> secondary clustering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8763" t="63816" r="12888" b="21217"/>
          <a:stretch/>
        </p:blipFill>
        <p:spPr>
          <a:xfrm>
            <a:off x="4707827" y="4879231"/>
            <a:ext cx="7164131" cy="10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22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Double hashing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GB" dirty="0" err="1"/>
              <a:t>Metode</a:t>
            </a:r>
            <a:r>
              <a:rPr lang="en-GB" dirty="0"/>
              <a:t> open addressing yang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hash </a:t>
            </a:r>
            <a:r>
              <a:rPr lang="en-GB" dirty="0" err="1"/>
              <a:t>kedua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key yang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dirty="0" err="1"/>
              <a:t>tempat</a:t>
            </a:r>
            <a:r>
              <a:rPr lang="en-GB" dirty="0"/>
              <a:t> </a:t>
            </a:r>
            <a:r>
              <a:rPr lang="en-GB" dirty="0" err="1"/>
              <a:t>kosong</a:t>
            </a:r>
            <a:r>
              <a:rPr lang="en-GB" dirty="0"/>
              <a:t>. </a:t>
            </a:r>
          </a:p>
          <a:p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menghindari</a:t>
            </a:r>
            <a:r>
              <a:rPr lang="en-GB" dirty="0"/>
              <a:t> primary </a:t>
            </a:r>
            <a:r>
              <a:rPr lang="en-GB" dirty="0" err="1"/>
              <a:t>dan</a:t>
            </a:r>
            <a:r>
              <a:rPr lang="en-GB" dirty="0"/>
              <a:t> secondary clustering, </a:t>
            </a:r>
            <a:r>
              <a:rPr lang="en-GB" dirty="0" err="1"/>
              <a:t>walau</a:t>
            </a:r>
            <a:r>
              <a:rPr lang="en-GB" dirty="0"/>
              <a:t>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memunculkan</a:t>
            </a:r>
            <a:r>
              <a:rPr lang="en-GB" dirty="0"/>
              <a:t> probe sequence</a:t>
            </a:r>
          </a:p>
          <a:p>
            <a:r>
              <a:rPr lang="en-GB" dirty="0" err="1"/>
              <a:t>Misal</a:t>
            </a:r>
            <a:r>
              <a:rPr lang="en-GB" dirty="0"/>
              <a:t>,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terdapat</a:t>
            </a:r>
            <a:r>
              <a:rPr lang="en-GB" dirty="0"/>
              <a:t> hash function </a:t>
            </a:r>
            <a:r>
              <a:rPr lang="en-GB" dirty="0" err="1"/>
              <a:t>dari</a:t>
            </a:r>
            <a:r>
              <a:rPr lang="en-GB" dirty="0"/>
              <a:t> hash table yang </a:t>
            </a:r>
            <a:r>
              <a:rPr lang="en-GB" dirty="0" err="1"/>
              <a:t>berukuran</a:t>
            </a:r>
            <a:r>
              <a:rPr lang="en-GB" dirty="0"/>
              <a:t> 7, </a:t>
            </a:r>
            <a:r>
              <a:rPr lang="en-GB" dirty="0" err="1"/>
              <a:t>maka</a:t>
            </a:r>
            <a:r>
              <a:rPr lang="en-GB" dirty="0"/>
              <a:t>:</a:t>
            </a:r>
            <a:endParaRPr lang="en-US" dirty="0"/>
          </a:p>
          <a:p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(key)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 modulo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lang="en-US" dirty="0" err="1"/>
              <a:t>dan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(key)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 5 - 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key modulo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GB" dirty="0" err="1"/>
              <a:t>Jika</a:t>
            </a:r>
            <a:r>
              <a:rPr lang="en-GB" dirty="0"/>
              <a:t> key </a:t>
            </a:r>
            <a:r>
              <a:rPr lang="en-GB" dirty="0" err="1"/>
              <a:t>adalah</a:t>
            </a:r>
            <a:r>
              <a:rPr lang="en-GB" dirty="0"/>
              <a:t> 16, </a:t>
            </a:r>
            <a:r>
              <a:rPr lang="en-GB" dirty="0" err="1"/>
              <a:t>maka</a:t>
            </a:r>
            <a:endParaRPr lang="en-GB" dirty="0"/>
          </a:p>
          <a:p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h1(16) = 2 </a:t>
            </a:r>
            <a:r>
              <a:rPr lang="en-US" dirty="0" err="1"/>
              <a:t>dan</a:t>
            </a:r>
            <a:r>
              <a:rPr lang="en-US" i="1">
                <a:latin typeface="Courier New" panose="02070309020205020404" pitchFamily="49" charset="0"/>
                <a:cs typeface="Courier New" panose="02070309020205020404" pitchFamily="49" charset="0"/>
              </a:rPr>
              <a:t> h2(16) = 4</a:t>
            </a:r>
          </a:p>
          <a:p>
            <a:r>
              <a:rPr lang="en-GB" dirty="0" err="1"/>
              <a:t>Jadi</a:t>
            </a:r>
            <a:r>
              <a:rPr lang="en-GB" dirty="0"/>
              <a:t>, probe sequence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dimulai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2,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penambahan</a:t>
            </a:r>
            <a:r>
              <a:rPr lang="en-GB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0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509" t="24835" r="12333" b="21546"/>
          <a:stretch/>
        </p:blipFill>
        <p:spPr>
          <a:xfrm>
            <a:off x="1597986" y="986588"/>
            <a:ext cx="9326689" cy="4451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9D0214-0BB3-426F-A1AB-4391D7FF9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92" y="2225315"/>
            <a:ext cx="103441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23938" y="1794487"/>
            <a:ext cx="9720262" cy="4477725"/>
          </a:xfrm>
        </p:spPr>
        <p:txBody>
          <a:bodyPr/>
          <a:lstStyle/>
          <a:p>
            <a:r>
              <a:rPr lang="en-US" b="1" dirty="0"/>
              <a:t>Hashing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data,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linear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hashing </a:t>
            </a:r>
            <a:r>
              <a:rPr lang="en-GB" dirty="0" err="1"/>
              <a:t>diletakkan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b="1" dirty="0"/>
              <a:t>hash table</a:t>
            </a:r>
            <a:r>
              <a:rPr lang="en-GB" dirty="0"/>
              <a:t>, yang </a:t>
            </a:r>
            <a:r>
              <a:rPr lang="en-GB" dirty="0" err="1"/>
              <a:t>biasanya</a:t>
            </a:r>
            <a:r>
              <a:rPr lang="en-GB" dirty="0"/>
              <a:t> </a:t>
            </a:r>
            <a:r>
              <a:rPr lang="en-GB" dirty="0" err="1"/>
              <a:t>berbentuk</a:t>
            </a:r>
            <a:r>
              <a:rPr lang="en-GB" dirty="0"/>
              <a:t> array</a:t>
            </a:r>
          </a:p>
          <a:p>
            <a:pPr lvl="1"/>
            <a:r>
              <a:rPr lang="en-GB" dirty="0" err="1"/>
              <a:t>Indeks</a:t>
            </a:r>
            <a:r>
              <a:rPr lang="en-GB" dirty="0"/>
              <a:t> hash table </a:t>
            </a:r>
            <a:r>
              <a:rPr lang="en-GB" dirty="0" err="1"/>
              <a:t>ditentukan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hashing</a:t>
            </a:r>
          </a:p>
          <a:p>
            <a:pPr lvl="1"/>
            <a:r>
              <a:rPr lang="en-GB" dirty="0" err="1"/>
              <a:t>Implementasi</a:t>
            </a:r>
            <a:r>
              <a:rPr lang="en-GB" dirty="0"/>
              <a:t> hashing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 sets dan map (</a:t>
            </a:r>
            <a:r>
              <a:rPr lang="en-GB" dirty="0" err="1"/>
              <a:t>kadang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dictionary)</a:t>
            </a:r>
          </a:p>
          <a:p>
            <a:pPr marL="128588" lvl="1" indent="0">
              <a:buNone/>
            </a:pPr>
            <a:endParaRPr lang="en-GB" dirty="0"/>
          </a:p>
          <a:p>
            <a:pPr marL="128588" lvl="1" indent="0">
              <a:buNone/>
            </a:pPr>
            <a:r>
              <a:rPr lang="en-GB" sz="2000" dirty="0" err="1">
                <a:solidFill>
                  <a:srgbClr val="FF0000"/>
                </a:solidFill>
              </a:rPr>
              <a:t>Indeks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suatu</a:t>
            </a:r>
            <a:r>
              <a:rPr lang="en-GB" sz="2000" dirty="0">
                <a:solidFill>
                  <a:srgbClr val="FF0000"/>
                </a:solidFill>
              </a:rPr>
              <a:t> hash table </a:t>
            </a:r>
            <a:r>
              <a:rPr lang="en-GB" sz="2000" dirty="0" err="1">
                <a:solidFill>
                  <a:srgbClr val="FF0000"/>
                </a:solidFill>
              </a:rPr>
              <a:t>diperoleh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dengan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melakukan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komputasi</a:t>
            </a:r>
            <a:r>
              <a:rPr lang="en-GB" sz="2000" dirty="0">
                <a:solidFill>
                  <a:srgbClr val="FF0000"/>
                </a:solidFill>
              </a:rPr>
              <a:t> pada </a:t>
            </a:r>
            <a:r>
              <a:rPr lang="en-GB" sz="2000" dirty="0" err="1">
                <a:solidFill>
                  <a:srgbClr val="FF0000"/>
                </a:solidFill>
              </a:rPr>
              <a:t>suatu</a:t>
            </a:r>
            <a:r>
              <a:rPr lang="en-GB" sz="2000" dirty="0">
                <a:solidFill>
                  <a:srgbClr val="FF0000"/>
                </a:solidFill>
              </a:rPr>
              <a:t> search key </a:t>
            </a:r>
            <a:r>
              <a:rPr lang="en-GB" sz="2000" dirty="0" err="1">
                <a:solidFill>
                  <a:srgbClr val="FF0000"/>
                </a:solidFill>
              </a:rPr>
              <a:t>dengan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menggunakan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hash function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GB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hasilnya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berupa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bilangan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 integer yang </a:t>
            </a:r>
            <a:r>
              <a:rPr lang="en-GB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menandakan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indeks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 array </a:t>
            </a:r>
            <a:r>
              <a:rPr lang="en-GB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dimana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suatu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elemen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akan</a:t>
            </a:r>
            <a:r>
              <a:rPr lang="en-GB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disimpan</a:t>
            </a:r>
            <a:endParaRPr lang="en-GB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128588" lvl="1" indent="0">
              <a:buNone/>
            </a:pPr>
            <a:endParaRPr lang="en-GB" dirty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CC5564-0016-43DC-91F8-1C9549ADA971}" type="slidenum">
              <a:rPr lang="en-US">
                <a:solidFill>
                  <a:srgbClr val="FFFFFF"/>
                </a:solidFill>
              </a:rPr>
              <a:pPr eaLnBrk="1" hangingPunct="1"/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71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585788"/>
            <a:ext cx="9720262" cy="985104"/>
          </a:xfrm>
        </p:spPr>
        <p:txBody>
          <a:bodyPr/>
          <a:lstStyle/>
          <a:p>
            <a:r>
              <a:rPr lang="en-GB"/>
              <a:t>Collision - another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1570892"/>
            <a:ext cx="9720262" cy="4900246"/>
          </a:xfrm>
        </p:spPr>
        <p:txBody>
          <a:bodyPr/>
          <a:lstStyle/>
          <a:p>
            <a:r>
              <a:rPr lang="en-GB" dirty="0"/>
              <a:t>Cara </a:t>
            </a:r>
            <a:r>
              <a:rPr lang="en-GB" dirty="0" err="1"/>
              <a:t>kedua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mengatasi</a:t>
            </a:r>
            <a:r>
              <a:rPr lang="en-GB" dirty="0"/>
              <a:t> collision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mengubah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hash table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lokasi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merepresentasikan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/ data. </a:t>
            </a:r>
            <a:r>
              <a:rPr lang="en-GB" dirty="0" err="1"/>
              <a:t>Lokasi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/>
              <a:t>bucket</a:t>
            </a:r>
          </a:p>
          <a:p>
            <a:r>
              <a:rPr lang="en-GB" dirty="0" err="1"/>
              <a:t>Struktur</a:t>
            </a:r>
            <a:r>
              <a:rPr lang="en-GB" dirty="0"/>
              <a:t> data </a:t>
            </a:r>
            <a:r>
              <a:rPr lang="en-GB" dirty="0" err="1"/>
              <a:t>untuk</a:t>
            </a:r>
            <a:r>
              <a:rPr lang="en-GB" dirty="0"/>
              <a:t> bucket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berupa</a:t>
            </a:r>
            <a:r>
              <a:rPr lang="en-GB" dirty="0"/>
              <a:t> array </a:t>
            </a:r>
            <a:r>
              <a:rPr lang="en-GB" dirty="0" err="1"/>
              <a:t>atau</a:t>
            </a:r>
            <a:r>
              <a:rPr lang="en-GB" dirty="0"/>
              <a:t> linked list, </a:t>
            </a:r>
            <a:r>
              <a:rPr lang="en-GB" dirty="0" err="1"/>
              <a:t>namun</a:t>
            </a:r>
            <a:r>
              <a:rPr lang="en-GB" dirty="0"/>
              <a:t> </a:t>
            </a:r>
            <a:r>
              <a:rPr lang="en-GB" dirty="0" err="1"/>
              <a:t>disarankan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linked list. </a:t>
            </a:r>
            <a:r>
              <a:rPr lang="en-GB" dirty="0" err="1"/>
              <a:t>Penggunaan</a:t>
            </a:r>
            <a:r>
              <a:rPr lang="en-GB" dirty="0"/>
              <a:t> bucket </a:t>
            </a:r>
            <a:r>
              <a:rPr lang="en-GB" dirty="0" err="1"/>
              <a:t>berupa</a:t>
            </a:r>
            <a:r>
              <a:rPr lang="en-GB" dirty="0"/>
              <a:t> linked list </a:t>
            </a:r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b="1" dirty="0"/>
              <a:t>separate chaining</a:t>
            </a:r>
          </a:p>
        </p:txBody>
      </p:sp>
    </p:spTree>
    <p:extLst>
      <p:ext uri="{BB962C8B-B14F-4D97-AF65-F5344CB8AC3E}">
        <p14:creationId xmlns:p14="http://schemas.microsoft.com/office/powerpoint/2010/main" val="1995052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87E9-5A6D-40EF-878B-4C0D3FE0D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869" y="549275"/>
            <a:ext cx="9720262" cy="1498600"/>
          </a:xfrm>
        </p:spPr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BC25-D639-4400-99C1-65692569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Algoritma</a:t>
            </a:r>
            <a:r>
              <a:rPr lang="en-GB" dirty="0"/>
              <a:t> </a:t>
            </a:r>
            <a:r>
              <a:rPr lang="en-GB" dirty="0" err="1"/>
              <a:t>pencarian</a:t>
            </a:r>
            <a:r>
              <a:rPr lang="en-GB" dirty="0"/>
              <a:t> data pada separate chaining:</a:t>
            </a:r>
          </a:p>
          <a:p>
            <a:r>
              <a:rPr lang="en-US" dirty="0"/>
              <a:t>1. Compute the hash code and reduce it modulo the table size. This gives an index h into the hash table.</a:t>
            </a:r>
          </a:p>
          <a:p>
            <a:r>
              <a:rPr lang="en-US" dirty="0"/>
              <a:t>2. Iterate through the elements of the bucket at position h. For each element of the bucket, check whether it is equal to x.</a:t>
            </a:r>
          </a:p>
          <a:p>
            <a:r>
              <a:rPr lang="en-US" dirty="0"/>
              <a:t>3. If a match is found among the elements of that bucket, then x is in the set. Otherwise, it is 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938" y="782735"/>
            <a:ext cx="9720262" cy="985104"/>
          </a:xfrm>
        </p:spPr>
        <p:txBody>
          <a:bodyPr/>
          <a:lstStyle/>
          <a:p>
            <a:r>
              <a:rPr lang="en-US" dirty="0"/>
              <a:t>SEPARATE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938" y="2166424"/>
            <a:ext cx="9720262" cy="4304713"/>
          </a:xfrm>
        </p:spPr>
        <p:txBody>
          <a:bodyPr/>
          <a:lstStyle/>
          <a:p>
            <a:r>
              <a:rPr lang="en-GB" sz="2400" dirty="0" err="1"/>
              <a:t>Algoritma</a:t>
            </a:r>
            <a:r>
              <a:rPr lang="en-GB" sz="2400" dirty="0"/>
              <a:t> </a:t>
            </a:r>
            <a:r>
              <a:rPr lang="en-GB" sz="2400" dirty="0" err="1"/>
              <a:t>penambahan</a:t>
            </a:r>
            <a:r>
              <a:rPr lang="en-GB" sz="2400" dirty="0"/>
              <a:t> data:</a:t>
            </a:r>
          </a:p>
          <a:p>
            <a:pPr lvl="1"/>
            <a:r>
              <a:rPr lang="en-US" sz="2000" dirty="0"/>
              <a:t>First compute the hash code to locate the bucket in which the element should be inserted. </a:t>
            </a:r>
          </a:p>
          <a:p>
            <a:pPr lvl="1"/>
            <a:r>
              <a:rPr lang="en-US" sz="2000" dirty="0"/>
              <a:t>Try finding the object in that bucket. If it is already present, do nothing. Otherwise, insert it.</a:t>
            </a:r>
          </a:p>
          <a:p>
            <a:r>
              <a:rPr lang="en-GB" sz="2400" dirty="0" err="1"/>
              <a:t>Algoritma</a:t>
            </a:r>
            <a:r>
              <a:rPr lang="en-GB" sz="2400" dirty="0"/>
              <a:t> </a:t>
            </a:r>
            <a:r>
              <a:rPr lang="en-GB" sz="2400" dirty="0" err="1"/>
              <a:t>penghapusan</a:t>
            </a:r>
            <a:r>
              <a:rPr lang="en-GB" sz="2400" dirty="0"/>
              <a:t> data:</a:t>
            </a:r>
          </a:p>
          <a:p>
            <a:pPr lvl="1"/>
            <a:r>
              <a:rPr lang="en-US" sz="2000" dirty="0"/>
              <a:t>First compute the hash code to locate the bucket in which the element should be inserted. </a:t>
            </a:r>
          </a:p>
          <a:p>
            <a:pPr lvl="1"/>
            <a:r>
              <a:rPr lang="en-US" sz="2000" dirty="0"/>
              <a:t>Try finding the object in that bucket. If it is present, remove it. Otherwise, do nothing.</a:t>
            </a:r>
          </a:p>
        </p:txBody>
      </p:sp>
    </p:spTree>
    <p:extLst>
      <p:ext uri="{BB962C8B-B14F-4D97-AF65-F5344CB8AC3E}">
        <p14:creationId xmlns:p14="http://schemas.microsoft.com/office/powerpoint/2010/main" val="273838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7852" t="32073" r="7709" b="8881"/>
          <a:stretch/>
        </p:blipFill>
        <p:spPr>
          <a:xfrm>
            <a:off x="953813" y="1121193"/>
            <a:ext cx="10656661" cy="4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86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DBAA7-72F4-47C9-B70C-823F6FACA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MAps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F81C5B-3A66-4725-B88C-200C5CD2B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59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FD3AE-6290-4926-A764-4A084059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FF3E-CA34-47BB-BDFB-6D8C28F5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r>
              <a:rPr lang="en-US" dirty="0"/>
              <a:t>Maps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mengasosiasikan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Key dan Value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Kamus</a:t>
            </a:r>
            <a:r>
              <a:rPr lang="en-US" dirty="0"/>
              <a:t>. Maps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keys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mengupdate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element </a:t>
            </a:r>
            <a:r>
              <a:rPr lang="en-US" dirty="0" err="1"/>
              <a:t>bedasarkan</a:t>
            </a:r>
            <a:r>
              <a:rPr lang="en-US" dirty="0"/>
              <a:t> keys.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01367-BBFF-442C-A27A-23D2B7913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732" y="3163855"/>
            <a:ext cx="5610309" cy="30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99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0634C-17BD-4658-A342-D9CF3D01B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Java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ACCB-6CB7-4FB6-AEA7-C827E0D8A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Java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implementasi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Maps: HashMap dan </a:t>
            </a:r>
            <a:r>
              <a:rPr lang="en-US" sz="2000" dirty="0" err="1"/>
              <a:t>TreeMap</a:t>
            </a:r>
            <a:r>
              <a:rPr lang="en-US" sz="2000" dirty="0"/>
              <a:t>. </a:t>
            </a:r>
            <a:r>
              <a:rPr lang="en-US" sz="2000" dirty="0" err="1"/>
              <a:t>Keduanya</a:t>
            </a:r>
            <a:r>
              <a:rPr lang="en-US" sz="2000" dirty="0"/>
              <a:t> </a:t>
            </a:r>
            <a:r>
              <a:rPr lang="en-US" sz="2000" dirty="0" err="1"/>
              <a:t>mengimplementasikan</a:t>
            </a:r>
            <a:r>
              <a:rPr lang="en-US" sz="2000" dirty="0"/>
              <a:t> Maps Interface.</a:t>
            </a:r>
          </a:p>
          <a:p>
            <a:endParaRPr lang="en-US" sz="2000" dirty="0"/>
          </a:p>
          <a:p>
            <a:r>
              <a:rPr lang="en-US" sz="1600" i="1" dirty="0">
                <a:solidFill>
                  <a:srgbClr val="FF0000"/>
                </a:solidFill>
              </a:rPr>
              <a:t>When you use a hash map, the keys are visited in a seemingly random order. With a tree map, keys are visited in sorted order</a:t>
            </a:r>
            <a:endParaRPr lang="en-US" sz="1400" i="1" dirty="0">
              <a:solidFill>
                <a:srgbClr val="FF0000"/>
              </a:solidFill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CF58A2-2CBC-4F3C-9572-374E0AD4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675744"/>
            <a:ext cx="4747090" cy="354224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855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33FB-D144-429F-A241-30749A5D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SOME OF Maps Method</a:t>
            </a:r>
          </a:p>
        </p:txBody>
      </p:sp>
      <p:graphicFrame>
        <p:nvGraphicFramePr>
          <p:cNvPr id="27" name="Table 10">
            <a:extLst>
              <a:ext uri="{FF2B5EF4-FFF2-40B4-BE49-F238E27FC236}">
                <a16:creationId xmlns:a16="http://schemas.microsoft.com/office/drawing/2014/main" id="{8DF9B71B-EE43-4AC6-9A0D-147BC7C3F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084698"/>
              </p:ext>
            </p:extLst>
          </p:nvPr>
        </p:nvGraphicFramePr>
        <p:xfrm>
          <a:off x="1904967" y="2286000"/>
          <a:ext cx="7958205" cy="37399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95601">
                  <a:extLst>
                    <a:ext uri="{9D8B030D-6E8A-4147-A177-3AD203B41FA5}">
                      <a16:colId xmlns:a16="http://schemas.microsoft.com/office/drawing/2014/main" val="882141434"/>
                    </a:ext>
                  </a:extLst>
                </a:gridCol>
                <a:gridCol w="5862604">
                  <a:extLst>
                    <a:ext uri="{9D8B030D-6E8A-4147-A177-3AD203B41FA5}">
                      <a16:colId xmlns:a16="http://schemas.microsoft.com/office/drawing/2014/main" val="60263281"/>
                    </a:ext>
                  </a:extLst>
                </a:gridCol>
              </a:tblGrid>
              <a:tr h="282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Modifier and Type</a:t>
                      </a:r>
                    </a:p>
                  </a:txBody>
                  <a:tcPr marL="40707" marR="17445" marT="46522" marB="174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Method and Description</a:t>
                      </a:r>
                    </a:p>
                  </a:txBody>
                  <a:tcPr marL="40707" marR="17445" marT="46522" marB="17445"/>
                </a:tc>
                <a:extLst>
                  <a:ext uri="{0D108BD9-81ED-4DB2-BD59-A6C34878D82A}">
                    <a16:rowId xmlns:a16="http://schemas.microsoft.com/office/drawing/2014/main" val="2464065198"/>
                  </a:ext>
                </a:extLst>
              </a:tr>
              <a:tr h="282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58153" marR="55827" marT="46522" marB="174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2"/>
                        </a:rPr>
                        <a:t>clear</a:t>
                      </a:r>
                      <a:r>
                        <a:rPr lang="en-US" sz="1200">
                          <a:effectLst/>
                        </a:rPr>
                        <a:t>()</a:t>
                      </a:r>
                      <a:r>
                        <a:rPr lang="en-US" sz="1200">
                          <a:solidFill>
                            <a:srgbClr val="474747"/>
                          </a:solidFill>
                          <a:effectLst/>
                        </a:rPr>
                        <a:t>Removes all of the mappings from this map (optional operation).</a:t>
                      </a:r>
                      <a:endParaRPr lang="en-US" sz="120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8153" marR="55827" marT="46522" marB="17445"/>
                </a:tc>
                <a:extLst>
                  <a:ext uri="{0D108BD9-81ED-4DB2-BD59-A6C34878D82A}">
                    <a16:rowId xmlns:a16="http://schemas.microsoft.com/office/drawing/2014/main" val="1435970048"/>
                  </a:ext>
                </a:extLst>
              </a:tr>
              <a:tr h="465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err="1">
                          <a:effectLst/>
                        </a:rPr>
                        <a:t>boolean</a:t>
                      </a:r>
                      <a:endParaRPr lang="en-US" sz="1200">
                        <a:effectLst/>
                      </a:endParaRPr>
                    </a:p>
                  </a:txBody>
                  <a:tcPr marL="58153" marR="55827" marT="46522" marB="174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err="1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containsKey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lang"/>
                        </a:rPr>
                        <a:t>Object</a:t>
                      </a:r>
                      <a:r>
                        <a:rPr lang="en-US" sz="1200">
                          <a:effectLst/>
                        </a:rPr>
                        <a:t> key)</a:t>
                      </a:r>
                      <a:r>
                        <a:rPr lang="en-US" sz="1200">
                          <a:solidFill>
                            <a:srgbClr val="474747"/>
                          </a:solidFill>
                          <a:effectLst/>
                        </a:rPr>
                        <a:t>Returns true if this map contains a mapping for the specified key.</a:t>
                      </a:r>
                      <a:endParaRPr lang="en-US" sz="120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8153" marR="55827" marT="46522" marB="17445"/>
                </a:tc>
                <a:extLst>
                  <a:ext uri="{0D108BD9-81ED-4DB2-BD59-A6C34878D82A}">
                    <a16:rowId xmlns:a16="http://schemas.microsoft.com/office/drawing/2014/main" val="1910299768"/>
                  </a:ext>
                </a:extLst>
              </a:tr>
              <a:tr h="465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58153" marR="55827" marT="46522" marB="174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containsValue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lang"/>
                        </a:rPr>
                        <a:t>Object</a:t>
                      </a:r>
                      <a:r>
                        <a:rPr lang="en-US" sz="1200">
                          <a:effectLst/>
                        </a:rPr>
                        <a:t> value)</a:t>
                      </a:r>
                      <a:r>
                        <a:rPr lang="en-US" sz="1200">
                          <a:solidFill>
                            <a:srgbClr val="474747"/>
                          </a:solidFill>
                          <a:effectLst/>
                        </a:rPr>
                        <a:t>Returns true if this map maps one or more keys to the specified value.</a:t>
                      </a:r>
                      <a:endParaRPr lang="en-US" sz="120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8153" marR="55827" marT="46522" marB="17445"/>
                </a:tc>
                <a:extLst>
                  <a:ext uri="{0D108BD9-81ED-4DB2-BD59-A6C34878D82A}">
                    <a16:rowId xmlns:a16="http://schemas.microsoft.com/office/drawing/2014/main" val="1998679347"/>
                  </a:ext>
                </a:extLst>
              </a:tr>
              <a:tr h="465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6" tooltip="type parameter in Map"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58153" marR="55827" marT="46522" marB="174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7"/>
                        </a:rPr>
                        <a:t>get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lang"/>
                        </a:rPr>
                        <a:t>Object</a:t>
                      </a:r>
                      <a:r>
                        <a:rPr lang="en-US" sz="1200">
                          <a:effectLst/>
                        </a:rPr>
                        <a:t> key)</a:t>
                      </a:r>
                      <a:r>
                        <a:rPr lang="en-US" sz="1200">
                          <a:solidFill>
                            <a:srgbClr val="474747"/>
                          </a:solidFill>
                          <a:effectLst/>
                        </a:rPr>
                        <a:t>Returns the value to which the specified key is mapped, or null if this map contains no mapping for the key.</a:t>
                      </a:r>
                      <a:endParaRPr lang="en-US" sz="120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8153" marR="55827" marT="46522" marB="17445"/>
                </a:tc>
                <a:extLst>
                  <a:ext uri="{0D108BD9-81ED-4DB2-BD59-A6C34878D82A}">
                    <a16:rowId xmlns:a16="http://schemas.microsoft.com/office/drawing/2014/main" val="3686441365"/>
                  </a:ext>
                </a:extLst>
              </a:tr>
              <a:tr h="282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int</a:t>
                      </a:r>
                    </a:p>
                  </a:txBody>
                  <a:tcPr marL="58153" marR="55827" marT="46522" marB="174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err="1">
                          <a:solidFill>
                            <a:srgbClr val="4A6782"/>
                          </a:solidFill>
                          <a:effectLst/>
                          <a:hlinkClick r:id="rId8"/>
                        </a:rPr>
                        <a:t>hashCode</a:t>
                      </a:r>
                      <a:r>
                        <a:rPr lang="en-US" sz="1200">
                          <a:effectLst/>
                        </a:rPr>
                        <a:t>()</a:t>
                      </a:r>
                      <a:r>
                        <a:rPr lang="en-US" sz="1200">
                          <a:solidFill>
                            <a:srgbClr val="474747"/>
                          </a:solidFill>
                          <a:effectLst/>
                        </a:rPr>
                        <a:t>Returns the hash code value for this map.</a:t>
                      </a:r>
                      <a:endParaRPr lang="en-US" sz="120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8153" marR="55827" marT="46522" marB="17445"/>
                </a:tc>
                <a:extLst>
                  <a:ext uri="{0D108BD9-81ED-4DB2-BD59-A6C34878D82A}">
                    <a16:rowId xmlns:a16="http://schemas.microsoft.com/office/drawing/2014/main" val="4123576099"/>
                  </a:ext>
                </a:extLst>
              </a:tr>
              <a:tr h="282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58153" marR="55827" marT="46522" marB="174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9"/>
                        </a:rPr>
                        <a:t>isEmpty</a:t>
                      </a:r>
                      <a:r>
                        <a:rPr lang="en-US" sz="1200">
                          <a:effectLst/>
                        </a:rPr>
                        <a:t>()</a:t>
                      </a:r>
                      <a:r>
                        <a:rPr lang="en-US" sz="1200">
                          <a:solidFill>
                            <a:srgbClr val="474747"/>
                          </a:solidFill>
                          <a:effectLst/>
                        </a:rPr>
                        <a:t>Returns true if this map contains no key-value mappings.</a:t>
                      </a:r>
                      <a:endParaRPr lang="en-US" sz="120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8153" marR="55827" marT="46522" marB="17445"/>
                </a:tc>
                <a:extLst>
                  <a:ext uri="{0D108BD9-81ED-4DB2-BD59-A6C34878D82A}">
                    <a16:rowId xmlns:a16="http://schemas.microsoft.com/office/drawing/2014/main" val="3456751488"/>
                  </a:ext>
                </a:extLst>
              </a:tr>
              <a:tr h="465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6" tooltip="type parameter in Map"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58153" marR="55827" marT="46522" marB="174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10"/>
                        </a:rPr>
                        <a:t>put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6" tooltip="type parameter in Map"/>
                        </a:rPr>
                        <a:t>K</a:t>
                      </a:r>
                      <a:r>
                        <a:rPr lang="en-US" sz="1200">
                          <a:effectLst/>
                        </a:rPr>
                        <a:t> key, </a:t>
                      </a:r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6" tooltip="type parameter in Map"/>
                        </a:rPr>
                        <a:t>V</a:t>
                      </a:r>
                      <a:r>
                        <a:rPr lang="en-US" sz="1200">
                          <a:effectLst/>
                        </a:rPr>
                        <a:t> value)</a:t>
                      </a:r>
                      <a:r>
                        <a:rPr lang="en-US" sz="1200">
                          <a:solidFill>
                            <a:srgbClr val="474747"/>
                          </a:solidFill>
                          <a:effectLst/>
                        </a:rPr>
                        <a:t>Associates the specified value with the specified key in this map (optional operation).</a:t>
                      </a:r>
                      <a:endParaRPr lang="en-US" sz="120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8153" marR="55827" marT="46522" marB="17445"/>
                </a:tc>
                <a:extLst>
                  <a:ext uri="{0D108BD9-81ED-4DB2-BD59-A6C34878D82A}">
                    <a16:rowId xmlns:a16="http://schemas.microsoft.com/office/drawing/2014/main" val="660542878"/>
                  </a:ext>
                </a:extLst>
              </a:tr>
              <a:tr h="4651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default </a:t>
                      </a:r>
                      <a:r>
                        <a:rPr lang="en-US" sz="1200" err="1">
                          <a:effectLst/>
                        </a:rPr>
                        <a:t>boolean</a:t>
                      </a:r>
                      <a:endParaRPr lang="en-US" sz="1200">
                        <a:effectLst/>
                      </a:endParaRPr>
                    </a:p>
                  </a:txBody>
                  <a:tcPr marL="58153" marR="55827" marT="46522" marB="174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11"/>
                        </a:rPr>
                        <a:t>remove</a:t>
                      </a:r>
                      <a:r>
                        <a:rPr lang="en-US" sz="1200">
                          <a:effectLst/>
                        </a:rPr>
                        <a:t>(</a:t>
                      </a:r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lang"/>
                        </a:rPr>
                        <a:t>Object</a:t>
                      </a:r>
                      <a:r>
                        <a:rPr lang="en-US" sz="1200">
                          <a:effectLst/>
                        </a:rPr>
                        <a:t> key, </a:t>
                      </a:r>
                      <a:r>
                        <a:rPr lang="en-US" sz="1200" b="1" u="none" strike="noStrike">
                          <a:solidFill>
                            <a:srgbClr val="4A6782"/>
                          </a:solidFill>
                          <a:effectLst/>
                          <a:hlinkClick r:id="rId4" tooltip="class in java.lang"/>
                        </a:rPr>
                        <a:t>Object</a:t>
                      </a:r>
                      <a:r>
                        <a:rPr lang="en-US" sz="1200">
                          <a:effectLst/>
                        </a:rPr>
                        <a:t> value)</a:t>
                      </a:r>
                      <a:r>
                        <a:rPr lang="en-US" sz="1200">
                          <a:solidFill>
                            <a:srgbClr val="474747"/>
                          </a:solidFill>
                          <a:effectLst/>
                        </a:rPr>
                        <a:t>Removes the entry for the specified key only if it is currently mapped to the specified value.</a:t>
                      </a:r>
                      <a:endParaRPr lang="en-US" sz="120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8153" marR="55827" marT="46522" marB="17445"/>
                </a:tc>
                <a:extLst>
                  <a:ext uri="{0D108BD9-81ED-4DB2-BD59-A6C34878D82A}">
                    <a16:rowId xmlns:a16="http://schemas.microsoft.com/office/drawing/2014/main" val="2701600232"/>
                  </a:ext>
                </a:extLst>
              </a:tr>
              <a:tr h="28280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int</a:t>
                      </a:r>
                    </a:p>
                  </a:txBody>
                  <a:tcPr marL="58153" marR="55827" marT="46522" marB="1744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 dirty="0">
                          <a:solidFill>
                            <a:srgbClr val="4A6782"/>
                          </a:solidFill>
                          <a:effectLst/>
                          <a:hlinkClick r:id="rId12"/>
                        </a:rPr>
                        <a:t>size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r>
                        <a:rPr lang="en-US" sz="1200" dirty="0">
                          <a:solidFill>
                            <a:srgbClr val="474747"/>
                          </a:solidFill>
                          <a:effectLst/>
                        </a:rPr>
                        <a:t>Returns the number of key-value mappings in this map.</a:t>
                      </a:r>
                      <a:endParaRPr lang="en-US" sz="1200" dirty="0">
                        <a:solidFill>
                          <a:srgbClr val="474747"/>
                        </a:solidFill>
                        <a:effectLst/>
                        <a:latin typeface="DejaVu Serif"/>
                      </a:endParaRPr>
                    </a:p>
                  </a:txBody>
                  <a:tcPr marL="58153" marR="55827" marT="46522" marB="17445"/>
                </a:tc>
                <a:extLst>
                  <a:ext uri="{0D108BD9-81ED-4DB2-BD59-A6C34878D82A}">
                    <a16:rowId xmlns:a16="http://schemas.microsoft.com/office/drawing/2014/main" val="979095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26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9539" y="838200"/>
            <a:ext cx="8229600" cy="838200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289538" y="1953514"/>
            <a:ext cx="10034953" cy="4517136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err="1"/>
              <a:t>Carrano</a:t>
            </a:r>
            <a:r>
              <a:rPr lang="en-GB" dirty="0"/>
              <a:t>, F., M., </a:t>
            </a:r>
            <a:r>
              <a:rPr lang="en-US" i="1" dirty="0"/>
              <a:t>Data Structures and Abstraction with Java, </a:t>
            </a: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</a:t>
            </a:r>
            <a:r>
              <a:rPr lang="en-US" i="1" dirty="0"/>
              <a:t>, </a:t>
            </a:r>
            <a:r>
              <a:rPr lang="en-US" dirty="0"/>
              <a:t>Prentice Hall. (2012)</a:t>
            </a:r>
          </a:p>
          <a:p>
            <a:pPr eaLnBrk="1" hangingPunct="1"/>
            <a:r>
              <a:rPr lang="en-GB" dirty="0" err="1"/>
              <a:t>Hortsmann</a:t>
            </a:r>
            <a:r>
              <a:rPr lang="en-GB" dirty="0"/>
              <a:t>, C., </a:t>
            </a:r>
            <a:r>
              <a:rPr lang="en-US" i="1" dirty="0"/>
              <a:t>Big Java,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Ed., John </a:t>
            </a:r>
            <a:r>
              <a:rPr lang="en-US" dirty="0" err="1"/>
              <a:t>Waley</a:t>
            </a:r>
            <a:r>
              <a:rPr lang="en-US" dirty="0"/>
              <a:t> &amp; Sons, Inc. (2010)</a:t>
            </a:r>
            <a:endParaRPr lang="en-GB" dirty="0"/>
          </a:p>
          <a:p>
            <a:pPr eaLnBrk="1" hangingPunct="1"/>
            <a:r>
              <a:rPr lang="en-GB" dirty="0"/>
              <a:t>Gambar </a:t>
            </a:r>
            <a:r>
              <a:rPr lang="en-GB" dirty="0" err="1"/>
              <a:t>berasal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sumber</a:t>
            </a:r>
            <a:r>
              <a:rPr lang="en-GB" dirty="0"/>
              <a:t> yang </a:t>
            </a:r>
            <a:r>
              <a:rPr lang="en-GB" dirty="0" err="1"/>
              <a:t>sama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B4CF4-958A-4125-A62B-4394F459FD49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DA1C5-456D-43A3-B018-4B339593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HASH FUNCTION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CF0EE-E5B8-4001-A6FD-B6A8B6F7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 lvl="1"/>
            <a:endParaRPr lang="en-US" dirty="0">
              <a:solidFill>
                <a:srgbClr val="FFFFFF"/>
              </a:solidFill>
            </a:endParaRPr>
          </a:p>
          <a:p>
            <a:pPr marL="128588" lvl="1" indent="0">
              <a:buNone/>
            </a:pPr>
            <a:r>
              <a:rPr lang="en-US" dirty="0">
                <a:solidFill>
                  <a:srgbClr val="FFFFFF"/>
                </a:solidFill>
              </a:rPr>
              <a:t>911 emergency system can take your telephone number, convert it to a suitable integer </a:t>
            </a:r>
            <a:r>
              <a:rPr lang="en-US" i="1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, and store a reference to your street address in the array element a[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]. We say that the telephone number—that is, the search key—</a:t>
            </a:r>
            <a:r>
              <a:rPr lang="en-US" b="1" dirty="0">
                <a:solidFill>
                  <a:srgbClr val="FFFFFF"/>
                </a:solidFill>
              </a:rPr>
              <a:t>maps</a:t>
            </a:r>
            <a:r>
              <a:rPr lang="en-US" dirty="0">
                <a:solidFill>
                  <a:srgbClr val="FFFFFF"/>
                </a:solidFill>
              </a:rPr>
              <a:t>, or </a:t>
            </a:r>
            <a:r>
              <a:rPr lang="en-US" b="1" dirty="0">
                <a:solidFill>
                  <a:srgbClr val="FFFFFF"/>
                </a:solidFill>
              </a:rPr>
              <a:t>hashes</a:t>
            </a:r>
            <a:r>
              <a:rPr lang="en-US" dirty="0">
                <a:solidFill>
                  <a:srgbClr val="FFFFFF"/>
                </a:solidFill>
              </a:rPr>
              <a:t>, to the index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. This index is called a </a:t>
            </a:r>
            <a:r>
              <a:rPr lang="en-US" b="1" dirty="0">
                <a:solidFill>
                  <a:srgbClr val="FFFFFF"/>
                </a:solidFill>
              </a:rPr>
              <a:t>hash index. </a:t>
            </a:r>
            <a:r>
              <a:rPr lang="en-US" dirty="0">
                <a:solidFill>
                  <a:srgbClr val="FFFFFF"/>
                </a:solidFill>
              </a:rPr>
              <a:t>Sometimes we will say that the search key maps, or hashes, into the table location at the index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9C6F37-E9FE-45D9-8E99-8D965B7E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437156"/>
            <a:ext cx="5455921" cy="398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28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23938" y="1992925"/>
            <a:ext cx="9720262" cy="4477725"/>
          </a:xfrm>
        </p:spPr>
        <p:txBody>
          <a:bodyPr/>
          <a:lstStyle/>
          <a:p>
            <a:r>
              <a:rPr lang="en-GB" dirty="0"/>
              <a:t>Hash code yang </a:t>
            </a:r>
            <a:r>
              <a:rPr lang="en-GB" dirty="0" err="1"/>
              <a:t>dihasilkan</a:t>
            </a:r>
            <a:r>
              <a:rPr lang="en-GB" dirty="0"/>
              <a:t> </a:t>
            </a:r>
            <a:r>
              <a:rPr lang="en-GB" dirty="0" err="1"/>
              <a:t>melalui</a:t>
            </a:r>
            <a:r>
              <a:rPr lang="en-GB" dirty="0"/>
              <a:t> hash function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berbeda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</a:t>
            </a:r>
            <a:r>
              <a:rPr lang="en-GB" dirty="0" err="1"/>
              <a:t>lainnya</a:t>
            </a:r>
            <a:endParaRPr lang="en-GB" dirty="0"/>
          </a:p>
          <a:p>
            <a:r>
              <a:rPr lang="en-GB" dirty="0"/>
              <a:t>Hash code yang </a:t>
            </a:r>
            <a:r>
              <a:rPr lang="en-GB" dirty="0" err="1"/>
              <a:t>dihasilkan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mencakup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key search yang </a:t>
            </a:r>
            <a:r>
              <a:rPr lang="en-GB" dirty="0" err="1"/>
              <a:t>ada</a:t>
            </a:r>
            <a:endParaRPr lang="en-GB" dirty="0"/>
          </a:p>
          <a:p>
            <a:r>
              <a:rPr lang="en-GB" dirty="0" err="1"/>
              <a:t>Kelas</a:t>
            </a:r>
            <a:r>
              <a:rPr lang="en-GB" dirty="0"/>
              <a:t> Object </a:t>
            </a:r>
            <a:r>
              <a:rPr lang="en-GB" dirty="0" err="1"/>
              <a:t>memiliki</a:t>
            </a:r>
            <a:r>
              <a:rPr lang="en-GB" dirty="0"/>
              <a:t> method </a:t>
            </a:r>
            <a:r>
              <a:rPr lang="en-GB" dirty="0" err="1"/>
              <a:t>hashCode</a:t>
            </a:r>
            <a:r>
              <a:rPr lang="en-GB" dirty="0"/>
              <a:t> yang </a:t>
            </a:r>
            <a:r>
              <a:rPr lang="en-GB" dirty="0" err="1"/>
              <a:t>harus</a:t>
            </a:r>
            <a:r>
              <a:rPr lang="en-GB" dirty="0"/>
              <a:t> di-override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kelas</a:t>
            </a:r>
            <a:r>
              <a:rPr lang="en-GB" dirty="0"/>
              <a:t> yang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hash code.</a:t>
            </a:r>
          </a:p>
          <a:p>
            <a:r>
              <a:rPr lang="en-GB" dirty="0" err="1"/>
              <a:t>Pemanggilan</a:t>
            </a:r>
            <a:r>
              <a:rPr lang="en-GB" dirty="0"/>
              <a:t> method </a:t>
            </a:r>
            <a:r>
              <a:rPr lang="en-GB" dirty="0" err="1"/>
              <a:t>berikut</a:t>
            </a:r>
            <a:r>
              <a:rPr lang="en-GB" dirty="0"/>
              <a:t> </a:t>
            </a:r>
            <a:r>
              <a:rPr lang="en-GB" dirty="0" err="1"/>
              <a:t>menghasilkan</a:t>
            </a:r>
            <a:r>
              <a:rPr lang="en-GB" dirty="0"/>
              <a:t> hash code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x: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hashCode</a:t>
            </a:r>
            <a:r>
              <a:rPr lang="en-GB" dirty="0"/>
              <a:t>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ditentukan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kelas</a:t>
            </a:r>
            <a:r>
              <a:rPr lang="en-GB" dirty="0"/>
              <a:t> </a:t>
            </a:r>
            <a:r>
              <a:rPr lang="en-GB" dirty="0" err="1"/>
              <a:t>tertentu</a:t>
            </a:r>
            <a:endParaRPr lang="en-US" dirty="0"/>
          </a:p>
          <a:p>
            <a:endParaRPr lang="en-US" dirty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CC5564-0016-43DC-91F8-1C9549ADA971}" type="slidenum">
              <a:rPr lang="en-US">
                <a:solidFill>
                  <a:srgbClr val="FFFFFF"/>
                </a:solidFill>
              </a:rPr>
              <a:pPr eaLnBrk="1" hangingPunct="1"/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9611" y="4681182"/>
            <a:ext cx="353477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x.hashCode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55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eaLnBrk="1" hangingPunct="1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Contoh hash code untuk string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7972" t="18175" r="17239" b="43517"/>
          <a:stretch/>
        </p:blipFill>
        <p:spPr>
          <a:xfrm>
            <a:off x="2656789" y="640080"/>
            <a:ext cx="6872617" cy="33064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2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23938" y="1992925"/>
            <a:ext cx="9720262" cy="4477725"/>
          </a:xfrm>
        </p:spPr>
        <p:txBody>
          <a:bodyPr/>
          <a:lstStyle/>
          <a:p>
            <a:r>
              <a:rPr lang="en-GB" dirty="0" err="1"/>
              <a:t>Fungsi</a:t>
            </a:r>
            <a:r>
              <a:rPr lang="en-GB" dirty="0"/>
              <a:t> hash yang </a:t>
            </a:r>
            <a:r>
              <a:rPr lang="en-GB" dirty="0" err="1"/>
              <a:t>baik</a:t>
            </a:r>
            <a:r>
              <a:rPr lang="en-GB" dirty="0"/>
              <a:t>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memetakan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search key </a:t>
            </a:r>
            <a:r>
              <a:rPr lang="en-GB" dirty="0" err="1"/>
              <a:t>sedemikian</a:t>
            </a:r>
            <a:r>
              <a:rPr lang="en-GB" dirty="0"/>
              <a:t>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search key yang </a:t>
            </a:r>
            <a:r>
              <a:rPr lang="en-GB" dirty="0" err="1"/>
              <a:t>memiliki</a:t>
            </a:r>
            <a:r>
              <a:rPr lang="en-GB" dirty="0"/>
              <a:t> hash code yang </a:t>
            </a:r>
            <a:r>
              <a:rPr lang="en-GB" dirty="0" err="1"/>
              <a:t>sama</a:t>
            </a:r>
            <a:r>
              <a:rPr lang="en-GB" dirty="0"/>
              <a:t>. </a:t>
            </a:r>
            <a:r>
              <a:rPr lang="en-GB" dirty="0" err="1"/>
              <a:t>Setiap</a:t>
            </a:r>
            <a:r>
              <a:rPr lang="en-GB" dirty="0"/>
              <a:t> key </a:t>
            </a:r>
            <a:r>
              <a:rPr lang="en-GB" dirty="0" err="1"/>
              <a:t>memiliki</a:t>
            </a:r>
            <a:r>
              <a:rPr lang="en-GB" dirty="0"/>
              <a:t> </a:t>
            </a:r>
            <a:r>
              <a:rPr lang="en-GB" dirty="0" err="1"/>
              <a:t>tempat</a:t>
            </a:r>
            <a:r>
              <a:rPr lang="en-GB" dirty="0"/>
              <a:t> </a:t>
            </a:r>
            <a:r>
              <a:rPr lang="en-GB" dirty="0" err="1"/>
              <a:t>tersendiri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hash table</a:t>
            </a:r>
          </a:p>
          <a:p>
            <a:pPr lvl="1"/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juga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perfect hash function</a:t>
            </a:r>
          </a:p>
          <a:p>
            <a:pPr lvl="1"/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mengetahui</a:t>
            </a:r>
            <a:r>
              <a:rPr lang="en-GB" dirty="0"/>
              <a:t> </a:t>
            </a:r>
            <a:r>
              <a:rPr lang="en-GB" dirty="0" err="1"/>
              <a:t>seluruh</a:t>
            </a:r>
            <a:r>
              <a:rPr lang="en-GB" dirty="0"/>
              <a:t> </a:t>
            </a:r>
            <a:r>
              <a:rPr lang="en-GB" dirty="0" err="1"/>
              <a:t>kemungkinan</a:t>
            </a:r>
            <a:r>
              <a:rPr lang="en-GB" dirty="0"/>
              <a:t> search key</a:t>
            </a:r>
          </a:p>
          <a:p>
            <a:pPr lvl="1"/>
            <a:r>
              <a:rPr lang="en-GB" dirty="0" err="1"/>
              <a:t>Jika</a:t>
            </a:r>
            <a:r>
              <a:rPr lang="en-GB" dirty="0"/>
              <a:t> search key </a:t>
            </a:r>
            <a:r>
              <a:rPr lang="en-GB" dirty="0" err="1"/>
              <a:t>cukup</a:t>
            </a:r>
            <a:r>
              <a:rPr lang="en-GB" dirty="0"/>
              <a:t> </a:t>
            </a:r>
            <a:r>
              <a:rPr lang="en-GB" dirty="0" err="1"/>
              <a:t>besar</a:t>
            </a:r>
            <a:r>
              <a:rPr lang="en-GB" dirty="0"/>
              <a:t>, </a:t>
            </a:r>
            <a:r>
              <a:rPr lang="en-GB" dirty="0" err="1"/>
              <a:t>akan</a:t>
            </a:r>
            <a:r>
              <a:rPr lang="en-GB" dirty="0"/>
              <a:t> </a:t>
            </a:r>
            <a:r>
              <a:rPr lang="en-GB" dirty="0" err="1"/>
              <a:t>membutuhkan</a:t>
            </a:r>
            <a:r>
              <a:rPr lang="en-GB" dirty="0"/>
              <a:t> array yang </a:t>
            </a:r>
            <a:r>
              <a:rPr lang="en-GB" dirty="0" err="1"/>
              <a:t>besar</a:t>
            </a:r>
            <a:r>
              <a:rPr lang="en-GB" dirty="0"/>
              <a:t> pula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tidak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praktis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 err="1">
                <a:sym typeface="Wingdings" panose="05000000000000000000" pitchFamily="2" charset="2"/>
              </a:rPr>
              <a:t>Memasukkan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dan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mencari</a:t>
            </a:r>
            <a:r>
              <a:rPr lang="en-GB" dirty="0">
                <a:sym typeface="Wingdings" panose="05000000000000000000" pitchFamily="2" charset="2"/>
              </a:rPr>
              <a:t> data </a:t>
            </a:r>
            <a:r>
              <a:rPr lang="en-GB" dirty="0" err="1">
                <a:sym typeface="Wingdings" panose="05000000000000000000" pitchFamily="2" charset="2"/>
              </a:rPr>
              <a:t>menggunakan</a:t>
            </a:r>
            <a:r>
              <a:rPr lang="en-GB" dirty="0">
                <a:sym typeface="Wingdings" panose="05000000000000000000" pitchFamily="2" charset="2"/>
              </a:rPr>
              <a:t> perfect hash function </a:t>
            </a:r>
            <a:r>
              <a:rPr lang="en-GB" dirty="0" err="1">
                <a:sym typeface="Wingdings" panose="05000000000000000000" pitchFamily="2" charset="2"/>
              </a:rPr>
              <a:t>pada</a:t>
            </a:r>
            <a:r>
              <a:rPr lang="en-GB" dirty="0">
                <a:sym typeface="Wingdings" panose="05000000000000000000" pitchFamily="2" charset="2"/>
              </a:rPr>
              <a:t> hash table </a:t>
            </a:r>
            <a:r>
              <a:rPr lang="en-GB" dirty="0" err="1">
                <a:sym typeface="Wingdings" panose="05000000000000000000" pitchFamily="2" charset="2"/>
              </a:rPr>
              <a:t>tidak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membutuhkan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pencarian</a:t>
            </a:r>
            <a:endParaRPr lang="en-GB" dirty="0"/>
          </a:p>
          <a:p>
            <a:r>
              <a:rPr lang="en-GB" dirty="0"/>
              <a:t>Hash function yang </a:t>
            </a:r>
            <a:r>
              <a:rPr lang="en-GB" dirty="0" err="1"/>
              <a:t>sering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biasanya</a:t>
            </a:r>
            <a:r>
              <a:rPr lang="en-GB" dirty="0"/>
              <a:t> </a:t>
            </a:r>
            <a:r>
              <a:rPr lang="en-GB" dirty="0" err="1"/>
              <a:t>bukanlah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perfect hash function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CC5564-0016-43DC-91F8-1C9549ADA971}" type="slidenum">
              <a:rPr lang="en-US">
                <a:solidFill>
                  <a:srgbClr val="FFFFFF"/>
                </a:solidFill>
              </a:rPr>
              <a:pPr eaLnBrk="1" hangingPunct="1"/>
              <a:t>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2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code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1023938" y="1992925"/>
            <a:ext cx="9720262" cy="4477725"/>
          </a:xfrm>
        </p:spPr>
        <p:txBody>
          <a:bodyPr/>
          <a:lstStyle/>
          <a:p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fungsi</a:t>
            </a:r>
            <a:r>
              <a:rPr lang="en-GB" dirty="0"/>
              <a:t> hash </a:t>
            </a:r>
            <a:r>
              <a:rPr lang="en-GB" dirty="0" err="1"/>
              <a:t>biasa</a:t>
            </a:r>
            <a:r>
              <a:rPr lang="en-GB" dirty="0"/>
              <a:t>, </a:t>
            </a:r>
            <a:r>
              <a:rPr lang="en-GB" dirty="0" err="1"/>
              <a:t>aray</a:t>
            </a:r>
            <a:r>
              <a:rPr lang="en-GB" dirty="0"/>
              <a:t> yang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sebesar</a:t>
            </a:r>
            <a:r>
              <a:rPr lang="en-GB" dirty="0"/>
              <a:t> search key yang </a:t>
            </a:r>
            <a:r>
              <a:rPr lang="en-GB" dirty="0" err="1"/>
              <a:t>ada</a:t>
            </a:r>
            <a:r>
              <a:rPr lang="en-GB" dirty="0"/>
              <a:t>,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pemetaan</a:t>
            </a:r>
            <a:r>
              <a:rPr lang="en-GB" dirty="0"/>
              <a:t> search key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memperhitungkan</a:t>
            </a:r>
            <a:r>
              <a:rPr lang="en-GB" dirty="0"/>
              <a:t> </a:t>
            </a:r>
            <a:r>
              <a:rPr lang="en-GB" dirty="0" err="1"/>
              <a:t>besar</a:t>
            </a:r>
            <a:r>
              <a:rPr lang="en-GB" dirty="0"/>
              <a:t> array</a:t>
            </a:r>
            <a:endParaRPr lang="en-GB" i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1. </a:t>
            </a:r>
            <a:r>
              <a:rPr lang="en-GB" dirty="0" err="1"/>
              <a:t>Hitung</a:t>
            </a:r>
            <a:r>
              <a:rPr lang="en-GB" dirty="0"/>
              <a:t> hash code </a:t>
            </a:r>
            <a:r>
              <a:rPr lang="en-GB" dirty="0" err="1"/>
              <a:t>dari</a:t>
            </a:r>
            <a:r>
              <a:rPr lang="en-GB" dirty="0"/>
              <a:t> search key</a:t>
            </a:r>
          </a:p>
          <a:p>
            <a:r>
              <a:rPr lang="en-GB" dirty="0"/>
              <a:t>2. </a:t>
            </a:r>
            <a:r>
              <a:rPr lang="en-GB" dirty="0" err="1"/>
              <a:t>Mampatkan</a:t>
            </a:r>
            <a:r>
              <a:rPr lang="en-GB" dirty="0"/>
              <a:t> hash code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jangkauan</a:t>
            </a:r>
            <a:r>
              <a:rPr lang="en-GB" dirty="0"/>
              <a:t> </a:t>
            </a:r>
            <a:r>
              <a:rPr lang="en-GB" dirty="0" err="1"/>
              <a:t>indeks</a:t>
            </a:r>
            <a:r>
              <a:rPr lang="en-GB" dirty="0"/>
              <a:t> hash table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menghitung</a:t>
            </a:r>
            <a:r>
              <a:rPr lang="en-GB" dirty="0"/>
              <a:t> modulus </a:t>
            </a:r>
            <a:r>
              <a:rPr lang="en-GB" dirty="0" err="1"/>
              <a:t>dari</a:t>
            </a:r>
            <a:r>
              <a:rPr lang="en-GB" dirty="0"/>
              <a:t> array </a:t>
            </a:r>
          </a:p>
          <a:p>
            <a:r>
              <a:rPr lang="en-GB" dirty="0" err="1"/>
              <a:t>Fungsi</a:t>
            </a:r>
            <a:r>
              <a:rPr lang="en-GB" dirty="0"/>
              <a:t> hash yang </a:t>
            </a:r>
            <a:r>
              <a:rPr lang="en-GB" dirty="0" err="1"/>
              <a:t>baik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meminimalisir</a:t>
            </a:r>
            <a:r>
              <a:rPr lang="en-GB" dirty="0"/>
              <a:t> collision</a:t>
            </a:r>
          </a:p>
          <a:p>
            <a:pPr lvl="1"/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dihitung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cepat</a:t>
            </a:r>
            <a:endParaRPr lang="en-GB" dirty="0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CC5564-0016-43DC-91F8-1C9549ADA971}" type="slidenum">
              <a:rPr lang="en-US">
                <a:solidFill>
                  <a:srgbClr val="FFFFFF"/>
                </a:solidFill>
              </a:rPr>
              <a:pPr eaLnBrk="1" hangingPunct="1"/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51384" y="3029860"/>
            <a:ext cx="4560277" cy="92333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x.hashCode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if (h &lt; 0) h = -h;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= h %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buckets.length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93412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-hash code </a:t>
            </a:r>
            <a:r>
              <a:rPr lang="en-GB" dirty="0" err="1"/>
              <a:t>untuk</a:t>
            </a:r>
            <a:r>
              <a:rPr lang="en-GB" dirty="0"/>
              <a:t>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Hash code </a:t>
            </a:r>
            <a:r>
              <a:rPr lang="en-GB" sz="2400" dirty="0" err="1"/>
              <a:t>untuk</a:t>
            </a:r>
            <a:r>
              <a:rPr lang="en-GB" sz="2400" dirty="0"/>
              <a:t> “eat”: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31 *( 31 * ‘e’ + ‘a’) + ‘t’ = 100184</a:t>
            </a:r>
          </a:p>
          <a:p>
            <a:r>
              <a:rPr lang="en-GB" sz="2400" dirty="0" err="1"/>
              <a:t>Nilai</a:t>
            </a:r>
            <a:r>
              <a:rPr lang="en-GB" sz="2400" dirty="0"/>
              <a:t> </a:t>
            </a:r>
            <a:r>
              <a:rPr lang="en-GB" sz="2400" dirty="0" err="1"/>
              <a:t>karakter</a:t>
            </a:r>
            <a:r>
              <a:rPr lang="en-GB" sz="2400" dirty="0"/>
              <a:t> </a:t>
            </a:r>
            <a:r>
              <a:rPr lang="en-GB" sz="2400" dirty="0" err="1"/>
              <a:t>merupakan</a:t>
            </a:r>
            <a:r>
              <a:rPr lang="en-GB" sz="2400" dirty="0"/>
              <a:t> </a:t>
            </a:r>
            <a:r>
              <a:rPr lang="en-GB" sz="2400" dirty="0" err="1"/>
              <a:t>nilai</a:t>
            </a:r>
            <a:r>
              <a:rPr lang="en-GB" sz="2400" dirty="0"/>
              <a:t> ASCII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  <a:r>
              <a:rPr lang="en-GB" sz="2400" dirty="0" err="1"/>
              <a:t>karakter</a:t>
            </a:r>
            <a:r>
              <a:rPr lang="en-GB" sz="2400" dirty="0"/>
              <a:t> </a:t>
            </a:r>
            <a:r>
              <a:rPr lang="en-GB" sz="2400" dirty="0" err="1"/>
              <a:t>tersebut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25260" y="2286000"/>
            <a:ext cx="5568462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HASH_MULTIPLIER = 31;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 = 0;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s.length(); i++)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 = HASH_MULTIPLIER * h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845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GB" dirty="0"/>
              <a:t>collision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GB" dirty="0"/>
              <a:t>Pada hash function </a:t>
            </a:r>
            <a:r>
              <a:rPr lang="en-GB" dirty="0" err="1"/>
              <a:t>bisa</a:t>
            </a:r>
            <a:r>
              <a:rPr lang="en-GB" dirty="0"/>
              <a:t> </a:t>
            </a:r>
            <a:r>
              <a:rPr lang="en-GB" dirty="0" err="1"/>
              <a:t>terjadi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search key </a:t>
            </a:r>
            <a:r>
              <a:rPr lang="en-GB" dirty="0" err="1"/>
              <a:t>dipetakan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dalam</a:t>
            </a:r>
            <a:r>
              <a:rPr lang="en-GB" dirty="0"/>
              <a:t>  </a:t>
            </a:r>
            <a:r>
              <a:rPr lang="en-GB" dirty="0" err="1"/>
              <a:t>tempat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 pada hash table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i="1" dirty="0">
                <a:sym typeface="Wingdings" panose="05000000000000000000" pitchFamily="2" charset="2"/>
              </a:rPr>
              <a:t>collision</a:t>
            </a:r>
          </a:p>
          <a:p>
            <a:pPr marL="128588" lvl="1" indent="0">
              <a:buNone/>
            </a:pPr>
            <a:r>
              <a:rPr lang="en-GB" dirty="0" err="1"/>
              <a:t>Jika</a:t>
            </a:r>
            <a:r>
              <a:rPr lang="en-GB" dirty="0"/>
              <a:t> key </a:t>
            </a:r>
            <a:r>
              <a:rPr lang="en-GB" dirty="0" err="1"/>
              <a:t>terpetakan</a:t>
            </a:r>
            <a:r>
              <a:rPr lang="en-GB" dirty="0"/>
              <a:t> pada </a:t>
            </a:r>
            <a:r>
              <a:rPr lang="en-GB" dirty="0" err="1"/>
              <a:t>tempat</a:t>
            </a:r>
            <a:r>
              <a:rPr lang="en-GB" dirty="0"/>
              <a:t> yang </a:t>
            </a:r>
            <a:r>
              <a:rPr lang="en-GB" dirty="0" err="1"/>
              <a:t>sama</a:t>
            </a:r>
            <a:r>
              <a:rPr lang="en-GB" dirty="0"/>
              <a:t> pada hash table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berikut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:</a:t>
            </a:r>
          </a:p>
          <a:p>
            <a:r>
              <a:rPr lang="en-GB" dirty="0"/>
              <a:t>1. </a:t>
            </a:r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dirty="0" err="1"/>
              <a:t>lokasi</a:t>
            </a:r>
            <a:r>
              <a:rPr lang="en-GB" dirty="0"/>
              <a:t> lain di hash table</a:t>
            </a:r>
          </a:p>
          <a:p>
            <a:pPr lvl="1"/>
            <a:r>
              <a:rPr lang="en-GB" dirty="0" err="1"/>
              <a:t>Mencari</a:t>
            </a:r>
            <a:r>
              <a:rPr lang="en-GB" dirty="0"/>
              <a:t> </a:t>
            </a:r>
            <a:r>
              <a:rPr lang="en-GB" dirty="0" err="1"/>
              <a:t>lokasi</a:t>
            </a:r>
            <a:r>
              <a:rPr lang="en-GB" dirty="0"/>
              <a:t>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terpakai</a:t>
            </a:r>
            <a:r>
              <a:rPr lang="en-GB" dirty="0"/>
              <a:t> (open) </a:t>
            </a:r>
            <a:r>
              <a:rPr lang="en-GB" dirty="0" err="1"/>
              <a:t>pada</a:t>
            </a:r>
            <a:r>
              <a:rPr lang="en-GB" dirty="0"/>
              <a:t> hash table</a:t>
            </a:r>
          </a:p>
          <a:p>
            <a:pPr lvl="1"/>
            <a:r>
              <a:rPr lang="en-GB" dirty="0" err="1"/>
              <a:t>Disebut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open addressing</a:t>
            </a:r>
          </a:p>
          <a:p>
            <a:r>
              <a:rPr lang="en-GB" dirty="0"/>
              <a:t>2. </a:t>
            </a:r>
            <a:r>
              <a:rPr lang="en-GB" dirty="0" err="1"/>
              <a:t>Mengganti</a:t>
            </a:r>
            <a:r>
              <a:rPr lang="en-GB" dirty="0"/>
              <a:t> </a:t>
            </a:r>
            <a:r>
              <a:rPr lang="en-GB" dirty="0" err="1"/>
              <a:t>struktur</a:t>
            </a:r>
            <a:r>
              <a:rPr lang="en-GB" dirty="0"/>
              <a:t> hash table </a:t>
            </a:r>
            <a:r>
              <a:rPr lang="en-GB" dirty="0" err="1"/>
              <a:t>sehingga</a:t>
            </a:r>
            <a:r>
              <a:rPr lang="en-GB" dirty="0"/>
              <a:t> </a:t>
            </a:r>
            <a:r>
              <a:rPr lang="en-GB" dirty="0" err="1"/>
              <a:t>setiap</a:t>
            </a:r>
            <a:r>
              <a:rPr lang="en-GB" dirty="0"/>
              <a:t> </a:t>
            </a:r>
            <a:r>
              <a:rPr lang="en-GB" dirty="0" err="1"/>
              <a:t>lokasi</a:t>
            </a:r>
            <a:r>
              <a:rPr lang="en-GB" dirty="0"/>
              <a:t> array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merepresentasikan</a:t>
            </a:r>
            <a:r>
              <a:rPr lang="en-GB" dirty="0"/>
              <a:t> </a:t>
            </a:r>
            <a:r>
              <a:rPr lang="en-GB" dirty="0" err="1"/>
              <a:t>lebih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satu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(Separate Chaining)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11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89580D259EB745A1CF89AE6F81A63E" ma:contentTypeVersion="6" ma:contentTypeDescription="Create a new document." ma:contentTypeScope="" ma:versionID="535fc5d17223e29e21dc072ecddec623">
  <xsd:schema xmlns:xsd="http://www.w3.org/2001/XMLSchema" xmlns:xs="http://www.w3.org/2001/XMLSchema" xmlns:p="http://schemas.microsoft.com/office/2006/metadata/properties" xmlns:ns2="a12a900a-27e8-4e3a-a1d6-d52be70602ee" targetNamespace="http://schemas.microsoft.com/office/2006/metadata/properties" ma:root="true" ma:fieldsID="8fb1c8c0a486085eb80b27df4c993324" ns2:_="">
    <xsd:import namespace="a12a900a-27e8-4e3a-a1d6-d52be70602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a900a-27e8-4e3a-a1d6-d52be70602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AD71D8-AB14-4302-9CAC-28393FE50CB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C55AFD5-B599-4D29-A386-CE9B77F53E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848D69-EF95-48F5-8A91-ACDCA565F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a900a-27e8-4e3a-a1d6-d52be70602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1716</Words>
  <Application>Microsoft Office PowerPoint</Application>
  <PresentationFormat>Widescreen</PresentationFormat>
  <Paragraphs>160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DejaVu Serif</vt:lpstr>
      <vt:lpstr>Tw Cen MT</vt:lpstr>
      <vt:lpstr>Tw Cen MT Condensed</vt:lpstr>
      <vt:lpstr>Wingdings 3</vt:lpstr>
      <vt:lpstr>Integral</vt:lpstr>
      <vt:lpstr>Implementasi Struktur Data  hash MAPS</vt:lpstr>
      <vt:lpstr>hashing</vt:lpstr>
      <vt:lpstr>HASH FUNCTION</vt:lpstr>
      <vt:lpstr>Hash code</vt:lpstr>
      <vt:lpstr>Contoh hash code untuk string</vt:lpstr>
      <vt:lpstr>Hash code</vt:lpstr>
      <vt:lpstr>Hash code</vt:lpstr>
      <vt:lpstr>Contoh-hash code untuk string</vt:lpstr>
      <vt:lpstr>collision</vt:lpstr>
      <vt:lpstr>Open addressing</vt:lpstr>
      <vt:lpstr>Linear probing - example</vt:lpstr>
      <vt:lpstr>pengambilan data pada linear probing</vt:lpstr>
      <vt:lpstr>Penghapusan pada linear probing</vt:lpstr>
      <vt:lpstr>clustering</vt:lpstr>
      <vt:lpstr>PowerPoint Presentation</vt:lpstr>
      <vt:lpstr>PowerPoint Presentation</vt:lpstr>
      <vt:lpstr>Quadratic probing</vt:lpstr>
      <vt:lpstr>Double hashing</vt:lpstr>
      <vt:lpstr>PowerPoint Presentation</vt:lpstr>
      <vt:lpstr>Collision - another solution</vt:lpstr>
      <vt:lpstr>SEPARATE CHAINING</vt:lpstr>
      <vt:lpstr>SEPARATE CHAINING</vt:lpstr>
      <vt:lpstr>PowerPoint Presentation</vt:lpstr>
      <vt:lpstr>MAps</vt:lpstr>
      <vt:lpstr>MAPS</vt:lpstr>
      <vt:lpstr>Java Collections</vt:lpstr>
      <vt:lpstr>SOME OF Maps Method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  hash MAPS</dc:title>
  <dc:creator>RIZZA INDAH MEGA MANDASARI</dc:creator>
  <cp:lastModifiedBy>CAHYANA</cp:lastModifiedBy>
  <cp:revision>4</cp:revision>
  <dcterms:created xsi:type="dcterms:W3CDTF">2020-03-02T03:39:49Z</dcterms:created>
  <dcterms:modified xsi:type="dcterms:W3CDTF">2021-05-30T17:10:49Z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0x0101005F89580D259EB745A1CF89AE6F81A63E</vt:lpwstr>
  </property>
</Properties>
</file>