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4"/>
  </p:sldMasterIdLst>
  <p:notesMasterIdLst>
    <p:notesMasterId r:id="rId40"/>
  </p:notesMasterIdLst>
  <p:sldIdLst>
    <p:sldId id="256" r:id="rId5"/>
    <p:sldId id="358" r:id="rId6"/>
    <p:sldId id="322" r:id="rId7"/>
    <p:sldId id="323" r:id="rId8"/>
    <p:sldId id="328" r:id="rId9"/>
    <p:sldId id="329" r:id="rId10"/>
    <p:sldId id="330" r:id="rId11"/>
    <p:sldId id="331" r:id="rId12"/>
    <p:sldId id="382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84" r:id="rId23"/>
    <p:sldId id="375" r:id="rId24"/>
    <p:sldId id="373" r:id="rId25"/>
    <p:sldId id="374" r:id="rId26"/>
    <p:sldId id="385" r:id="rId27"/>
    <p:sldId id="369" r:id="rId28"/>
    <p:sldId id="370" r:id="rId29"/>
    <p:sldId id="371" r:id="rId30"/>
    <p:sldId id="372" r:id="rId31"/>
    <p:sldId id="376" r:id="rId32"/>
    <p:sldId id="377" r:id="rId33"/>
    <p:sldId id="378" r:id="rId34"/>
    <p:sldId id="379" r:id="rId35"/>
    <p:sldId id="380" r:id="rId36"/>
    <p:sldId id="381" r:id="rId37"/>
    <p:sldId id="386" r:id="rId38"/>
    <p:sldId id="357" r:id="rId3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ABB948-D5BC-4B22-8492-39D06AB4BF32}">
          <p14:sldIdLst>
            <p14:sldId id="256"/>
          </p14:sldIdLst>
        </p14:section>
        <p14:section name="Binary Tree" id="{C42F86D9-E30A-4E22-B771-9B68020EDD03}">
          <p14:sldIdLst>
            <p14:sldId id="358"/>
            <p14:sldId id="322"/>
            <p14:sldId id="323"/>
            <p14:sldId id="328"/>
            <p14:sldId id="329"/>
            <p14:sldId id="330"/>
            <p14:sldId id="331"/>
          </p14:sldIdLst>
        </p14:section>
        <p14:section name="Heap Tree" id="{0685399F-BB9C-48B8-A7B2-0FF4825F61ED}">
          <p14:sldIdLst/>
        </p14:section>
        <p14:section name="BST" id="{205AB913-88BF-44A5-9916-5BB4160B95CF}">
          <p14:sldIdLst>
            <p14:sldId id="382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84"/>
            <p14:sldId id="375"/>
            <p14:sldId id="373"/>
            <p14:sldId id="374"/>
            <p14:sldId id="385"/>
            <p14:sldId id="369"/>
            <p14:sldId id="370"/>
            <p14:sldId id="371"/>
            <p14:sldId id="372"/>
            <p14:sldId id="376"/>
            <p14:sldId id="377"/>
            <p14:sldId id="378"/>
            <p14:sldId id="379"/>
            <p14:sldId id="380"/>
            <p14:sldId id="381"/>
            <p14:sldId id="386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1280" autoAdjust="0"/>
  </p:normalViewPr>
  <p:slideViewPr>
    <p:cSldViewPr snapToGrid="0">
      <p:cViewPr varScale="1">
        <p:scale>
          <a:sx n="75" d="100"/>
          <a:sy n="75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042EE-72F2-4FFE-B0BA-9824FA08515F}" type="datetimeFigureOut">
              <a:rPr lang="id-ID" smtClean="0"/>
              <a:t>10/05/2022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27F20-617B-4B38-9768-20FD2BBF3F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247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CC1C4D-F388-4205-BFB2-6F5D093DE8A1}" type="slidenum">
              <a:rPr lang="en-US" smtClean="0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3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32D8A7-0B3D-4355-BAC1-513AC02C9DEE}" type="slidenum">
              <a:rPr lang="en-US" smtClean="0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366218B-9542-49B0-8EF8-0B4BDC969D79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9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8497E0-2A96-4B88-AA16-4F4B6454C497}" type="slidenum">
              <a:rPr lang="en-US" smtClean="0">
                <a:latin typeface="Arial" pitchFamily="34" charset="0"/>
              </a:rPr>
              <a:pPr/>
              <a:t>18</a:t>
            </a:fld>
            <a:endParaRPr lang="en-US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45269B-2D14-4DC9-B11C-89DDF1E05784}" type="slidenum">
              <a:rPr lang="en-US" smtClean="0">
                <a:latin typeface="Arial" pitchFamily="34" charset="0"/>
              </a:rPr>
              <a:pPr/>
              <a:t>30</a:t>
            </a:fld>
            <a:endParaRPr lang="en-US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27C440-0A15-406A-9285-8E7304D90D00}" type="slidenum">
              <a:rPr lang="en-US" smtClean="0">
                <a:latin typeface="Arial" pitchFamily="34" charset="0"/>
              </a:rPr>
              <a:pPr/>
              <a:t>31</a:t>
            </a:fld>
            <a:endParaRPr lang="en-US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4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DEC115-428B-4ECC-BF8D-E5919162C8E3}" type="slidenum">
              <a:rPr lang="en-US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DAFFA8-5BD0-4CE8-923B-A6698A3ECE65}" type="slidenum">
              <a:rPr lang="en-US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tv.melezinek.cz/binary-search-tre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techsmartclass.com/data_structures/tree-terminolog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 r e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/>
              <a:t>Program </a:t>
            </a:r>
            <a:r>
              <a:rPr lang="en-GB" dirty="0" err="1"/>
              <a:t>Studi</a:t>
            </a:r>
            <a:r>
              <a:rPr lang="en-GB" dirty="0"/>
              <a:t> Diploma III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Informatika</a:t>
            </a:r>
            <a:endParaRPr lang="en-GB" dirty="0"/>
          </a:p>
          <a:p>
            <a:pPr eaLnBrk="1" fontAlgn="auto" hangingPunct="1">
              <a:defRPr/>
            </a:pPr>
            <a:r>
              <a:rPr lang="en-GB" dirty="0" err="1"/>
              <a:t>Fakultas</a:t>
            </a:r>
            <a:r>
              <a:rPr lang="en-GB" dirty="0"/>
              <a:t> </a:t>
            </a:r>
            <a:r>
              <a:rPr lang="en-GB" dirty="0" err="1"/>
              <a:t>Ilmu</a:t>
            </a:r>
            <a:r>
              <a:rPr lang="en-GB" dirty="0"/>
              <a:t> </a:t>
            </a:r>
            <a:r>
              <a:rPr lang="en-GB" dirty="0" err="1"/>
              <a:t>Terapan</a:t>
            </a:r>
            <a:endParaRPr lang="en-GB" dirty="0"/>
          </a:p>
          <a:p>
            <a:pPr eaLnBrk="1" fontAlgn="auto" hangingPunct="1">
              <a:defRPr/>
            </a:pPr>
            <a:r>
              <a:rPr lang="en-GB" dirty="0" err="1"/>
              <a:t>Universitas</a:t>
            </a:r>
            <a:r>
              <a:rPr lang="en-GB" dirty="0"/>
              <a:t> Telkom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every node X in the tree, the values of all the keys in  </a:t>
            </a:r>
            <a:r>
              <a:rPr lang="en-US" i="1" dirty="0"/>
              <a:t>the left </a:t>
            </a:r>
            <a:r>
              <a:rPr lang="en-US" i="1" dirty="0" err="1"/>
              <a:t>subtree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smaller</a:t>
            </a:r>
            <a:r>
              <a:rPr lang="en-US" dirty="0"/>
              <a:t> than the key in X  and the values of all the keys in  </a:t>
            </a:r>
            <a:r>
              <a:rPr lang="en-US" i="1" dirty="0"/>
              <a:t>the  right   </a:t>
            </a:r>
            <a:r>
              <a:rPr lang="en-US" i="1" dirty="0" err="1"/>
              <a:t>subtree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larger</a:t>
            </a:r>
            <a:r>
              <a:rPr lang="en-US" dirty="0"/>
              <a:t> than  the key in X </a:t>
            </a:r>
          </a:p>
          <a:p>
            <a:pPr>
              <a:lnSpc>
                <a:spcPct val="90000"/>
              </a:lnSpc>
            </a:pPr>
            <a:r>
              <a:rPr lang="en-US" dirty="0"/>
              <a:t>The binary-search-tree property allows us to print out all the keys in a binary search tree in sorted order by </a:t>
            </a:r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tree </a:t>
            </a:r>
            <a:r>
              <a:rPr lang="en-US" dirty="0"/>
              <a:t>walk.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69D3-C39F-4C8D-8CED-CF793B1CD5B7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321" y="1335088"/>
            <a:ext cx="8149496" cy="494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583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456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6096000" y="1908175"/>
            <a:ext cx="33734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7400" y="2438400"/>
            <a:ext cx="358140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In a BST, the value stored at the root of a </a:t>
            </a:r>
            <a:r>
              <a:rPr lang="en-US" sz="3200" dirty="0" err="1">
                <a:latin typeface="+mn-lt"/>
              </a:rPr>
              <a:t>subtree</a:t>
            </a:r>
            <a:r>
              <a:rPr lang="en-US" sz="3200" dirty="0">
                <a:latin typeface="+mn-lt"/>
              </a:rPr>
              <a:t>  is </a:t>
            </a:r>
            <a:r>
              <a:rPr lang="en-US" sz="3200" i="1" dirty="0">
                <a:latin typeface="+mn-lt"/>
              </a:rPr>
              <a:t>greater </a:t>
            </a:r>
            <a:r>
              <a:rPr lang="en-US" sz="3200" dirty="0">
                <a:latin typeface="+mn-lt"/>
              </a:rPr>
              <a:t>than any value in its left </a:t>
            </a:r>
            <a:r>
              <a:rPr lang="en-US" sz="3200" dirty="0" err="1">
                <a:latin typeface="+mn-lt"/>
              </a:rPr>
              <a:t>subtree</a:t>
            </a:r>
            <a:r>
              <a:rPr lang="en-US" sz="3200" dirty="0">
                <a:latin typeface="+mn-lt"/>
              </a:rPr>
              <a:t> and </a:t>
            </a:r>
            <a:r>
              <a:rPr lang="en-US" sz="3200" i="1" dirty="0">
                <a:latin typeface="+mn-lt"/>
              </a:rPr>
              <a:t>less</a:t>
            </a:r>
            <a:r>
              <a:rPr lang="en-US" sz="3200" dirty="0">
                <a:latin typeface="+mn-lt"/>
              </a:rPr>
              <a:t>  than any value in its right </a:t>
            </a:r>
            <a:r>
              <a:rPr lang="en-US" sz="3200" dirty="0" err="1">
                <a:latin typeface="+mn-lt"/>
              </a:rPr>
              <a:t>subtree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Binary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 Trees</a:t>
            </a:r>
            <a:r>
              <a:rPr lang="en-US" dirty="0">
                <a:solidFill>
                  <a:schemeClr val="tx1"/>
                </a:solidFill>
              </a:rPr>
              <a:t> (BSTs)</a:t>
            </a:r>
          </a:p>
        </p:txBody>
      </p:sp>
    </p:spTree>
    <p:extLst>
      <p:ext uri="{BB962C8B-B14F-4D97-AF65-F5344CB8AC3E}">
        <p14:creationId xmlns:p14="http://schemas.microsoft.com/office/powerpoint/2010/main" val="271382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P456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6096000" y="1908175"/>
            <a:ext cx="337343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7400" y="1905000"/>
            <a:ext cx="358140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Where is the smallest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latin typeface="+mn-lt"/>
              </a:rPr>
              <a:t>Ans</a:t>
            </a:r>
            <a:r>
              <a:rPr lang="en-US" sz="2800" dirty="0">
                <a:latin typeface="+mn-lt"/>
              </a:rPr>
              <a:t>: leftmost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3200" dirty="0">
                <a:latin typeface="+mn-lt"/>
              </a:rPr>
              <a:t>Where is the largest element?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r>
              <a:rPr lang="en-US" sz="2800" dirty="0" err="1">
                <a:latin typeface="Times New Roman"/>
              </a:rPr>
              <a:t>Ans</a:t>
            </a:r>
            <a:r>
              <a:rPr lang="en-US" sz="2800" dirty="0">
                <a:latin typeface="Times New Roman"/>
              </a:rPr>
              <a:t>: rightmost element</a:t>
            </a:r>
          </a:p>
          <a:p>
            <a:pPr algn="l">
              <a:spcBef>
                <a:spcPct val="20000"/>
              </a:spcBef>
              <a:buClr>
                <a:srgbClr val="FF0000"/>
              </a:buClr>
              <a:buSzPct val="150000"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09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Binary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Search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 Trees</a:t>
            </a:r>
            <a:r>
              <a:rPr lang="en-US" dirty="0">
                <a:solidFill>
                  <a:schemeClr val="tx1"/>
                </a:solidFill>
              </a:rPr>
              <a:t> (BSTs)</a:t>
            </a:r>
          </a:p>
        </p:txBody>
      </p:sp>
    </p:spTree>
    <p:extLst>
      <p:ext uri="{BB962C8B-B14F-4D97-AF65-F5344CB8AC3E}">
        <p14:creationId xmlns:p14="http://schemas.microsoft.com/office/powerpoint/2010/main" val="381720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BST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Find Minimum</a:t>
            </a:r>
          </a:p>
          <a:p>
            <a:pPr lvl="1"/>
            <a:r>
              <a:rPr lang="en-US" dirty="0"/>
              <a:t>Find Maximum</a:t>
            </a:r>
          </a:p>
          <a:p>
            <a:pPr lvl="1"/>
            <a:r>
              <a:rPr lang="en-US" dirty="0"/>
              <a:t>Look up Successor</a:t>
            </a:r>
          </a:p>
          <a:p>
            <a:pPr lvl="1"/>
            <a:r>
              <a:rPr lang="en-US" dirty="0"/>
              <a:t>Look up Predecessor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FE7-6883-40D5-83CA-4AE28B8E31B4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6A2AB-AD04-4304-9812-3C85B1B1730A}"/>
              </a:ext>
            </a:extLst>
          </p:cNvPr>
          <p:cNvSpPr txBox="1"/>
          <p:nvPr/>
        </p:nvSpPr>
        <p:spPr>
          <a:xfrm>
            <a:off x="1259177" y="5786203"/>
            <a:ext cx="754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BST visualization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http://btv.melezinek.cz/binary-search-tree.html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Searching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DB86-60FC-4977-9A9D-9329D42AFFB9}" type="slidenum">
              <a:rPr lang="en-US"/>
              <a:pPr/>
              <a:t>15</a:t>
            </a:fld>
            <a:endParaRPr lang="en-US"/>
          </a:p>
        </p:txBody>
      </p:sp>
      <p:pic>
        <p:nvPicPr>
          <p:cNvPr id="7" name="Picture 6" descr="D:\McGraw-Hill Projects\Cormen\algorithms\tree_sear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1"/>
            <a:ext cx="9144000" cy="3552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432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Searching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DB86-60FC-4977-9A9D-9329D42AFFB9}" type="slidenum">
              <a:rPr lang="en-US"/>
              <a:pPr/>
              <a:t>16</a:t>
            </a:fld>
            <a:endParaRPr lang="en-US"/>
          </a:p>
        </p:txBody>
      </p:sp>
      <p:pic>
        <p:nvPicPr>
          <p:cNvPr id="8" name="Picture 6" descr="D:\McGraw-Hill Projects\Cormen\algorithms\iterative_tree_search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94786"/>
            <a:ext cx="8153400" cy="4306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83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ea typeface="MS Mincho" pitchFamily="49" charset="-128"/>
              </a:rPr>
              <a:t>How to search a binary search tree?</a:t>
            </a:r>
            <a:r>
              <a:rPr lang="en-US" sz="4000" dirty="0"/>
              <a:t> </a:t>
            </a:r>
          </a:p>
        </p:txBody>
      </p:sp>
      <p:pic>
        <p:nvPicPr>
          <p:cNvPr id="16387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18000"/>
          </a:blip>
          <a:srcRect/>
          <a:stretch>
            <a:fillRect/>
          </a:stretch>
        </p:blipFill>
        <p:spPr>
          <a:xfrm>
            <a:off x="2209800" y="1828800"/>
            <a:ext cx="3551238" cy="4495800"/>
          </a:xfrm>
          <a:noFill/>
        </p:spPr>
      </p:pic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6096000" y="1676400"/>
            <a:ext cx="3886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(1) Start at the root</a:t>
            </a:r>
          </a:p>
          <a:p>
            <a:pPr marL="609600" indent="-609600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(2) Compare the value of the item you are searching for with the value stored at the root</a:t>
            </a:r>
          </a:p>
          <a:p>
            <a:pPr marL="609600" indent="-609600"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(3) If the values are equal, then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item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 otherwise, if it is a leaf node, then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not found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7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>
                <a:ea typeface="MS Mincho" pitchFamily="49" charset="-128"/>
              </a:rPr>
              <a:t>How to search a binary search tree?</a:t>
            </a:r>
            <a:r>
              <a:rPr lang="en-US" sz="4000" dirty="0"/>
              <a:t> </a:t>
            </a:r>
          </a:p>
        </p:txBody>
      </p:sp>
      <p:pic>
        <p:nvPicPr>
          <p:cNvPr id="17411" name="Picture 4" descr="P45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lum bright="-18000"/>
          </a:blip>
          <a:srcRect/>
          <a:stretch>
            <a:fillRect/>
          </a:stretch>
        </p:blipFill>
        <p:spPr>
          <a:xfrm>
            <a:off x="2057400" y="1728788"/>
            <a:ext cx="3551238" cy="4495800"/>
          </a:xfrm>
          <a:noFill/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5791200" y="1760538"/>
            <a:ext cx="441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(4) If it is less than the value stored at the root, then search the </a:t>
            </a:r>
            <a:r>
              <a:rPr lang="en-US" sz="28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left </a:t>
            </a:r>
            <a:r>
              <a:rPr lang="en-US" sz="28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sz="2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(5) If it is greater than the value stored at the root, then search the </a:t>
            </a:r>
            <a:r>
              <a:rPr lang="en-US" sz="2800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right </a:t>
            </a:r>
            <a:r>
              <a:rPr lang="en-US" sz="2800" dirty="0" err="1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endParaRPr lang="en-US" sz="2800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(6) Repeat steps 2-6 for the root of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chosen in the previous step 4 or 5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0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596F-B4E3-445B-AE63-D936F511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 err="1"/>
              <a:t>ExAMPLE</a:t>
            </a: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E0BA0-6033-4DEB-AB35-7509E2E3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23" y="813236"/>
            <a:ext cx="6756895" cy="557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234C51-31D0-4A44-BCA2-AEA62FB6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693" y="116113"/>
            <a:ext cx="712107" cy="7805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36835-31E1-4913-8D51-75AFCE9C90A2}"/>
              </a:ext>
            </a:extLst>
          </p:cNvPr>
          <p:cNvCxnSpPr/>
          <p:nvPr/>
        </p:nvCxnSpPr>
        <p:spPr>
          <a:xfrm flipH="1">
            <a:off x="6995886" y="1277255"/>
            <a:ext cx="1103085" cy="63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3C9D178-269B-4629-8639-8E249A81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75005"/>
            <a:ext cx="915941" cy="98506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A146F9-21E0-4E0A-8A59-78A8DD9B891C}"/>
              </a:ext>
            </a:extLst>
          </p:cNvPr>
          <p:cNvCxnSpPr>
            <a:cxnSpLocks/>
          </p:cNvCxnSpPr>
          <p:nvPr/>
        </p:nvCxnSpPr>
        <p:spPr>
          <a:xfrm>
            <a:off x="6995886" y="2526936"/>
            <a:ext cx="435428" cy="50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F4F09C4-A509-4C13-8137-4C7EF3E78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949" y="2304847"/>
            <a:ext cx="755744" cy="9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Biner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492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43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8229600" cy="4593336"/>
          </a:xfrm>
        </p:spPr>
        <p:txBody>
          <a:bodyPr>
            <a:normAutofit/>
          </a:bodyPr>
          <a:lstStyle/>
          <a:p>
            <a:r>
              <a:rPr lang="en-US" dirty="0" err="1"/>
              <a:t>Penyisipan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binary search tree,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leaf</a:t>
            </a:r>
          </a:p>
          <a:p>
            <a:r>
              <a:rPr lang="en-US" dirty="0"/>
              <a:t>Insert X into a binary search tree:</a:t>
            </a:r>
          </a:p>
          <a:p>
            <a:pPr lvl="1"/>
            <a:r>
              <a:rPr lang="en-US" dirty="0"/>
              <a:t>n start from the root.</a:t>
            </a:r>
          </a:p>
          <a:p>
            <a:pPr lvl="1"/>
            <a:r>
              <a:rPr lang="en-US" dirty="0"/>
              <a:t>If the value of X is less than the value of the root, then X should be inserted on the left sub-tree.</a:t>
            </a:r>
          </a:p>
          <a:p>
            <a:pPr lvl="1"/>
            <a:r>
              <a:rPr lang="en-US" dirty="0"/>
              <a:t>On the other hand, if the value of X is greater than the value of the root, then X should be inserted on the right sub-tree.</a:t>
            </a:r>
          </a:p>
          <a:p>
            <a:r>
              <a:rPr lang="en-US" dirty="0"/>
              <a:t>Remember that, a sub tree is also a tree. So, the problem to insert an element in the sub-tree is same as the problem to insert an element in the root.</a:t>
            </a:r>
          </a:p>
          <a:p>
            <a:pPr lvl="1"/>
            <a:r>
              <a:rPr lang="en-US" i="1" dirty="0"/>
              <a:t>Recursive approach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Insertion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 descr="D:\McGraw-Hill Projects\Cormen\algorithms\tree_inser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8305800" cy="5371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4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524001"/>
            <a:ext cx="918857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262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A918-9203-4958-985D-31F9AAA9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C39B44-E1F9-42DA-ACDD-192AC3884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4497" y="1080255"/>
            <a:ext cx="840034" cy="840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6F7EF7-6FEB-4209-9440-269F47814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258" y="321234"/>
            <a:ext cx="822273" cy="1518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2A7A8-45D3-40C9-B2C7-1A429071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882" y="1080255"/>
            <a:ext cx="2773649" cy="1789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FAFBF-D708-4B2F-92D8-87AAC94F1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069" y="176629"/>
            <a:ext cx="803223" cy="903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CC5BC-BED9-4B15-969D-84FF087BD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261" y="1080255"/>
            <a:ext cx="4778506" cy="1908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D0FD4-8ADC-4EFE-9CD7-4FE96F1C7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2535" y="176039"/>
            <a:ext cx="736289" cy="90362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E1AE15-8FB4-4811-9103-9CAF4B7B3093}"/>
              </a:ext>
            </a:extLst>
          </p:cNvPr>
          <p:cNvCxnSpPr/>
          <p:nvPr/>
        </p:nvCxnSpPr>
        <p:spPr>
          <a:xfrm>
            <a:off x="8352292" y="1469036"/>
            <a:ext cx="1346344" cy="74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3B214A5-427C-419F-BF99-334295143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8707" y="1285089"/>
            <a:ext cx="763718" cy="1029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475A20-0CD5-4219-9A2E-E99E249DD0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7864" y="1163666"/>
            <a:ext cx="5093299" cy="31243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12103D-3351-434F-82DC-1BE2B43852DF}"/>
              </a:ext>
            </a:extLst>
          </p:cNvPr>
          <p:cNvCxnSpPr/>
          <p:nvPr/>
        </p:nvCxnSpPr>
        <p:spPr>
          <a:xfrm flipH="1">
            <a:off x="9203961" y="2869706"/>
            <a:ext cx="504746" cy="55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53C7AB-EC01-4811-8B35-D0C62C70E5E6}"/>
              </a:ext>
            </a:extLst>
          </p:cNvPr>
          <p:cNvCxnSpPr>
            <a:cxnSpLocks/>
          </p:cNvCxnSpPr>
          <p:nvPr/>
        </p:nvCxnSpPr>
        <p:spPr>
          <a:xfrm flipH="1">
            <a:off x="6338279" y="1633928"/>
            <a:ext cx="1138457" cy="62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F5016A-0321-4D01-8FB0-CACFEF8E4B31}"/>
              </a:ext>
            </a:extLst>
          </p:cNvPr>
          <p:cNvCxnSpPr>
            <a:cxnSpLocks/>
          </p:cNvCxnSpPr>
          <p:nvPr/>
        </p:nvCxnSpPr>
        <p:spPr>
          <a:xfrm>
            <a:off x="8479350" y="1597834"/>
            <a:ext cx="1162456" cy="67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Minimum /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in a binary search tree whose key is a minimum can always be found by following left child pointers from the root until a NULL is encountered</a:t>
            </a:r>
          </a:p>
          <a:p>
            <a:r>
              <a:rPr lang="en-US" dirty="0"/>
              <a:t>The </a:t>
            </a:r>
            <a:r>
              <a:rPr lang="en-US" dirty="0" err="1"/>
              <a:t>pseudocode</a:t>
            </a:r>
            <a:r>
              <a:rPr lang="en-US" dirty="0"/>
              <a:t> for TREE-</a:t>
            </a:r>
            <a:r>
              <a:rPr lang="en-US" dirty="0" err="1"/>
              <a:t>MAXIMUMis</a:t>
            </a:r>
            <a:r>
              <a:rPr lang="en-US" dirty="0"/>
              <a:t> symmetric.</a:t>
            </a:r>
          </a:p>
          <a:p>
            <a:pPr lvl="1"/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? 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Predecessor / Successor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7" descr="D:\McGraw-Hill Projects\Cormen\algorithms\tree_minimum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1"/>
            <a:ext cx="4876800" cy="2582333"/>
          </a:xfrm>
          <a:prstGeom prst="rect">
            <a:avLst/>
          </a:prstGeom>
          <a:noFill/>
        </p:spPr>
      </p:pic>
      <p:pic>
        <p:nvPicPr>
          <p:cNvPr id="8" name="Picture 7" descr="D:\McGraw-Hill Projects\Cormen\algorithms\tree_maximum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581400"/>
            <a:ext cx="5562600" cy="282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868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D:\McGraw-Hill Projects\Cormen\algorithms\tree_success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1"/>
            <a:ext cx="8839200" cy="4479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958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1066800"/>
            <a:ext cx="860766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398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2286000"/>
            <a:ext cx="4139733" cy="4022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Deletion in Binary Search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2B8A-229F-4EE3-B1C7-0D165442B4B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 descr="D:\McGraw-Hill Projects\Cormen\algorithms\tree_delet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2263" y="0"/>
            <a:ext cx="5435600" cy="662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0569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9C7A-0EBC-446B-B4E9-D2EFFAD201AA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 descr="D:\McGraw-Hill Projects\Cormen\images\fig12-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15900"/>
            <a:ext cx="7239000" cy="664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648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Pohon Biner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06824" y="2057400"/>
            <a:ext cx="8713694" cy="4419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/>
              <a:t>Adalah kumpulan simpul yang mungkin kosong atau mempunyai akar dan dua subpohon yang saling terpisah (left subtree dan right subtree)</a:t>
            </a:r>
            <a:endParaRPr 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/>
              <a:t>Derajat maksimal = 2</a:t>
            </a:r>
            <a:endParaRPr 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/>
              <a:t>Complete binary tree tingkat N : pohon biner yang semua daunnya terdapat pada tingkat N dan semua simpul yang lebih kecil dari N</a:t>
            </a:r>
            <a:r>
              <a:rPr lang="en-US" sz="2400" dirty="0"/>
              <a:t> </a:t>
            </a:r>
            <a:r>
              <a:rPr lang="id-ID" sz="2400" dirty="0"/>
              <a:t>pasti mempunyai cabang kiri dan kanan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/>
              <a:t>Banyak simpul maksimum pada tingkat N = 2</a:t>
            </a:r>
            <a:r>
              <a:rPr lang="id-ID" sz="2400" baseline="30000" dirty="0"/>
              <a:t>N-1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id-ID" sz="2400" dirty="0" err="1"/>
              <a:t>Skewed</a:t>
            </a:r>
            <a:r>
              <a:rPr lang="id-ID" sz="2400" dirty="0"/>
              <a:t> binary tree : pohon biner yang banyaknya simpul cabang kiri tidak seimbang dengan banyak simpul cabang kanan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6757-57FC-44E1-8DF5-A3348BEB033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MS Mincho" pitchFamily="49" charset="-128"/>
              </a:rPr>
              <a:t>(1) Deleting a leaf</a:t>
            </a:r>
            <a:r>
              <a:rPr lang="en-US"/>
              <a:t> </a:t>
            </a:r>
          </a:p>
        </p:txBody>
      </p:sp>
      <p:pic>
        <p:nvPicPr>
          <p:cNvPr id="36867" name="Picture 3" descr="P473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2514601" y="2209800"/>
            <a:ext cx="7178675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411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609600"/>
            <a:ext cx="6934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>
                <a:cs typeface="Times New Roman" pitchFamily="18" charset="0"/>
              </a:rPr>
              <a:t>(2)  Deleting a node with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	only one child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7891" name="Picture 3" descr="P474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2590800" y="2286001"/>
            <a:ext cx="7315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2732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dirty="0">
                <a:ea typeface="MS Mincho" pitchFamily="49" charset="-128"/>
              </a:rPr>
              <a:t>(3)  Deleting a node with two</a:t>
            </a:r>
            <a:br>
              <a:rPr lang="en-US" dirty="0">
                <a:ea typeface="MS Mincho" pitchFamily="49" charset="-128"/>
              </a:rPr>
            </a:br>
            <a:r>
              <a:rPr lang="en-US" dirty="0">
                <a:ea typeface="MS Mincho" pitchFamily="49" charset="-128"/>
              </a:rPr>
              <a:t>	children</a:t>
            </a:r>
          </a:p>
        </p:txBody>
      </p:sp>
      <p:pic>
        <p:nvPicPr>
          <p:cNvPr id="38915" name="Picture 1027" descr="P475"/>
          <p:cNvPicPr>
            <a:picLocks noChangeAspect="1" noChangeArrowheads="1"/>
          </p:cNvPicPr>
          <p:nvPr/>
        </p:nvPicPr>
        <p:blipFill>
          <a:blip r:embed="rId3">
            <a:lum bright="-18000"/>
          </a:blip>
          <a:srcRect/>
          <a:stretch>
            <a:fillRect/>
          </a:stretch>
        </p:blipFill>
        <p:spPr bwMode="auto">
          <a:xfrm>
            <a:off x="2590800" y="2133601"/>
            <a:ext cx="724535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184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667000"/>
            <a:ext cx="7772400" cy="3429000"/>
          </a:xfrm>
        </p:spPr>
        <p:txBody>
          <a:bodyPr/>
          <a:lstStyle/>
          <a:p>
            <a:pPr eaLnBrk="1" hangingPunct="1"/>
            <a:r>
              <a:rPr lang="en-US" dirty="0">
                <a:cs typeface="Times New Roman" pitchFamily="18" charset="0"/>
              </a:rPr>
              <a:t>Find </a:t>
            </a:r>
            <a:r>
              <a:rPr lang="en-US" dirty="0">
                <a:solidFill>
                  <a:srgbClr val="FF9900"/>
                </a:solidFill>
                <a:cs typeface="Times New Roman" pitchFamily="18" charset="0"/>
              </a:rPr>
              <a:t>predecessor in order </a:t>
            </a:r>
            <a:r>
              <a:rPr lang="en-US" dirty="0">
                <a:cs typeface="Times New Roman" pitchFamily="18" charset="0"/>
              </a:rPr>
              <a:t>(i.e., rightmost node in the left subtree)/ </a:t>
            </a:r>
            <a:r>
              <a:rPr lang="en-US" dirty="0">
                <a:solidFill>
                  <a:srgbClr val="FF9900"/>
                </a:solidFill>
                <a:cs typeface="Times New Roman" pitchFamily="18" charset="0"/>
              </a:rPr>
              <a:t>successor in order </a:t>
            </a:r>
            <a:r>
              <a:rPr lang="en-US" dirty="0">
                <a:cs typeface="Times New Roman" pitchFamily="18" charset="0"/>
              </a:rPr>
              <a:t>(i.e., leftmost node in the right subtree)</a:t>
            </a:r>
            <a:endParaRPr lang="en-US" dirty="0">
              <a:solidFill>
                <a:srgbClr val="FF9900"/>
              </a:solidFill>
              <a:cs typeface="Times New Roman" pitchFamily="18" charset="0"/>
            </a:endParaRPr>
          </a:p>
          <a:p>
            <a:pPr eaLnBrk="1" hangingPunct="1"/>
            <a:r>
              <a:rPr lang="en-US" dirty="0">
                <a:cs typeface="Times New Roman" pitchFamily="18" charset="0"/>
              </a:rPr>
              <a:t>Swap the data of the node to be deleted with predecessor's / successor’s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>
                <a:cs typeface="Times New Roman" pitchFamily="18" charset="0"/>
              </a:rPr>
              <a:t>Delete predecessor/successor node</a:t>
            </a:r>
            <a:endParaRPr lang="en-US" dirty="0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>
          <a:xfrm>
            <a:off x="2133600" y="1066800"/>
            <a:ext cx="7543800" cy="11430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en-US">
                <a:ea typeface="MS Mincho" pitchFamily="49" charset="-128"/>
              </a:rPr>
              <a:t>(3)  Deleting a node with two</a:t>
            </a:r>
            <a:br>
              <a:rPr lang="en-US">
                <a:ea typeface="MS Mincho" pitchFamily="49" charset="-128"/>
              </a:rPr>
            </a:br>
            <a:r>
              <a:rPr lang="en-US">
                <a:ea typeface="MS Mincho" pitchFamily="49" charset="-128"/>
              </a:rPr>
              <a:t>	children (cont.)</a:t>
            </a:r>
          </a:p>
        </p:txBody>
      </p:sp>
    </p:spTree>
    <p:extLst>
      <p:ext uri="{BB962C8B-B14F-4D97-AF65-F5344CB8AC3E}">
        <p14:creationId xmlns:p14="http://schemas.microsoft.com/office/powerpoint/2010/main" val="1577363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079E-12AC-4714-9A1E-00115275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2930-26A9-4DDF-8492-5D863401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Buatlah</a:t>
            </a:r>
            <a:r>
              <a:rPr lang="en-US" dirty="0"/>
              <a:t> BST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berturut-turut</a:t>
            </a:r>
            <a:r>
              <a:rPr lang="en-US" dirty="0"/>
              <a:t>: 23,  53, 85, 40, 35, 11, 39, 72, 63, 69, 96.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per </a:t>
            </a:r>
            <a:r>
              <a:rPr lang="en-US" dirty="0" err="1"/>
              <a:t>langkah</a:t>
            </a:r>
            <a:r>
              <a:rPr lang="en-US" dirty="0"/>
              <a:t>!</a:t>
            </a:r>
          </a:p>
          <a:p>
            <a:pPr lvl="0"/>
            <a:r>
              <a:rPr lang="en-US" dirty="0" err="1"/>
              <a:t>Lakukan</a:t>
            </a:r>
            <a:r>
              <a:rPr lang="en-US" dirty="0"/>
              <a:t> pre-order, in-order, dan post-order </a:t>
            </a:r>
            <a:r>
              <a:rPr lang="en-US" dirty="0" err="1"/>
              <a:t>dari</a:t>
            </a:r>
            <a:r>
              <a:rPr lang="en-US" dirty="0"/>
              <a:t> BST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22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Tjokorda Agung Budi Wirayuda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en-US" dirty="0"/>
              <a:t>“</a:t>
            </a:r>
            <a:r>
              <a:rPr lang="id-ID" dirty="0"/>
              <a:t>PI1043</a:t>
            </a:r>
            <a:r>
              <a:rPr lang="en-US" dirty="0"/>
              <a:t> </a:t>
            </a:r>
            <a:r>
              <a:rPr lang="id-ID" dirty="0"/>
              <a:t>Struktur Data</a:t>
            </a:r>
            <a:r>
              <a:rPr lang="en-US" dirty="0"/>
              <a:t>: </a:t>
            </a:r>
            <a:r>
              <a:rPr lang="en-US" dirty="0" err="1"/>
              <a:t>Struktur</a:t>
            </a:r>
            <a:r>
              <a:rPr lang="en-US" dirty="0"/>
              <a:t> Data Tree”.</a:t>
            </a:r>
          </a:p>
          <a:p>
            <a:r>
              <a:rPr lang="en-US" dirty="0" err="1"/>
              <a:t>Shelvie</a:t>
            </a:r>
            <a:r>
              <a:rPr lang="en-US" dirty="0"/>
              <a:t> </a:t>
            </a:r>
            <a:r>
              <a:rPr lang="en-US" dirty="0" err="1"/>
              <a:t>Nidya</a:t>
            </a:r>
            <a:r>
              <a:rPr lang="en-US" dirty="0"/>
              <a:t> </a:t>
            </a:r>
            <a:r>
              <a:rPr lang="en-US" dirty="0" err="1"/>
              <a:t>Neyman</a:t>
            </a:r>
            <a:r>
              <a:rPr lang="en-US" dirty="0"/>
              <a:t>, “</a:t>
            </a:r>
            <a:r>
              <a:rPr lang="en-US" dirty="0" err="1"/>
              <a:t>Struktur</a:t>
            </a:r>
            <a:r>
              <a:rPr lang="en-US" dirty="0"/>
              <a:t> Data Tree”. Slide </a:t>
            </a:r>
            <a:r>
              <a:rPr lang="en-US" dirty="0" err="1"/>
              <a:t>Struktur</a:t>
            </a:r>
            <a:r>
              <a:rPr lang="en-US" dirty="0"/>
              <a:t> Data Program Diploma IPB</a:t>
            </a:r>
          </a:p>
          <a:p>
            <a:r>
              <a:rPr lang="en-US" dirty="0"/>
              <a:t>Denny, “</a:t>
            </a:r>
            <a:r>
              <a:rPr lang="en-US" dirty="0" err="1"/>
              <a:t>Struktur</a:t>
            </a:r>
            <a:r>
              <a:rPr lang="en-US" dirty="0"/>
              <a:t> Data &amp; </a:t>
            </a:r>
            <a:r>
              <a:rPr lang="en-US" dirty="0" err="1"/>
              <a:t>Algoritme</a:t>
            </a:r>
            <a:r>
              <a:rPr lang="en-US" dirty="0"/>
              <a:t> - Tree”,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Universitas</a:t>
            </a:r>
            <a:r>
              <a:rPr lang="en-US" dirty="0"/>
              <a:t> Indonesia 2001</a:t>
            </a:r>
          </a:p>
          <a:p>
            <a:r>
              <a:rPr lang="en-US" dirty="0" err="1"/>
              <a:t>Cormen</a:t>
            </a:r>
            <a:r>
              <a:rPr lang="en-US" dirty="0"/>
              <a:t>, T.H et all, “Introduction to Algorithms”, 2</a:t>
            </a:r>
            <a:r>
              <a:rPr lang="en-US" baseline="30000" dirty="0"/>
              <a:t>nd</a:t>
            </a:r>
            <a:r>
              <a:rPr lang="en-US" dirty="0"/>
              <a:t> edition, Mc-Graw Hill Book, 2001</a:t>
            </a:r>
          </a:p>
          <a:p>
            <a:r>
              <a:rPr lang="en-US" dirty="0"/>
              <a:t>Images </a:t>
            </a:r>
            <a:r>
              <a:rPr lang="en-US" dirty="0">
                <a:hlinkClick r:id="rId2"/>
              </a:rPr>
              <a:t>http://www.btechsmartclass.com/data_structures/tree-terminology.html</a:t>
            </a:r>
            <a:endParaRPr lang="en-US" dirty="0"/>
          </a:p>
          <a:p>
            <a:r>
              <a:rPr lang="en-US" dirty="0"/>
              <a:t>Hargrove, J. “The AVL Tree Rotations Tutorial”. 2007.</a:t>
            </a:r>
          </a:p>
          <a:p>
            <a:r>
              <a:rPr lang="en-US" dirty="0" err="1"/>
              <a:t>Riera</a:t>
            </a:r>
            <a:r>
              <a:rPr lang="en-US" dirty="0"/>
              <a:t>, J. “AVL Trees Example”. 2001.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30/10/'06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Queue/rmb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4CF4-958A-4125-A62B-4394F459FD49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2C4-2BB5-4A08-8792-979B2ECEA9FD}" type="slidenum">
              <a:rPr lang="en-US"/>
              <a:pPr/>
              <a:t>4</a:t>
            </a:fld>
            <a:endParaRPr lang="en-US"/>
          </a:p>
        </p:txBody>
      </p:sp>
      <p:pic>
        <p:nvPicPr>
          <p:cNvPr id="16388" name="Picture 4" descr="bukan pohon bin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3657601"/>
            <a:ext cx="5514975" cy="2219325"/>
          </a:xfrm>
          <a:prstGeom prst="rect">
            <a:avLst/>
          </a:prstGeom>
          <a:noFill/>
        </p:spPr>
      </p:pic>
      <p:pic>
        <p:nvPicPr>
          <p:cNvPr id="16389" name="Picture 5" descr="pohon bin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81001"/>
            <a:ext cx="3505200" cy="2811463"/>
          </a:xfrm>
          <a:prstGeom prst="rect">
            <a:avLst/>
          </a:prstGeom>
          <a:noFill/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209801" y="762001"/>
            <a:ext cx="283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Contoh Pohon Biner :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362200" y="3260726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Contoh Bukan Pohon Biner :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8001000" y="3733801"/>
            <a:ext cx="2209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Mengapa ketiga pohon tsb tidak dapat disebut Pohon Biner ?</a:t>
            </a:r>
          </a:p>
        </p:txBody>
      </p:sp>
    </p:spTree>
    <p:extLst>
      <p:ext uri="{BB962C8B-B14F-4D97-AF65-F5344CB8AC3E}">
        <p14:creationId xmlns:p14="http://schemas.microsoft.com/office/powerpoint/2010/main" val="352381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body" idx="1"/>
          </p:nvPr>
        </p:nvSpPr>
        <p:spPr>
          <a:xfrm>
            <a:off x="2287588" y="1524000"/>
            <a:ext cx="7696200" cy="457200"/>
          </a:xfrm>
        </p:spPr>
        <p:txBody>
          <a:bodyPr/>
          <a:lstStyle/>
          <a:p>
            <a:pPr marL="342900" indent="-342900"/>
            <a:r>
              <a:rPr lang="en-US" sz="2400" b="1"/>
              <a:t>Menggunakan pointer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41713" y="438151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Representasi Binary Tree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566988" y="2057401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Bentuk paling sederhana (one-way)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6400800" y="1981200"/>
            <a:ext cx="2438400" cy="990600"/>
            <a:chOff x="3072" y="1248"/>
            <a:chExt cx="1536" cy="624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3216" y="1248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3216" y="14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3840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29" name="Line 9"/>
            <p:cNvSpPr>
              <a:spLocks noChangeShapeType="1"/>
            </p:cNvSpPr>
            <p:nvPr/>
          </p:nvSpPr>
          <p:spPr bwMode="auto">
            <a:xfrm flipH="1">
              <a:off x="3072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0" name="Line 10"/>
            <p:cNvSpPr>
              <a:spLocks noChangeShapeType="1"/>
            </p:cNvSpPr>
            <p:nvPr/>
          </p:nvSpPr>
          <p:spPr bwMode="auto">
            <a:xfrm>
              <a:off x="30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427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460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408" y="124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711450" y="3505201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Bentuk 2-way</a:t>
            </a:r>
          </a:p>
        </p:txBody>
      </p: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4495800" y="2895600"/>
            <a:ext cx="2438400" cy="1676400"/>
            <a:chOff x="1872" y="1824"/>
            <a:chExt cx="1536" cy="1056"/>
          </a:xfrm>
        </p:grpSpPr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2016" y="2256"/>
              <a:ext cx="1200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2016" y="24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 flipH="1">
              <a:off x="1872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1872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3072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408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Text Box 23"/>
            <p:cNvSpPr txBox="1">
              <a:spLocks noChangeArrowheads="1"/>
            </p:cNvSpPr>
            <p:nvPr/>
          </p:nvSpPr>
          <p:spPr bwMode="auto">
            <a:xfrm>
              <a:off x="2208" y="2256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accent1"/>
                  </a:solidFill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2016" y="2064"/>
              <a:ext cx="120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V="1">
              <a:off x="259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Bentuk yang lebih lengkap</a:t>
            </a:r>
          </a:p>
        </p:txBody>
      </p: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6781800" y="4724400"/>
            <a:ext cx="2971800" cy="1905000"/>
            <a:chOff x="3312" y="2976"/>
            <a:chExt cx="1872" cy="1200"/>
          </a:xfrm>
        </p:grpSpPr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3456" y="3408"/>
              <a:ext cx="1200" cy="4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3456" y="36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>
              <a:off x="4080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31"/>
            <p:cNvSpPr>
              <a:spLocks noChangeShapeType="1"/>
            </p:cNvSpPr>
            <p:nvPr/>
          </p:nvSpPr>
          <p:spPr bwMode="auto">
            <a:xfrm flipH="1">
              <a:off x="3312" y="37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3312" y="37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4368" y="37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Text Box 34"/>
            <p:cNvSpPr txBox="1">
              <a:spLocks noChangeArrowheads="1"/>
            </p:cNvSpPr>
            <p:nvPr/>
          </p:nvSpPr>
          <p:spPr bwMode="auto">
            <a:xfrm>
              <a:off x="3648" y="340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3456" y="3216"/>
              <a:ext cx="1200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4032" y="297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656" y="3216"/>
              <a:ext cx="240" cy="67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4800" y="35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08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  <p:bldP spid="30724" grpId="0"/>
      <p:bldP spid="30734" grpId="0"/>
      <p:bldP spid="307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body" idx="1"/>
          </p:nvPr>
        </p:nvSpPr>
        <p:spPr>
          <a:xfrm>
            <a:off x="2209800" y="1371600"/>
            <a:ext cx="7696200" cy="11430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Clr>
                <a:schemeClr val="folHlink"/>
              </a:buClr>
              <a:buSzPct val="115000"/>
              <a:buFont typeface="Wingdings" pitchFamily="2" charset="2"/>
              <a:buChar char="§"/>
            </a:pPr>
            <a:r>
              <a:rPr lang="en-US" sz="2000"/>
              <a:t>CBT dan PBT dapat diimplementasikan dalam array</a:t>
            </a:r>
          </a:p>
          <a:p>
            <a:pPr marL="342900" indent="-342900">
              <a:buClr>
                <a:schemeClr val="folHlink"/>
              </a:buClr>
              <a:buSzPct val="115000"/>
              <a:buFont typeface="Wingdings" pitchFamily="2" charset="2"/>
              <a:buChar char="§"/>
            </a:pPr>
            <a:r>
              <a:rPr lang="en-US" sz="2000"/>
              <a:t>Penomoran pada node-nodenya bersifat terurut dan tidak ada yang kosong (melompat).</a:t>
            </a:r>
          </a:p>
          <a:p>
            <a:pPr marL="342900" indent="-342900">
              <a:buClr>
                <a:schemeClr val="folHlink"/>
              </a:buClr>
              <a:buSzPct val="115000"/>
              <a:buNone/>
            </a:pPr>
            <a:r>
              <a:rPr lang="en-US" sz="180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41713" y="438151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Representasi dengan Array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276600" y="2551113"/>
            <a:ext cx="5181600" cy="3109912"/>
            <a:chOff x="1104" y="1392"/>
            <a:chExt cx="3264" cy="1959"/>
          </a:xfrm>
        </p:grpSpPr>
        <p:sp>
          <p:nvSpPr>
            <p:cNvPr id="31749" name="Oval 5"/>
            <p:cNvSpPr>
              <a:spLocks noChangeArrowheads="1"/>
            </p:cNvSpPr>
            <p:nvPr/>
          </p:nvSpPr>
          <p:spPr bwMode="auto">
            <a:xfrm>
              <a:off x="2995" y="139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1750" name="Oval 6"/>
            <p:cNvSpPr>
              <a:spLocks noChangeArrowheads="1"/>
            </p:cNvSpPr>
            <p:nvPr/>
          </p:nvSpPr>
          <p:spPr bwMode="auto">
            <a:xfrm>
              <a:off x="2254" y="1859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3637" y="1971"/>
              <a:ext cx="251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  <p:sp>
          <p:nvSpPr>
            <p:cNvPr id="31752" name="Oval 8"/>
            <p:cNvSpPr>
              <a:spLocks noChangeArrowheads="1"/>
            </p:cNvSpPr>
            <p:nvPr/>
          </p:nvSpPr>
          <p:spPr bwMode="auto">
            <a:xfrm>
              <a:off x="3387" y="235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3888" y="2352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 flipH="1">
              <a:off x="1824" y="2125"/>
              <a:ext cx="50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2361" y="2125"/>
              <a:ext cx="375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H="1">
              <a:off x="3530" y="2237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3780" y="2237"/>
              <a:ext cx="215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678" y="2365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1392" y="2784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1893" y="2784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1535" y="2631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785" y="2631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2713" y="2317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31764" name="Oval 20"/>
            <p:cNvSpPr>
              <a:spLocks noChangeArrowheads="1"/>
            </p:cNvSpPr>
            <p:nvPr/>
          </p:nvSpPr>
          <p:spPr bwMode="auto">
            <a:xfrm>
              <a:off x="2427" y="2736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2928" y="2736"/>
              <a:ext cx="250" cy="2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 flipH="1">
              <a:off x="2570" y="2583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2832" y="2592"/>
              <a:ext cx="21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>
              <a:off x="2448" y="1680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3120" y="1680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3408" y="144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3120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1772" name="Text Box 28"/>
            <p:cNvSpPr txBox="1">
              <a:spLocks noChangeArrowheads="1"/>
            </p:cNvSpPr>
            <p:nvPr/>
          </p:nvSpPr>
          <p:spPr bwMode="auto">
            <a:xfrm>
              <a:off x="2448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1440" y="235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3936" y="19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1775" name="Text Box 31"/>
            <p:cNvSpPr txBox="1">
              <a:spLocks noChangeArrowheads="1"/>
            </p:cNvSpPr>
            <p:nvPr/>
          </p:nvSpPr>
          <p:spPr bwMode="auto">
            <a:xfrm>
              <a:off x="2016" y="182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176" y="240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1777" name="Text Box 33"/>
            <p:cNvSpPr txBox="1">
              <a:spLocks noChangeArrowheads="1"/>
            </p:cNvSpPr>
            <p:nvPr/>
          </p:nvSpPr>
          <p:spPr bwMode="auto">
            <a:xfrm>
              <a:off x="1104" y="283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1778" name="Text Box 34"/>
            <p:cNvSpPr txBox="1">
              <a:spLocks noChangeArrowheads="1"/>
            </p:cNvSpPr>
            <p:nvPr/>
          </p:nvSpPr>
          <p:spPr bwMode="auto">
            <a:xfrm>
              <a:off x="1920" y="31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1779" name="Text Box 35"/>
            <p:cNvSpPr txBox="1">
              <a:spLocks noChangeArrowheads="1"/>
            </p:cNvSpPr>
            <p:nvPr/>
          </p:nvSpPr>
          <p:spPr bwMode="auto">
            <a:xfrm>
              <a:off x="2448" y="302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1780" name="Text Box 36"/>
            <p:cNvSpPr txBox="1">
              <a:spLocks noChangeArrowheads="1"/>
            </p:cNvSpPr>
            <p:nvPr/>
          </p:nvSpPr>
          <p:spPr bwMode="auto">
            <a:xfrm>
              <a:off x="2928" y="302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</p:grpSp>
      <p:grpSp>
        <p:nvGrpSpPr>
          <p:cNvPr id="31781" name="Group 37"/>
          <p:cNvGrpSpPr>
            <a:grpSpLocks/>
          </p:cNvGrpSpPr>
          <p:nvPr/>
        </p:nvGrpSpPr>
        <p:grpSpPr bwMode="auto">
          <a:xfrm>
            <a:off x="3575050" y="5608638"/>
            <a:ext cx="6248400" cy="1204912"/>
            <a:chOff x="1296" y="3408"/>
            <a:chExt cx="3936" cy="759"/>
          </a:xfrm>
        </p:grpSpPr>
        <p:sp>
          <p:nvSpPr>
            <p:cNvPr id="31782" name="Rectangle 38"/>
            <p:cNvSpPr>
              <a:spLocks noChangeArrowheads="1"/>
            </p:cNvSpPr>
            <p:nvPr/>
          </p:nvSpPr>
          <p:spPr bwMode="auto">
            <a:xfrm>
              <a:off x="1296" y="3696"/>
              <a:ext cx="39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Text Box 39"/>
            <p:cNvSpPr txBox="1">
              <a:spLocks noChangeArrowheads="1"/>
            </p:cNvSpPr>
            <p:nvPr/>
          </p:nvSpPr>
          <p:spPr bwMode="auto">
            <a:xfrm>
              <a:off x="1344" y="3408"/>
              <a:ext cx="11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Dalam Array</a:t>
              </a:r>
            </a:p>
          </p:txBody>
        </p:sp>
        <p:sp>
          <p:nvSpPr>
            <p:cNvPr id="31784" name="Text Box 40"/>
            <p:cNvSpPr txBox="1">
              <a:spLocks noChangeArrowheads="1"/>
            </p:cNvSpPr>
            <p:nvPr/>
          </p:nvSpPr>
          <p:spPr bwMode="auto">
            <a:xfrm>
              <a:off x="1344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1785" name="Text Box 41"/>
            <p:cNvSpPr txBox="1">
              <a:spLocks noChangeArrowheads="1"/>
            </p:cNvSpPr>
            <p:nvPr/>
          </p:nvSpPr>
          <p:spPr bwMode="auto">
            <a:xfrm>
              <a:off x="1680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31786" name="Text Box 42"/>
            <p:cNvSpPr txBox="1">
              <a:spLocks noChangeArrowheads="1"/>
            </p:cNvSpPr>
            <p:nvPr/>
          </p:nvSpPr>
          <p:spPr bwMode="auto">
            <a:xfrm>
              <a:off x="1968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I</a:t>
              </a:r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304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640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F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4464" y="36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G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976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J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3408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K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3744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</a:t>
              </a:r>
            </a:p>
          </p:txBody>
        </p:sp>
        <p:sp>
          <p:nvSpPr>
            <p:cNvPr id="31793" name="Text Box 49"/>
            <p:cNvSpPr txBox="1">
              <a:spLocks noChangeArrowheads="1"/>
            </p:cNvSpPr>
            <p:nvPr/>
          </p:nvSpPr>
          <p:spPr bwMode="auto">
            <a:xfrm>
              <a:off x="4128" y="36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31794" name="Text Box 50"/>
            <p:cNvSpPr txBox="1">
              <a:spLocks noChangeArrowheads="1"/>
            </p:cNvSpPr>
            <p:nvPr/>
          </p:nvSpPr>
          <p:spPr bwMode="auto">
            <a:xfrm>
              <a:off x="4848" y="36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H</a:t>
              </a:r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158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>
              <a:off x="220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>
              <a:off x="254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2880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326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57"/>
            <p:cNvSpPr>
              <a:spLocks noChangeShapeType="1"/>
            </p:cNvSpPr>
            <p:nvPr/>
          </p:nvSpPr>
          <p:spPr bwMode="auto">
            <a:xfrm>
              <a:off x="364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Line 58"/>
            <p:cNvSpPr>
              <a:spLocks noChangeShapeType="1"/>
            </p:cNvSpPr>
            <p:nvPr/>
          </p:nvSpPr>
          <p:spPr bwMode="auto">
            <a:xfrm>
              <a:off x="398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59"/>
            <p:cNvSpPr>
              <a:spLocks noChangeShapeType="1"/>
            </p:cNvSpPr>
            <p:nvPr/>
          </p:nvSpPr>
          <p:spPr bwMode="auto">
            <a:xfrm>
              <a:off x="4368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Line 60"/>
            <p:cNvSpPr>
              <a:spLocks noChangeShapeType="1"/>
            </p:cNvSpPr>
            <p:nvPr/>
          </p:nvSpPr>
          <p:spPr bwMode="auto">
            <a:xfrm>
              <a:off x="4752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134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1632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807" name="Text Box 63"/>
            <p:cNvSpPr txBox="1">
              <a:spLocks noChangeArrowheads="1"/>
            </p:cNvSpPr>
            <p:nvPr/>
          </p:nvSpPr>
          <p:spPr bwMode="auto">
            <a:xfrm>
              <a:off x="1968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1808" name="Text Box 64"/>
            <p:cNvSpPr txBox="1">
              <a:spLocks noChangeArrowheads="1"/>
            </p:cNvSpPr>
            <p:nvPr/>
          </p:nvSpPr>
          <p:spPr bwMode="auto">
            <a:xfrm>
              <a:off x="230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1809" name="Text Box 65"/>
            <p:cNvSpPr txBox="1">
              <a:spLocks noChangeArrowheads="1"/>
            </p:cNvSpPr>
            <p:nvPr/>
          </p:nvSpPr>
          <p:spPr bwMode="auto">
            <a:xfrm>
              <a:off x="2640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31810" name="Text Box 66"/>
            <p:cNvSpPr txBox="1">
              <a:spLocks noChangeArrowheads="1"/>
            </p:cNvSpPr>
            <p:nvPr/>
          </p:nvSpPr>
          <p:spPr bwMode="auto">
            <a:xfrm>
              <a:off x="2976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3408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374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4080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4464" y="39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1815" name="Text Box 71"/>
            <p:cNvSpPr txBox="1">
              <a:spLocks noChangeArrowheads="1"/>
            </p:cNvSpPr>
            <p:nvPr/>
          </p:nvSpPr>
          <p:spPr bwMode="auto">
            <a:xfrm>
              <a:off x="4848" y="393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16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1713" y="438151"/>
            <a:ext cx="6653212" cy="544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Representasi dengan Array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855913" y="1447801"/>
            <a:ext cx="701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 err="1">
                <a:latin typeface="Comic Sans MS" pitchFamily="66" charset="0"/>
              </a:rPr>
              <a:t>Contoh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beberapa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hubungan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struktural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representasi</a:t>
            </a:r>
            <a:r>
              <a:rPr lang="en-US" dirty="0">
                <a:latin typeface="Comic Sans MS" pitchFamily="66" charset="0"/>
              </a:rPr>
              <a:t> array :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932113" y="2057401"/>
            <a:ext cx="6172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 err="1">
                <a:latin typeface="Comic Sans MS" pitchFamily="66" charset="0"/>
              </a:rPr>
              <a:t>Mendapatkan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anak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suatu</a:t>
            </a:r>
            <a:r>
              <a:rPr lang="en-US" dirty="0">
                <a:latin typeface="Comic Sans MS" pitchFamily="66" charset="0"/>
              </a:rPr>
              <a:t> node :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 err="1">
                <a:latin typeface="Comic Sans MS" pitchFamily="66" charset="0"/>
              </a:rPr>
              <a:t>Anak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kiri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node I : I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2I + 1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 err="1">
                <a:latin typeface="Comic Sans MS" pitchFamily="66" charset="0"/>
                <a:sym typeface="Wingdings" pitchFamily="2" charset="2"/>
              </a:rPr>
              <a:t>Anak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kanan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dirty="0" err="1">
                <a:latin typeface="Comic Sans MS" pitchFamily="66" charset="0"/>
                <a:sym typeface="Wingdings" pitchFamily="2" charset="2"/>
              </a:rPr>
              <a:t>dari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 node I : I  2I + 2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932113" y="3429001"/>
            <a:ext cx="6172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eriod" startAt="2"/>
            </a:pPr>
            <a:r>
              <a:rPr lang="en-US">
                <a:latin typeface="Comic Sans MS" pitchFamily="66" charset="0"/>
              </a:rPr>
              <a:t>Mendapatkan ayah dari suatu node :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>
                <a:latin typeface="Comic Sans MS" pitchFamily="66" charset="0"/>
              </a:rPr>
              <a:t>Ayah dari node I : I </a:t>
            </a:r>
            <a:r>
              <a:rPr lang="en-US">
                <a:latin typeface="Comic Sans MS" pitchFamily="66" charset="0"/>
                <a:sym typeface="Wingdings" pitchFamily="2" charset="2"/>
              </a:rPr>
              <a:t> [(I-1)/2]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932113" y="4419601"/>
            <a:ext cx="6172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arabicPeriod" startAt="3"/>
            </a:pPr>
            <a:r>
              <a:rPr lang="en-US" dirty="0">
                <a:latin typeface="Comic Sans MS" pitchFamily="66" charset="0"/>
              </a:rPr>
              <a:t>Sibling </a:t>
            </a:r>
            <a:r>
              <a:rPr lang="en-US" dirty="0" err="1">
                <a:latin typeface="Comic Sans MS" pitchFamily="66" charset="0"/>
              </a:rPr>
              <a:t>dari</a:t>
            </a:r>
            <a:r>
              <a:rPr lang="en-US" dirty="0">
                <a:latin typeface="Comic Sans MS" pitchFamily="66" charset="0"/>
              </a:rPr>
              <a:t> node </a:t>
            </a:r>
            <a:r>
              <a:rPr lang="en-US" dirty="0" err="1">
                <a:latin typeface="Comic Sans MS" pitchFamily="66" charset="0"/>
              </a:rPr>
              <a:t>ke</a:t>
            </a:r>
            <a:r>
              <a:rPr lang="en-US" dirty="0">
                <a:latin typeface="Comic Sans MS" pitchFamily="66" charset="0"/>
              </a:rPr>
              <a:t> I :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 node </a:t>
            </a:r>
            <a:r>
              <a:rPr lang="en-US" dirty="0" err="1">
                <a:latin typeface="Comic Sans MS" pitchFamily="66" charset="0"/>
              </a:rPr>
              <a:t>genap</a:t>
            </a:r>
            <a:r>
              <a:rPr lang="en-US" dirty="0">
                <a:latin typeface="Comic Sans MS" pitchFamily="66" charset="0"/>
              </a:rPr>
              <a:t> : I-1</a:t>
            </a:r>
          </a:p>
          <a:p>
            <a:pPr lvl="2" eaLnBrk="0" hangingPunct="0"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 node </a:t>
            </a:r>
            <a:r>
              <a:rPr lang="en-US" dirty="0" err="1">
                <a:latin typeface="Comic Sans MS" pitchFamily="66" charset="0"/>
              </a:rPr>
              <a:t>ganjil</a:t>
            </a:r>
            <a:r>
              <a:rPr lang="en-US" dirty="0">
                <a:latin typeface="Comic Sans MS" pitchFamily="66" charset="0"/>
              </a:rPr>
              <a:t> : I+1</a:t>
            </a:r>
            <a:endParaRPr lang="en-US" dirty="0">
              <a:latin typeface="Comic Sans MS" pitchFamily="66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71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1EBF3-36F5-4AA6-847F-E085FB2D12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0025" y="3159135"/>
            <a:ext cx="5224463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private T data;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 left;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&lt;T&gt; right;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8202706" y="3159135"/>
            <a:ext cx="2438400" cy="990600"/>
            <a:chOff x="3072" y="1248"/>
            <a:chExt cx="1536" cy="624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216" y="1248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216" y="14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840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3072" y="15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0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272" y="15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60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408" y="1248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8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989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89580D259EB745A1CF89AE6F81A63E" ma:contentTypeVersion="6" ma:contentTypeDescription="Create a new document." ma:contentTypeScope="" ma:versionID="535fc5d17223e29e21dc072ecddec623">
  <xsd:schema xmlns:xsd="http://www.w3.org/2001/XMLSchema" xmlns:xs="http://www.w3.org/2001/XMLSchema" xmlns:p="http://schemas.microsoft.com/office/2006/metadata/properties" xmlns:ns2="a12a900a-27e8-4e3a-a1d6-d52be70602ee" targetNamespace="http://schemas.microsoft.com/office/2006/metadata/properties" ma:root="true" ma:fieldsID="8fb1c8c0a486085eb80b27df4c993324" ns2:_="">
    <xsd:import namespace="a12a900a-27e8-4e3a-a1d6-d52be70602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a900a-27e8-4e3a-a1d6-d52be70602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233B75-9D6E-4B11-BB3D-7D7F23FE72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2BAB32-A761-4737-9343-41614F97C1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C554EF-64C4-4322-AC8C-50B3F2960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a900a-27e8-4e3a-a1d6-d52be70602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1158</Words>
  <Application>Microsoft Office PowerPoint</Application>
  <PresentationFormat>Widescreen</PresentationFormat>
  <Paragraphs>210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Comic Sans MS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Implementasi Struktur Data  t r e e</vt:lpstr>
      <vt:lpstr>Binary tree</vt:lpstr>
      <vt:lpstr>Pohon Biner</vt:lpstr>
      <vt:lpstr>PowerPoint Presentation</vt:lpstr>
      <vt:lpstr>Representasi Binary Tree</vt:lpstr>
      <vt:lpstr>Representasi dengan Array</vt:lpstr>
      <vt:lpstr>Representasi dengan Array</vt:lpstr>
      <vt:lpstr>Representasi dengan Linked List</vt:lpstr>
      <vt:lpstr>BINARY SEARCH TREE</vt:lpstr>
      <vt:lpstr>Binary Search Tree</vt:lpstr>
      <vt:lpstr>PowerPoint Presentation</vt:lpstr>
      <vt:lpstr>PowerPoint Presentation</vt:lpstr>
      <vt:lpstr>PowerPoint Presentation</vt:lpstr>
      <vt:lpstr>operasi pada BST</vt:lpstr>
      <vt:lpstr>Algoritma Searching</vt:lpstr>
      <vt:lpstr>Algoritma Searching</vt:lpstr>
      <vt:lpstr>How to search a binary search tree? </vt:lpstr>
      <vt:lpstr>How to search a binary search tree? </vt:lpstr>
      <vt:lpstr>ExAMPLE</vt:lpstr>
      <vt:lpstr>Insertion</vt:lpstr>
      <vt:lpstr>Insertion </vt:lpstr>
      <vt:lpstr>PowerPoint Presentation</vt:lpstr>
      <vt:lpstr>EXAMPLE</vt:lpstr>
      <vt:lpstr>Find Minimum / Maximum</vt:lpstr>
      <vt:lpstr>PowerPoint Presentation</vt:lpstr>
      <vt:lpstr>PowerPoint Presentation</vt:lpstr>
      <vt:lpstr>PowerPoint Presentation</vt:lpstr>
      <vt:lpstr>Deletion</vt:lpstr>
      <vt:lpstr>PowerPoint Presentation</vt:lpstr>
      <vt:lpstr>(1) Deleting a leaf </vt:lpstr>
      <vt:lpstr>(2)  Deleting a node with  only one child</vt:lpstr>
      <vt:lpstr>(3)  Deleting a node with two  children</vt:lpstr>
      <vt:lpstr>(3)  Deleting a node with two  children (cont.)</vt:lpstr>
      <vt:lpstr>LATIHAN: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  t r e e</dc:title>
  <dc:creator>RIZZA INDAH MEGA MANDASRI</dc:creator>
  <cp:lastModifiedBy>CAHYANA</cp:lastModifiedBy>
  <cp:revision>12</cp:revision>
  <dcterms:created xsi:type="dcterms:W3CDTF">2020-04-07T23:00:17Z</dcterms:created>
  <dcterms:modified xsi:type="dcterms:W3CDTF">2022-05-10T15:53:52Z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0x0101005F89580D259EB745A1CF89AE6F81A63E</vt:lpwstr>
  </property>
</Properties>
</file>