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Figtree Black"/>
      <p:bold r:id="rId23"/>
      <p:boldItalic r:id="rId24"/>
    </p:embeddedFont>
    <p:embeddedFont>
      <p:font typeface="Hanken Grotesk"/>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FigtreeBlack-boldItalic.fntdata"/><Relationship Id="rId23" Type="http://schemas.openxmlformats.org/officeDocument/2006/relationships/font" Target="fonts/Figtree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ankenGrotesk-bold.fntdata"/><Relationship Id="rId25" Type="http://schemas.openxmlformats.org/officeDocument/2006/relationships/font" Target="fonts/HankenGrotesk-regular.fntdata"/><Relationship Id="rId28" Type="http://schemas.openxmlformats.org/officeDocument/2006/relationships/font" Target="fonts/HankenGrotesk-boldItalic.fntdata"/><Relationship Id="rId27" Type="http://schemas.openxmlformats.org/officeDocument/2006/relationships/font" Target="fonts/HankenGrotesk-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5580edc86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5580edc86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580edc86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580edc86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580edc86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580edc86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5580edc86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580edc86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5580edc86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580edc86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5580edc86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5580edc86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5580edc86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5580edc86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580edc86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5580edc86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5580edc8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5580edc8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5580edc8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5580edc8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3f6155f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3f6155f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580edc8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580edc8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580edc86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5580edc86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5580edc86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5580edc86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5580edc86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580edc86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580edc86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580edc86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3" name="Google Shape;13;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4" name="Google Shape;14;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85" name="Google Shape;8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8"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94" name="Google Shape;94;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6" name="Google Shape;96;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 name="Google Shape;97;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8" name="Google Shape;98;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9" name="Google Shape;99;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4" name="Google Shape;104;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8" name="Google Shape;108;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9" name="Google Shape;109;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0" name="Google Shape;110;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1" name="Google Shape;111;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2" name="Google Shape;112;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3"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19" name="Google Shape;119;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26" name="Google Shape;126;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9"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35" name="Google Shape;135;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37" name="Shape 137"/>
        <p:cNvGrpSpPr/>
        <p:nvPr/>
      </p:nvGrpSpPr>
      <p:grpSpPr>
        <a:xfrm>
          <a:off x="0" y="0"/>
          <a:ext cx="0" cy="0"/>
          <a:chOff x="0" y="0"/>
          <a:chExt cx="0" cy="0"/>
        </a:xfrm>
      </p:grpSpPr>
      <p:sp>
        <p:nvSpPr>
          <p:cNvPr id="138" name="Google Shape;138;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7"/>
          <p:cNvGrpSpPr/>
          <p:nvPr/>
        </p:nvGrpSpPr>
        <p:grpSpPr>
          <a:xfrm>
            <a:off x="232200" y="232800"/>
            <a:ext cx="8937900" cy="4932875"/>
            <a:chOff x="232200" y="232800"/>
            <a:chExt cx="8937900" cy="4932875"/>
          </a:xfrm>
        </p:grpSpPr>
        <p:sp>
          <p:nvSpPr>
            <p:cNvPr id="140" name="Google Shape;140;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43" name="Google Shape;143;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44" name="Google Shape;144;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45"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51" name="Google Shape;151;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52" name="Google Shape;152;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1" name="Google Shape;161;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 name="Google Shape;162;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 name="Google Shape;163;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4" name="Google Shape;164;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5" name="Google Shape;165;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6"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1" name="Google Shape;171;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5" name="Google Shape;175;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6" name="Google Shape;176;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8" name="Google Shape;178;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9" name="Google Shape;179;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0" name="Google Shape;180;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1" name="Google Shape;181;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2" name="Google Shape;182;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1" name="Google Shape;21;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2" name="Google Shape;22;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189" name="Google Shape;18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1" name="Google Shape;19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2" name="Google Shape;19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3" name="Google Shape;19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4" name="Google Shape;19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5" name="Google Shape;19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6"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02" name="Google Shape;20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4" name="Google Shape;204;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6" name="Google Shape;206;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7" name="Google Shape;207;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8" name="Google Shape;208;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9" name="Google Shape;209;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0" name="Google Shape;210;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16" name="Google Shape;216;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17" name="Google Shape;21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9" name="Google Shape;219;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0" name="Google Shape;220;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1" name="Google Shape;221;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2" name="Google Shape;222;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3" name="Google Shape;223;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 name="Google Shape;224;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5" name="Google Shape;225;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6" name="Google Shape;226;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7" name="Google Shape;227;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8" name="Google Shape;228;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0"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36" name="Google Shape;236;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37" name="Google Shape;237;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9" name="Google Shape;239;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41" name="Google Shape;241;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43"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49" name="Google Shape;249;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50"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56" name="Google Shape;256;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7"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63" name="Google Shape;263;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4" name="Google Shape;264;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infographics &amp; images by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66"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73"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0" name="Google Shape;30;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 name="Google Shape;37;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8" name="Google Shape;38;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1" name="Google Shape;41;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2" name="Google Shape;42;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3" name="Google Shape;43;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0" name="Google Shape;50;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1" name="Google Shape;51;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59" name="Google Shape;59;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67" name="Google Shape;67;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p:nvPr>
            <p:ph idx="2" type="pic"/>
          </p:nvPr>
        </p:nvSpPr>
        <p:spPr>
          <a:xfrm>
            <a:off x="0" y="0"/>
            <a:ext cx="9144000" cy="5143500"/>
          </a:xfrm>
          <a:prstGeom prst="rect">
            <a:avLst/>
          </a:prstGeom>
          <a:noFill/>
          <a:ln>
            <a:noFill/>
          </a:ln>
        </p:spPr>
      </p:sp>
      <p:sp>
        <p:nvSpPr>
          <p:cNvPr id="78" name="Google Shape;78;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huggingface.co/datasets/Falah/Alzheimer_MRI"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gif"/><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Classifying Alzheimer’s Progression from MRIs using CNNs</a:t>
            </a:r>
            <a:endParaRPr/>
          </a:p>
        </p:txBody>
      </p:sp>
      <p:sp>
        <p:nvSpPr>
          <p:cNvPr id="284" name="Google Shape;284;p30"/>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Matthew Zhang</a:t>
            </a:r>
            <a:endParaRPr>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Networks continued…</a:t>
            </a:r>
            <a:endParaRPr/>
          </a:p>
        </p:txBody>
      </p:sp>
      <p:sp>
        <p:nvSpPr>
          <p:cNvPr id="354" name="Google Shape;354;p39"/>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Batch Normalization</a:t>
            </a:r>
            <a:endParaRPr/>
          </a:p>
          <a:p>
            <a:pPr indent="-304800" lvl="1" marL="914400" rtl="0" algn="l">
              <a:spcBef>
                <a:spcPts val="0"/>
              </a:spcBef>
              <a:spcAft>
                <a:spcPts val="0"/>
              </a:spcAft>
              <a:buSzPts val="1200"/>
              <a:buChar char="-"/>
            </a:pPr>
            <a:r>
              <a:rPr lang="en"/>
              <a:t>Normalizes all values over a feature map</a:t>
            </a:r>
            <a:endParaRPr/>
          </a:p>
          <a:p>
            <a:pPr indent="-304800" lvl="1" marL="914400" rtl="0" algn="l">
              <a:spcBef>
                <a:spcPts val="0"/>
              </a:spcBef>
              <a:spcAft>
                <a:spcPts val="0"/>
              </a:spcAft>
              <a:buSzPts val="1200"/>
              <a:buChar char="-"/>
            </a:pPr>
            <a:r>
              <a:rPr lang="en"/>
              <a:t>Prevents vanishing and exploding gradients (features either have a super large or super small effect on the output)</a:t>
            </a:r>
            <a:endParaRPr/>
          </a:p>
          <a:p>
            <a:pPr indent="-279400" lvl="0" marL="457200" rtl="0" algn="l">
              <a:spcBef>
                <a:spcPts val="0"/>
              </a:spcBef>
              <a:spcAft>
                <a:spcPts val="0"/>
              </a:spcAft>
              <a:buSzPts val="800"/>
              <a:buChar char="-"/>
            </a:pPr>
            <a:r>
              <a:rPr lang="en"/>
              <a:t>Max Pooling </a:t>
            </a:r>
            <a:endParaRPr/>
          </a:p>
          <a:p>
            <a:pPr indent="-304800" lvl="1" marL="914400" rtl="0" algn="l">
              <a:spcBef>
                <a:spcPts val="0"/>
              </a:spcBef>
              <a:spcAft>
                <a:spcPts val="0"/>
              </a:spcAft>
              <a:buSzPts val="1200"/>
              <a:buChar char="-"/>
            </a:pPr>
            <a:r>
              <a:rPr lang="en"/>
              <a:t>Applies a filter to extract the highest value from a section of the activation map. </a:t>
            </a:r>
            <a:endParaRPr/>
          </a:p>
          <a:p>
            <a:pPr indent="-304800" lvl="1" marL="914400" rtl="0" algn="l">
              <a:spcBef>
                <a:spcPts val="0"/>
              </a:spcBef>
              <a:spcAft>
                <a:spcPts val="0"/>
              </a:spcAft>
              <a:buSzPts val="1200"/>
              <a:buChar char="-"/>
            </a:pPr>
            <a:r>
              <a:rPr lang="en"/>
              <a:t>Idea is that it’ll extract the most important feature from the region</a:t>
            </a:r>
            <a:endParaRPr/>
          </a:p>
          <a:p>
            <a:pPr indent="-304800" lvl="1" marL="914400" rtl="0" algn="l">
              <a:spcBef>
                <a:spcPts val="0"/>
              </a:spcBef>
              <a:spcAft>
                <a:spcPts val="0"/>
              </a:spcAft>
              <a:buSzPts val="1200"/>
              <a:buChar char="-"/>
            </a:pPr>
            <a:r>
              <a:rPr lang="en"/>
              <a:t>Applies further dimensionality reduction</a:t>
            </a:r>
            <a:endParaRPr/>
          </a:p>
          <a:p>
            <a:pPr indent="0" lvl="0" marL="914400" rtl="0" algn="l">
              <a:spcBef>
                <a:spcPts val="0"/>
              </a:spcBef>
              <a:spcAft>
                <a:spcPts val="0"/>
              </a:spcAft>
              <a:buNone/>
            </a:pPr>
            <a:r>
              <a:t/>
            </a:r>
            <a:endParaRPr/>
          </a:p>
        </p:txBody>
      </p:sp>
      <p:pic>
        <p:nvPicPr>
          <p:cNvPr id="355" name="Google Shape;355;p39" title="image.png"/>
          <p:cNvPicPr preferRelativeResize="0"/>
          <p:nvPr/>
        </p:nvPicPr>
        <p:blipFill>
          <a:blip r:embed="rId3">
            <a:alphaModFix/>
          </a:blip>
          <a:stretch>
            <a:fillRect/>
          </a:stretch>
        </p:blipFill>
        <p:spPr>
          <a:xfrm>
            <a:off x="5072625" y="3172749"/>
            <a:ext cx="3751800" cy="156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361" name="Google Shape;361;p40"/>
          <p:cNvSpPr txBox="1"/>
          <p:nvPr>
            <p:ph idx="1" type="body"/>
          </p:nvPr>
        </p:nvSpPr>
        <p:spPr>
          <a:xfrm>
            <a:off x="5346000" y="1041600"/>
            <a:ext cx="3230100" cy="33465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First convolutional layer: Takes in 3 x 128 x 128 image </a:t>
            </a:r>
            <a:endParaRPr/>
          </a:p>
          <a:p>
            <a:pPr indent="-279400" lvl="0" marL="457200" rtl="0" algn="l">
              <a:spcBef>
                <a:spcPts val="0"/>
              </a:spcBef>
              <a:spcAft>
                <a:spcPts val="0"/>
              </a:spcAft>
              <a:buSzPts val="800"/>
              <a:buChar char="-"/>
            </a:pPr>
            <a:r>
              <a:rPr lang="en"/>
              <a:t>Applies 64 5x5 filters along the image to create 64 124 x 124 activation maps that are concatenated. </a:t>
            </a:r>
            <a:endParaRPr/>
          </a:p>
          <a:p>
            <a:pPr indent="-279400" lvl="0" marL="457200" rtl="0" algn="l">
              <a:spcBef>
                <a:spcPts val="0"/>
              </a:spcBef>
              <a:spcAft>
                <a:spcPts val="0"/>
              </a:spcAft>
              <a:buSzPts val="800"/>
              <a:buChar char="-"/>
            </a:pPr>
            <a:r>
              <a:rPr lang="en"/>
              <a:t>2 x 2 max pooling filter reduces the output of the layer to 64 x 62 x 62. </a:t>
            </a:r>
            <a:endParaRPr/>
          </a:p>
          <a:p>
            <a:pPr indent="-279400" lvl="0" marL="457200" rtl="0" algn="l">
              <a:spcBef>
                <a:spcPts val="0"/>
              </a:spcBef>
              <a:spcAft>
                <a:spcPts val="0"/>
              </a:spcAft>
              <a:buSzPts val="800"/>
              <a:buChar char="-"/>
            </a:pPr>
            <a:r>
              <a:rPr lang="en"/>
              <a:t>Eventual output of final convolutional layer is 16 x 12 x 12. </a:t>
            </a:r>
            <a:endParaRPr/>
          </a:p>
        </p:txBody>
      </p:sp>
      <p:pic>
        <p:nvPicPr>
          <p:cNvPr id="362" name="Google Shape;362;p40" title="Screenshot 2025-05-06 at 4.32.09 PM.png"/>
          <p:cNvPicPr preferRelativeResize="0"/>
          <p:nvPr/>
        </p:nvPicPr>
        <p:blipFill>
          <a:blip r:embed="rId3">
            <a:alphaModFix/>
          </a:blip>
          <a:stretch>
            <a:fillRect/>
          </a:stretch>
        </p:blipFill>
        <p:spPr>
          <a:xfrm>
            <a:off x="537150" y="1017725"/>
            <a:ext cx="4737976" cy="334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 Pass </a:t>
            </a:r>
            <a:r>
              <a:rPr lang="en"/>
              <a:t>through</a:t>
            </a:r>
            <a:r>
              <a:rPr lang="en"/>
              <a:t> MLP</a:t>
            </a:r>
            <a:endParaRPr/>
          </a:p>
        </p:txBody>
      </p:sp>
      <p:pic>
        <p:nvPicPr>
          <p:cNvPr id="368" name="Google Shape;368;p41" title="Screenshot 2025-05-06 at 4.59.21 PM.png"/>
          <p:cNvPicPr preferRelativeResize="0"/>
          <p:nvPr/>
        </p:nvPicPr>
        <p:blipFill>
          <a:blip r:embed="rId3">
            <a:alphaModFix/>
          </a:blip>
          <a:stretch>
            <a:fillRect/>
          </a:stretch>
        </p:blipFill>
        <p:spPr>
          <a:xfrm>
            <a:off x="527025" y="1336500"/>
            <a:ext cx="4649375" cy="2844600"/>
          </a:xfrm>
          <a:prstGeom prst="rect">
            <a:avLst/>
          </a:prstGeom>
          <a:noFill/>
          <a:ln>
            <a:noFill/>
          </a:ln>
        </p:spPr>
      </p:pic>
      <p:sp>
        <p:nvSpPr>
          <p:cNvPr id="369" name="Google Shape;369;p41"/>
          <p:cNvSpPr txBox="1"/>
          <p:nvPr/>
        </p:nvSpPr>
        <p:spPr>
          <a:xfrm>
            <a:off x="5528250" y="445025"/>
            <a:ext cx="31185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Learned representation from convolution layers is flattened</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The nn.Linear layers apply linear transformations to the input</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Basically assigning the importance of the features learned through the convolutions in making it’s prediction</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ReLU helps the model learn complex, nonlinear relationships between the features and model’s output.</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Final</a:t>
            </a:r>
            <a:r>
              <a:rPr lang="en">
                <a:solidFill>
                  <a:schemeClr val="dk1"/>
                </a:solidFill>
                <a:latin typeface="Hanken Grotesk"/>
                <a:ea typeface="Hanken Grotesk"/>
                <a:cs typeface="Hanken Grotesk"/>
                <a:sym typeface="Hanken Grotesk"/>
              </a:rPr>
              <a:t> output is a vector of scores for each class that represents the model’s prediction</a:t>
            </a:r>
            <a:endParaRPr>
              <a:solidFill>
                <a:schemeClr val="dk1"/>
              </a:solidFill>
              <a:latin typeface="Hanken Grotesk"/>
              <a:ea typeface="Hanken Grotesk"/>
              <a:cs typeface="Hanken Grotesk"/>
              <a:sym typeface="Hanken Grotes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Parameters and Performance</a:t>
            </a:r>
            <a:endParaRPr/>
          </a:p>
        </p:txBody>
      </p:sp>
      <p:sp>
        <p:nvSpPr>
          <p:cNvPr id="375" name="Google Shape;375;p42"/>
          <p:cNvSpPr txBox="1"/>
          <p:nvPr>
            <p:ph idx="1" type="body"/>
          </p:nvPr>
        </p:nvSpPr>
        <p:spPr>
          <a:xfrm>
            <a:off x="720000" y="1215750"/>
            <a:ext cx="3218700" cy="3233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Loss function: </a:t>
            </a:r>
            <a:r>
              <a:rPr lang="en"/>
              <a:t>Cross Entropy</a:t>
            </a:r>
            <a:endParaRPr/>
          </a:p>
          <a:p>
            <a:pPr indent="-304800" lvl="1" marL="914400" rtl="0" algn="l">
              <a:spcBef>
                <a:spcPts val="0"/>
              </a:spcBef>
              <a:spcAft>
                <a:spcPts val="0"/>
              </a:spcAft>
              <a:buSzPts val="1200"/>
              <a:buChar char="-"/>
            </a:pPr>
            <a:r>
              <a:rPr lang="en"/>
              <a:t>Applies softmax (turns vector of scores into a probability distribution)</a:t>
            </a:r>
            <a:endParaRPr/>
          </a:p>
          <a:p>
            <a:pPr indent="-304800" lvl="1" marL="914400" rtl="0" algn="l">
              <a:spcBef>
                <a:spcPts val="0"/>
              </a:spcBef>
              <a:spcAft>
                <a:spcPts val="0"/>
              </a:spcAft>
              <a:buSzPts val="1200"/>
              <a:buChar char="-"/>
            </a:pPr>
            <a:r>
              <a:rPr lang="en"/>
              <a:t>An assessment of how well the model predicted</a:t>
            </a:r>
            <a:endParaRPr/>
          </a:p>
          <a:p>
            <a:pPr indent="-279400" lvl="0" marL="457200" rtl="0" algn="l">
              <a:spcBef>
                <a:spcPts val="0"/>
              </a:spcBef>
              <a:spcAft>
                <a:spcPts val="0"/>
              </a:spcAft>
              <a:buSzPts val="800"/>
              <a:buChar char="-"/>
            </a:pPr>
            <a:r>
              <a:rPr lang="en"/>
              <a:t>Optimizer: Adam</a:t>
            </a:r>
            <a:endParaRPr/>
          </a:p>
          <a:p>
            <a:pPr indent="-304800" lvl="1" marL="914400" rtl="0" algn="l">
              <a:spcBef>
                <a:spcPts val="0"/>
              </a:spcBef>
              <a:spcAft>
                <a:spcPts val="0"/>
              </a:spcAft>
              <a:buSzPts val="1200"/>
              <a:buChar char="-"/>
            </a:pPr>
            <a:r>
              <a:rPr lang="en"/>
              <a:t>How the model performs back </a:t>
            </a:r>
            <a:r>
              <a:rPr lang="en"/>
              <a:t>propagation</a:t>
            </a:r>
            <a:r>
              <a:rPr lang="en"/>
              <a:t> to adjust model parameters</a:t>
            </a:r>
            <a:endParaRPr/>
          </a:p>
          <a:p>
            <a:pPr indent="-304800" lvl="1" marL="914400" rtl="0" algn="l">
              <a:spcBef>
                <a:spcPts val="0"/>
              </a:spcBef>
              <a:spcAft>
                <a:spcPts val="0"/>
              </a:spcAft>
              <a:buSzPts val="1200"/>
              <a:buChar char="-"/>
            </a:pPr>
            <a:r>
              <a:rPr lang="en"/>
              <a:t>Ex: Gradient Descent</a:t>
            </a:r>
            <a:endParaRPr/>
          </a:p>
          <a:p>
            <a:pPr indent="-279400" lvl="0" marL="457200" rtl="0" algn="l">
              <a:spcBef>
                <a:spcPts val="0"/>
              </a:spcBef>
              <a:spcAft>
                <a:spcPts val="0"/>
              </a:spcAft>
              <a:buSzPts val="800"/>
              <a:buChar char="-"/>
            </a:pPr>
            <a:r>
              <a:rPr lang="en"/>
              <a:t>Learning rate: 5 * 10^-4</a:t>
            </a:r>
            <a:endParaRPr/>
          </a:p>
          <a:p>
            <a:pPr indent="-279400" lvl="0" marL="457200" rtl="0" algn="l">
              <a:spcBef>
                <a:spcPts val="0"/>
              </a:spcBef>
              <a:spcAft>
                <a:spcPts val="0"/>
              </a:spcAft>
              <a:buSzPts val="800"/>
              <a:buChar char="-"/>
            </a:pPr>
            <a:r>
              <a:t/>
            </a:r>
            <a:endParaRPr/>
          </a:p>
        </p:txBody>
      </p:sp>
      <p:sp>
        <p:nvSpPr>
          <p:cNvPr id="376" name="Google Shape;376;p42"/>
          <p:cNvSpPr txBox="1"/>
          <p:nvPr>
            <p:ph idx="1" type="body"/>
          </p:nvPr>
        </p:nvSpPr>
        <p:spPr>
          <a:xfrm>
            <a:off x="4730025" y="1483475"/>
            <a:ext cx="3218700" cy="32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400"/>
              <a:t>HUZZAH 94% ACCURACY! </a:t>
            </a:r>
            <a:endParaRPr sz="2400"/>
          </a:p>
          <a:p>
            <a:pPr indent="0" lvl="0" marL="0" rtl="0" algn="l">
              <a:spcBef>
                <a:spcPts val="0"/>
              </a:spcBef>
              <a:spcAft>
                <a:spcPts val="0"/>
              </a:spcAft>
              <a:buNone/>
            </a:pPr>
            <a:r>
              <a:rPr lang="en" sz="2400"/>
              <a:t>But what about recall? Precision? F1 Score?</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Recall and Precision are important</a:t>
            </a:r>
            <a:endParaRPr/>
          </a:p>
        </p:txBody>
      </p:sp>
      <p:sp>
        <p:nvSpPr>
          <p:cNvPr id="382" name="Google Shape;382;p4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If you remember, only 50/5120 training examples were the moderately demented class.</a:t>
            </a:r>
            <a:endParaRPr/>
          </a:p>
          <a:p>
            <a:pPr indent="-279400" lvl="0" marL="457200" rtl="0" algn="l">
              <a:spcBef>
                <a:spcPts val="0"/>
              </a:spcBef>
              <a:spcAft>
                <a:spcPts val="0"/>
              </a:spcAft>
              <a:buSzPts val="800"/>
              <a:buChar char="-"/>
            </a:pPr>
            <a:r>
              <a:rPr lang="en"/>
              <a:t>Want high recall and precision for the non-demented class (class 2) and high recall for the moderately demented class (class 1)</a:t>
            </a:r>
            <a:endParaRPr/>
          </a:p>
          <a:p>
            <a:pPr indent="-304800" lvl="1" marL="914400" rtl="0" algn="l">
              <a:spcBef>
                <a:spcPts val="0"/>
              </a:spcBef>
              <a:spcAft>
                <a:spcPts val="0"/>
              </a:spcAft>
              <a:buSzPts val="1200"/>
              <a:buChar char="-"/>
            </a:pPr>
            <a:r>
              <a:rPr lang="en"/>
              <a:t>Don’t want to misdiagnose a patient with Alzheimer’s when they don’t have it (recall)</a:t>
            </a:r>
            <a:endParaRPr/>
          </a:p>
          <a:p>
            <a:pPr indent="-304800" lvl="1" marL="914400" rtl="0" algn="l">
              <a:spcBef>
                <a:spcPts val="0"/>
              </a:spcBef>
              <a:spcAft>
                <a:spcPts val="0"/>
              </a:spcAft>
              <a:buSzPts val="1200"/>
              <a:buChar char="-"/>
            </a:pPr>
            <a:r>
              <a:rPr lang="en"/>
              <a:t>Don’t want someone with Alzheimer’s to be diagnosed with not having it (precision)</a:t>
            </a:r>
            <a:endParaRPr/>
          </a:p>
          <a:p>
            <a:pPr indent="-304800" lvl="1" marL="914400" rtl="0" algn="l">
              <a:spcBef>
                <a:spcPts val="0"/>
              </a:spcBef>
              <a:spcAft>
                <a:spcPts val="0"/>
              </a:spcAft>
              <a:buSzPts val="1200"/>
              <a:buChar char="-"/>
            </a:pPr>
            <a:r>
              <a:rPr lang="en"/>
              <a:t>Similarly, don’t want patient that has progressed significantly to be misdiagnosed.</a:t>
            </a:r>
            <a:endParaRPr/>
          </a:p>
          <a:p>
            <a:pPr indent="-279400" lvl="0" marL="457200" rtl="0" algn="l">
              <a:spcBef>
                <a:spcPts val="0"/>
              </a:spcBef>
              <a:spcAft>
                <a:spcPts val="0"/>
              </a:spcAft>
              <a:buSzPts val="800"/>
              <a:buChar char="-"/>
            </a:pPr>
            <a:r>
              <a:rPr lang="en"/>
              <a:t>RECALL FOR CLASS 1 ON THE MODEL WAS 0 </a:t>
            </a:r>
            <a:endParaRPr/>
          </a:p>
        </p:txBody>
      </p:sp>
      <p:pic>
        <p:nvPicPr>
          <p:cNvPr id="383" name="Google Shape;383;p43" title="Screenshot 2025-05-06 at 5.17.56 PM.png"/>
          <p:cNvPicPr preferRelativeResize="0"/>
          <p:nvPr/>
        </p:nvPicPr>
        <p:blipFill>
          <a:blip r:embed="rId3">
            <a:alphaModFix/>
          </a:blip>
          <a:stretch>
            <a:fillRect/>
          </a:stretch>
        </p:blipFill>
        <p:spPr>
          <a:xfrm>
            <a:off x="545625" y="4145425"/>
            <a:ext cx="4014224" cy="613298"/>
          </a:xfrm>
          <a:prstGeom prst="rect">
            <a:avLst/>
          </a:prstGeom>
          <a:noFill/>
          <a:ln>
            <a:noFill/>
          </a:ln>
        </p:spPr>
      </p:pic>
      <p:pic>
        <p:nvPicPr>
          <p:cNvPr id="384" name="Google Shape;384;p43" title="Screenshot 2025-05-06 at 5.18.01 PM.png"/>
          <p:cNvPicPr preferRelativeResize="0"/>
          <p:nvPr/>
        </p:nvPicPr>
        <p:blipFill>
          <a:blip r:embed="rId4">
            <a:alphaModFix/>
          </a:blip>
          <a:stretch>
            <a:fillRect/>
          </a:stretch>
        </p:blipFill>
        <p:spPr>
          <a:xfrm>
            <a:off x="4809375" y="4109962"/>
            <a:ext cx="4014225" cy="64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Accounting for Class Imbalance</a:t>
            </a:r>
            <a:endParaRPr/>
          </a:p>
        </p:txBody>
      </p:sp>
      <p:sp>
        <p:nvSpPr>
          <p:cNvPr id="390" name="Google Shape;390;p44"/>
          <p:cNvSpPr txBox="1"/>
          <p:nvPr>
            <p:ph idx="1" type="body"/>
          </p:nvPr>
        </p:nvSpPr>
        <p:spPr>
          <a:xfrm>
            <a:off x="720000" y="1215750"/>
            <a:ext cx="5120400" cy="32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Class weights</a:t>
            </a:r>
            <a:endParaRPr/>
          </a:p>
          <a:p>
            <a:pPr indent="-279400" lvl="0" marL="457200" rtl="0" algn="l">
              <a:spcBef>
                <a:spcPts val="0"/>
              </a:spcBef>
              <a:spcAft>
                <a:spcPts val="0"/>
              </a:spcAft>
              <a:buSzPts val="800"/>
              <a:buChar char="-"/>
            </a:pPr>
            <a:r>
              <a:rPr lang="en"/>
              <a:t>Multiplies the loss associated </a:t>
            </a:r>
            <a:r>
              <a:rPr lang="en"/>
              <a:t>with</a:t>
            </a:r>
            <a:r>
              <a:rPr lang="en"/>
              <a:t> each class by a weight</a:t>
            </a:r>
            <a:endParaRPr/>
          </a:p>
          <a:p>
            <a:pPr indent="-279400" lvl="0" marL="457200" rtl="0" algn="l">
              <a:spcBef>
                <a:spcPts val="0"/>
              </a:spcBef>
              <a:spcAft>
                <a:spcPts val="0"/>
              </a:spcAft>
              <a:buSzPts val="800"/>
              <a:buChar char="-"/>
            </a:pPr>
            <a:r>
              <a:rPr lang="en"/>
              <a:t>Can put a higher penalty when the model doesn’t predict examples of the minority class correctly</a:t>
            </a:r>
            <a:endParaRPr/>
          </a:p>
          <a:p>
            <a:pPr indent="-279400" lvl="0" marL="457200" rtl="0" algn="l">
              <a:spcBef>
                <a:spcPts val="0"/>
              </a:spcBef>
              <a:spcAft>
                <a:spcPts val="0"/>
              </a:spcAft>
              <a:buSzPts val="800"/>
              <a:buChar char="-"/>
            </a:pPr>
            <a:r>
              <a:rPr lang="en"/>
              <a:t>Makes it so the model cares more about the minority class even though there are less </a:t>
            </a:r>
            <a:r>
              <a:rPr lang="en"/>
              <a:t>examples</a:t>
            </a:r>
            <a:endParaRPr/>
          </a:p>
          <a:p>
            <a:pPr indent="-279400" lvl="0" marL="457200" rtl="0" algn="l">
              <a:spcBef>
                <a:spcPts val="0"/>
              </a:spcBef>
              <a:spcAft>
                <a:spcPts val="0"/>
              </a:spcAft>
              <a:buSzPts val="800"/>
              <a:buChar char="-"/>
            </a:pPr>
            <a:r>
              <a:rPr lang="en"/>
              <a:t>How do we calculate?</a:t>
            </a:r>
            <a:endParaRPr/>
          </a:p>
          <a:p>
            <a:pPr indent="-304800" lvl="1" marL="914400" rtl="0" algn="l">
              <a:spcBef>
                <a:spcPts val="0"/>
              </a:spcBef>
              <a:spcAft>
                <a:spcPts val="0"/>
              </a:spcAft>
              <a:buSzPts val="1200"/>
              <a:buChar char="-"/>
            </a:pPr>
            <a:r>
              <a:rPr lang="en"/>
              <a:t>1/(frequency of samples in training set)</a:t>
            </a:r>
            <a:endParaRPr/>
          </a:p>
          <a:p>
            <a:pPr indent="-304800" lvl="1" marL="914400" rtl="0" algn="l">
              <a:spcBef>
                <a:spcPts val="0"/>
              </a:spcBef>
              <a:spcAft>
                <a:spcPts val="0"/>
              </a:spcAft>
              <a:buSzPts val="1200"/>
              <a:buChar char="-"/>
            </a:pPr>
            <a:r>
              <a:rPr lang="en"/>
              <a:t>Less frequent classes get higher weights.</a:t>
            </a:r>
            <a:endParaRPr/>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b="1" lang="en" sz="2400"/>
              <a:t>Weight Vector = [0.0026, 0.01, 0.0008, 0.001]</a:t>
            </a:r>
            <a:endParaRPr b="1" sz="2400"/>
          </a:p>
        </p:txBody>
      </p:sp>
      <p:pic>
        <p:nvPicPr>
          <p:cNvPr id="391" name="Google Shape;391;p44" title="Screenshot 2025-05-06 at 12.59.17 PM.png"/>
          <p:cNvPicPr preferRelativeResize="0"/>
          <p:nvPr/>
        </p:nvPicPr>
        <p:blipFill>
          <a:blip r:embed="rId3">
            <a:alphaModFix/>
          </a:blip>
          <a:stretch>
            <a:fillRect/>
          </a:stretch>
        </p:blipFill>
        <p:spPr>
          <a:xfrm>
            <a:off x="6277325" y="1310375"/>
            <a:ext cx="1573475" cy="2522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720000" y="242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RESULTS ARE…</a:t>
            </a:r>
            <a:endParaRPr/>
          </a:p>
        </p:txBody>
      </p:sp>
      <p:pic>
        <p:nvPicPr>
          <p:cNvPr id="397" name="Google Shape;397;p45" title="Screenshot 2025-05-06 at 11.19.35 AM.png"/>
          <p:cNvPicPr preferRelativeResize="0"/>
          <p:nvPr/>
        </p:nvPicPr>
        <p:blipFill>
          <a:blip r:embed="rId3">
            <a:alphaModFix/>
          </a:blip>
          <a:stretch>
            <a:fillRect/>
          </a:stretch>
        </p:blipFill>
        <p:spPr>
          <a:xfrm>
            <a:off x="669550" y="814825"/>
            <a:ext cx="7593199" cy="1686425"/>
          </a:xfrm>
          <a:prstGeom prst="rect">
            <a:avLst/>
          </a:prstGeom>
          <a:noFill/>
          <a:ln>
            <a:noFill/>
          </a:ln>
        </p:spPr>
      </p:pic>
      <p:pic>
        <p:nvPicPr>
          <p:cNvPr id="398" name="Google Shape;398;p45" title="Screenshot 2025-05-06 at 11.45.01 AM.png"/>
          <p:cNvPicPr preferRelativeResize="0"/>
          <p:nvPr/>
        </p:nvPicPr>
        <p:blipFill>
          <a:blip r:embed="rId4">
            <a:alphaModFix/>
          </a:blip>
          <a:stretch>
            <a:fillRect/>
          </a:stretch>
        </p:blipFill>
        <p:spPr>
          <a:xfrm>
            <a:off x="417075" y="2501250"/>
            <a:ext cx="3063771" cy="2325575"/>
          </a:xfrm>
          <a:prstGeom prst="rect">
            <a:avLst/>
          </a:prstGeom>
          <a:noFill/>
          <a:ln>
            <a:noFill/>
          </a:ln>
        </p:spPr>
      </p:pic>
      <p:pic>
        <p:nvPicPr>
          <p:cNvPr id="399" name="Google Shape;399;p45" title="Screenshot 2025-05-06 at 11.46.35 AM.png"/>
          <p:cNvPicPr preferRelativeResize="0"/>
          <p:nvPr/>
        </p:nvPicPr>
        <p:blipFill>
          <a:blip r:embed="rId5">
            <a:alphaModFix/>
          </a:blip>
          <a:stretch>
            <a:fillRect/>
          </a:stretch>
        </p:blipFill>
        <p:spPr>
          <a:xfrm>
            <a:off x="5183724" y="2240900"/>
            <a:ext cx="3240275" cy="2509501"/>
          </a:xfrm>
          <a:prstGeom prst="rect">
            <a:avLst/>
          </a:prstGeom>
          <a:noFill/>
          <a:ln>
            <a:noFill/>
          </a:ln>
        </p:spPr>
      </p:pic>
      <p:sp>
        <p:nvSpPr>
          <p:cNvPr id="400" name="Google Shape;400;p45"/>
          <p:cNvSpPr txBox="1"/>
          <p:nvPr/>
        </p:nvSpPr>
        <p:spPr>
          <a:xfrm>
            <a:off x="3480850" y="2847200"/>
            <a:ext cx="1843800" cy="12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Predictions on Moderately Demented Validation Samples</a:t>
            </a:r>
            <a:endParaRPr>
              <a:solidFill>
                <a:schemeClr val="dk1"/>
              </a:solidFill>
              <a:latin typeface="Hanken Grotesk"/>
              <a:ea typeface="Hanken Grotesk"/>
              <a:cs typeface="Hanken Grotesk"/>
              <a:sym typeface="Hanken Grotesk"/>
            </a:endParaRPr>
          </a:p>
        </p:txBody>
      </p:sp>
      <p:sp>
        <p:nvSpPr>
          <p:cNvPr id="401" name="Google Shape;401;p45"/>
          <p:cNvSpPr txBox="1"/>
          <p:nvPr/>
        </p:nvSpPr>
        <p:spPr>
          <a:xfrm>
            <a:off x="5459475" y="1594050"/>
            <a:ext cx="2913000" cy="12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Predictions on 50 random Non-Demented validation samples</a:t>
            </a:r>
            <a:endParaRPr>
              <a:solidFill>
                <a:schemeClr val="dk1"/>
              </a:solidFill>
              <a:latin typeface="Hanken Grotesk"/>
              <a:ea typeface="Hanken Grotesk"/>
              <a:cs typeface="Hanken Grotesk"/>
              <a:sym typeface="Hanken Grotes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6"/>
          <p:cNvSpPr txBox="1"/>
          <p:nvPr>
            <p:ph type="title"/>
          </p:nvPr>
        </p:nvSpPr>
        <p:spPr>
          <a:xfrm>
            <a:off x="720000" y="374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Predictions </a:t>
            </a:r>
            <a:endParaRPr/>
          </a:p>
        </p:txBody>
      </p:sp>
      <p:pic>
        <p:nvPicPr>
          <p:cNvPr id="407" name="Google Shape;407;p46" title="Screenshot 2025-05-06 at 11.47.32 AM.png"/>
          <p:cNvPicPr preferRelativeResize="0"/>
          <p:nvPr/>
        </p:nvPicPr>
        <p:blipFill>
          <a:blip r:embed="rId3">
            <a:alphaModFix/>
          </a:blip>
          <a:stretch>
            <a:fillRect/>
          </a:stretch>
        </p:blipFill>
        <p:spPr>
          <a:xfrm>
            <a:off x="720000" y="1017725"/>
            <a:ext cx="6082123" cy="365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314150" y="2685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Test</a:t>
            </a:r>
            <a:endParaRPr/>
          </a:p>
        </p:txBody>
      </p:sp>
      <p:pic>
        <p:nvPicPr>
          <p:cNvPr id="290" name="Google Shape;290;p31" title="Screenshot 2025-05-06 at 12.33.08 PM.png"/>
          <p:cNvPicPr preferRelativeResize="0"/>
          <p:nvPr/>
        </p:nvPicPr>
        <p:blipFill>
          <a:blip r:embed="rId3">
            <a:alphaModFix/>
          </a:blip>
          <a:stretch>
            <a:fillRect/>
          </a:stretch>
        </p:blipFill>
        <p:spPr>
          <a:xfrm>
            <a:off x="795500" y="2708375"/>
            <a:ext cx="7160424" cy="1616400"/>
          </a:xfrm>
          <a:prstGeom prst="rect">
            <a:avLst/>
          </a:prstGeom>
          <a:noFill/>
          <a:ln>
            <a:noFill/>
          </a:ln>
        </p:spPr>
      </p:pic>
      <p:pic>
        <p:nvPicPr>
          <p:cNvPr id="291" name="Google Shape;291;p31" title="Screenshot 2025-05-06 at 12.34.10 PM.png"/>
          <p:cNvPicPr preferRelativeResize="0"/>
          <p:nvPr/>
        </p:nvPicPr>
        <p:blipFill>
          <a:blip r:embed="rId4">
            <a:alphaModFix/>
          </a:blip>
          <a:stretch>
            <a:fillRect/>
          </a:stretch>
        </p:blipFill>
        <p:spPr>
          <a:xfrm>
            <a:off x="869250" y="984663"/>
            <a:ext cx="7019870" cy="1578762"/>
          </a:xfrm>
          <a:prstGeom prst="rect">
            <a:avLst/>
          </a:prstGeom>
          <a:noFill/>
          <a:ln>
            <a:noFill/>
          </a:ln>
        </p:spPr>
      </p:pic>
      <p:sp>
        <p:nvSpPr>
          <p:cNvPr id="292" name="Google Shape;292;p31"/>
          <p:cNvSpPr txBox="1"/>
          <p:nvPr/>
        </p:nvSpPr>
        <p:spPr>
          <a:xfrm>
            <a:off x="2911113" y="4393575"/>
            <a:ext cx="2929200" cy="3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Hanken Grotesk"/>
                <a:ea typeface="Hanken Grotesk"/>
                <a:cs typeface="Hanken Grotesk"/>
                <a:sym typeface="Hanken Grotesk"/>
              </a:rPr>
              <a:t>Alzheimer-Free</a:t>
            </a:r>
            <a:endParaRPr b="1" sz="1800">
              <a:solidFill>
                <a:schemeClr val="dk1"/>
              </a:solidFill>
              <a:latin typeface="Hanken Grotesk"/>
              <a:ea typeface="Hanken Grotesk"/>
              <a:cs typeface="Hanken Grotesk"/>
              <a:sym typeface="Hanken Grotesk"/>
            </a:endParaRPr>
          </a:p>
        </p:txBody>
      </p:sp>
      <p:sp>
        <p:nvSpPr>
          <p:cNvPr id="293" name="Google Shape;293;p31"/>
          <p:cNvSpPr txBox="1"/>
          <p:nvPr/>
        </p:nvSpPr>
        <p:spPr>
          <a:xfrm>
            <a:off x="2911100" y="539725"/>
            <a:ext cx="2929200" cy="3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Hanken Grotesk"/>
                <a:ea typeface="Hanken Grotesk"/>
                <a:cs typeface="Hanken Grotesk"/>
                <a:sym typeface="Hanken Grotesk"/>
              </a:rPr>
              <a:t>Moderately-Demented</a:t>
            </a:r>
            <a:endParaRPr b="1" sz="1800">
              <a:solidFill>
                <a:schemeClr val="dk1"/>
              </a:solidFill>
              <a:latin typeface="Hanken Grotesk"/>
              <a:ea typeface="Hanken Grotesk"/>
              <a:cs typeface="Hanken Grotesk"/>
              <a:sym typeface="Hanken Grotes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2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2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idx="1" type="body"/>
          </p:nvPr>
        </p:nvSpPr>
        <p:spPr>
          <a:xfrm>
            <a:off x="720000" y="1017725"/>
            <a:ext cx="7704000" cy="36279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Goal: Give a label to MRI scans that </a:t>
            </a:r>
            <a:r>
              <a:rPr lang="en"/>
              <a:t>represents</a:t>
            </a:r>
            <a:r>
              <a:rPr lang="en"/>
              <a:t> Alzheimer’s progression (classification problem)</a:t>
            </a:r>
            <a:endParaRPr/>
          </a:p>
          <a:p>
            <a:pPr indent="-279400" lvl="0" marL="457200" rtl="0" algn="l">
              <a:spcBef>
                <a:spcPts val="0"/>
              </a:spcBef>
              <a:spcAft>
                <a:spcPts val="0"/>
              </a:spcAft>
              <a:buSzPts val="800"/>
              <a:buChar char="-"/>
            </a:pPr>
            <a:r>
              <a:rPr lang="en"/>
              <a:t>Differences</a:t>
            </a:r>
            <a:r>
              <a:rPr lang="en"/>
              <a:t> in MRIs can be due to:</a:t>
            </a:r>
            <a:endParaRPr/>
          </a:p>
          <a:p>
            <a:pPr indent="-304800" lvl="1" marL="914400" rtl="0" algn="l">
              <a:spcBef>
                <a:spcPts val="0"/>
              </a:spcBef>
              <a:spcAft>
                <a:spcPts val="0"/>
              </a:spcAft>
              <a:buSzPts val="1200"/>
              <a:buChar char="-"/>
            </a:pPr>
            <a:r>
              <a:rPr lang="en"/>
              <a:t>Sex</a:t>
            </a:r>
            <a:endParaRPr/>
          </a:p>
          <a:p>
            <a:pPr indent="-304800" lvl="1" marL="914400" rtl="0" algn="l">
              <a:spcBef>
                <a:spcPts val="0"/>
              </a:spcBef>
              <a:spcAft>
                <a:spcPts val="0"/>
              </a:spcAft>
              <a:buSzPts val="1200"/>
              <a:buChar char="-"/>
            </a:pPr>
            <a:r>
              <a:rPr lang="en"/>
              <a:t>Age</a:t>
            </a:r>
            <a:endParaRPr/>
          </a:p>
          <a:p>
            <a:pPr indent="-304800" lvl="1" marL="914400" rtl="0" algn="l">
              <a:spcBef>
                <a:spcPts val="0"/>
              </a:spcBef>
              <a:spcAft>
                <a:spcPts val="0"/>
              </a:spcAft>
              <a:buSzPts val="1200"/>
              <a:buChar char="-"/>
            </a:pPr>
            <a:r>
              <a:rPr lang="en"/>
              <a:t>Head Size</a:t>
            </a:r>
            <a:endParaRPr/>
          </a:p>
          <a:p>
            <a:pPr indent="-304800" lvl="1" marL="914400" rtl="0" algn="l">
              <a:spcBef>
                <a:spcPts val="0"/>
              </a:spcBef>
              <a:spcAft>
                <a:spcPts val="0"/>
              </a:spcAft>
              <a:buSzPts val="1200"/>
              <a:buChar char="-"/>
            </a:pPr>
            <a:r>
              <a:rPr lang="en"/>
              <a:t>Normal Anatomical Variability</a:t>
            </a:r>
            <a:endParaRPr/>
          </a:p>
          <a:p>
            <a:pPr indent="-304800" lvl="1" marL="914400" rtl="0" algn="l">
              <a:spcBef>
                <a:spcPts val="0"/>
              </a:spcBef>
              <a:spcAft>
                <a:spcPts val="0"/>
              </a:spcAft>
              <a:buSzPts val="1200"/>
              <a:buChar char="-"/>
            </a:pPr>
            <a:r>
              <a:rPr lang="en"/>
              <a:t>Ethnic and Genetic Variation</a:t>
            </a:r>
            <a:endParaRPr/>
          </a:p>
          <a:p>
            <a:pPr indent="-279400" lvl="0" marL="457200" rtl="0" algn="l">
              <a:spcBef>
                <a:spcPts val="0"/>
              </a:spcBef>
              <a:spcAft>
                <a:spcPts val="0"/>
              </a:spcAft>
              <a:buSzPts val="800"/>
              <a:buChar char="-"/>
            </a:pPr>
            <a:r>
              <a:rPr lang="en"/>
              <a:t>Many </a:t>
            </a:r>
            <a:r>
              <a:rPr lang="en"/>
              <a:t>different</a:t>
            </a:r>
            <a:r>
              <a:rPr lang="en"/>
              <a:t> factors in play, makes diagnosis very difficult</a:t>
            </a:r>
            <a:endParaRPr/>
          </a:p>
          <a:p>
            <a:pPr indent="-279400" lvl="0" marL="457200" rtl="0" algn="l">
              <a:spcBef>
                <a:spcPts val="0"/>
              </a:spcBef>
              <a:spcAft>
                <a:spcPts val="0"/>
              </a:spcAft>
              <a:buSzPts val="800"/>
              <a:buChar char="-"/>
            </a:pPr>
            <a:r>
              <a:rPr lang="en"/>
              <a:t>Need to determine level of progression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our solution: </a:t>
            </a:r>
            <a:endParaRPr/>
          </a:p>
          <a:p>
            <a:pPr indent="0" lvl="0" marL="0" rtl="0" algn="l">
              <a:spcBef>
                <a:spcPts val="0"/>
              </a:spcBef>
              <a:spcAft>
                <a:spcPts val="0"/>
              </a:spcAft>
              <a:buNone/>
            </a:pPr>
            <a:r>
              <a:rPr lang="en"/>
              <a:t>MACHINE LEARNING MODELS!</a:t>
            </a:r>
            <a:endParaRPr/>
          </a:p>
          <a:p>
            <a:pPr indent="-279400" lvl="0" marL="457200" rtl="0" algn="l">
              <a:spcBef>
                <a:spcPts val="0"/>
              </a:spcBef>
              <a:spcAft>
                <a:spcPts val="0"/>
              </a:spcAft>
              <a:buSzPts val="800"/>
              <a:buChar char="-"/>
            </a:pPr>
            <a:r>
              <a:rPr lang="en"/>
              <a:t>Can be trained on large volumes of data to find patterns</a:t>
            </a:r>
            <a:endParaRPr/>
          </a:p>
        </p:txBody>
      </p:sp>
      <p:sp>
        <p:nvSpPr>
          <p:cNvPr id="299" name="Google Shape;29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Issue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720000" y="224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Investigation</a:t>
            </a:r>
            <a:endParaRPr/>
          </a:p>
        </p:txBody>
      </p:sp>
      <p:pic>
        <p:nvPicPr>
          <p:cNvPr id="305" name="Google Shape;305;p33" title="Screenshot 2025-05-06 at 12.41.58 PM.png"/>
          <p:cNvPicPr preferRelativeResize="0"/>
          <p:nvPr/>
        </p:nvPicPr>
        <p:blipFill>
          <a:blip r:embed="rId3">
            <a:alphaModFix/>
          </a:blip>
          <a:stretch>
            <a:fillRect/>
          </a:stretch>
        </p:blipFill>
        <p:spPr>
          <a:xfrm>
            <a:off x="446750" y="797150"/>
            <a:ext cx="8250501" cy="2058250"/>
          </a:xfrm>
          <a:prstGeom prst="rect">
            <a:avLst/>
          </a:prstGeom>
          <a:noFill/>
          <a:ln>
            <a:noFill/>
          </a:ln>
        </p:spPr>
      </p:pic>
      <p:sp>
        <p:nvSpPr>
          <p:cNvPr id="306" name="Google Shape;306;p33"/>
          <p:cNvSpPr txBox="1"/>
          <p:nvPr/>
        </p:nvSpPr>
        <p:spPr>
          <a:xfrm>
            <a:off x="608750" y="2898050"/>
            <a:ext cx="8127000" cy="16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0: </a:t>
            </a:r>
            <a:r>
              <a:rPr lang="en">
                <a:solidFill>
                  <a:schemeClr val="dk1"/>
                </a:solidFill>
                <a:latin typeface="Hanken Grotesk"/>
                <a:ea typeface="Hanken Grotesk"/>
                <a:cs typeface="Hanken Grotesk"/>
                <a:sym typeface="Hanken Grotesk"/>
              </a:rPr>
              <a:t>Mildly Demented 	1: Moderately Demented	2: Non-Demented	3: Very Mildly Demented</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Determined by CDR (Clinical Dementia Rating)</a:t>
            </a:r>
            <a:endParaRPr>
              <a:solidFill>
                <a:schemeClr val="dk1"/>
              </a:solidFill>
              <a:latin typeface="Hanken Grotesk"/>
              <a:ea typeface="Hanken Grotesk"/>
              <a:cs typeface="Hanken Grotesk"/>
              <a:sym typeface="Hanken Grotesk"/>
            </a:endParaRPr>
          </a:p>
          <a:p>
            <a:pPr indent="-317500" lvl="1" marL="9144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0 = CDR(0)</a:t>
            </a:r>
            <a:endParaRPr>
              <a:solidFill>
                <a:schemeClr val="dk1"/>
              </a:solidFill>
              <a:latin typeface="Hanken Grotesk"/>
              <a:ea typeface="Hanken Grotesk"/>
              <a:cs typeface="Hanken Grotesk"/>
              <a:sym typeface="Hanken Grotesk"/>
            </a:endParaRPr>
          </a:p>
          <a:p>
            <a:pPr indent="-317500" lvl="1" marL="9144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1 = CDR(0.5)</a:t>
            </a:r>
            <a:endParaRPr>
              <a:solidFill>
                <a:schemeClr val="dk1"/>
              </a:solidFill>
              <a:latin typeface="Hanken Grotesk"/>
              <a:ea typeface="Hanken Grotesk"/>
              <a:cs typeface="Hanken Grotesk"/>
              <a:sym typeface="Hanken Grotesk"/>
            </a:endParaRPr>
          </a:p>
          <a:p>
            <a:pPr indent="-317500" lvl="1" marL="9144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2 = CDR(1)</a:t>
            </a:r>
            <a:endParaRPr>
              <a:solidFill>
                <a:schemeClr val="dk1"/>
              </a:solidFill>
              <a:latin typeface="Hanken Grotesk"/>
              <a:ea typeface="Hanken Grotesk"/>
              <a:cs typeface="Hanken Grotesk"/>
              <a:sym typeface="Hanken Grotesk"/>
            </a:endParaRPr>
          </a:p>
          <a:p>
            <a:pPr indent="-317500" lvl="1" marL="9144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3 = CDR(2)</a:t>
            </a:r>
            <a:endParaRPr>
              <a:solidFill>
                <a:schemeClr val="dk1"/>
              </a:solidFill>
              <a:latin typeface="Hanken Grotesk"/>
              <a:ea typeface="Hanken Grotesk"/>
              <a:cs typeface="Hanken Grotesk"/>
              <a:sym typeface="Hanken Grotesk"/>
            </a:endParaRPr>
          </a:p>
          <a:p>
            <a:pPr indent="-317500" lvl="1" marL="9144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CDR ranges from 0 - 3</a:t>
            </a:r>
            <a:endParaRPr>
              <a:solidFill>
                <a:schemeClr val="dk1"/>
              </a:solidFill>
              <a:latin typeface="Hanken Grotesk"/>
              <a:ea typeface="Hanken Grotesk"/>
              <a:cs typeface="Hanken Grotesk"/>
              <a:sym typeface="Hanken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idx="1" type="body"/>
          </p:nvPr>
        </p:nvSpPr>
        <p:spPr>
          <a:xfrm>
            <a:off x="480950" y="730500"/>
            <a:ext cx="7581900" cy="1025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From Hugging Face, created by Falah.G.Salieh, </a:t>
            </a:r>
            <a:r>
              <a:rPr lang="en" u="sng">
                <a:solidFill>
                  <a:schemeClr val="hlink"/>
                </a:solidFill>
                <a:hlinkClick r:id="rId3"/>
              </a:rPr>
              <a:t>https://huggingface.co/datasets/Falah/Alzheimer_MRI</a:t>
            </a:r>
            <a:endParaRPr/>
          </a:p>
          <a:p>
            <a:pPr indent="-279400" lvl="0" marL="457200" rtl="0" algn="l">
              <a:spcBef>
                <a:spcPts val="0"/>
              </a:spcBef>
              <a:spcAft>
                <a:spcPts val="0"/>
              </a:spcAft>
              <a:buSzPts val="800"/>
              <a:buChar char="-"/>
            </a:pPr>
            <a:r>
              <a:rPr lang="en"/>
              <a:t>Training Set: 5120 MRIs, Testing Set: 1280 MRIs</a:t>
            </a:r>
            <a:endParaRPr/>
          </a:p>
        </p:txBody>
      </p:sp>
      <p:pic>
        <p:nvPicPr>
          <p:cNvPr id="312" name="Google Shape;312;p34" title="Screenshot 2025-05-06 at 12.59.17 PM.png"/>
          <p:cNvPicPr preferRelativeResize="0"/>
          <p:nvPr/>
        </p:nvPicPr>
        <p:blipFill>
          <a:blip r:embed="rId4">
            <a:alphaModFix/>
          </a:blip>
          <a:stretch>
            <a:fillRect/>
          </a:stretch>
        </p:blipFill>
        <p:spPr>
          <a:xfrm>
            <a:off x="480950" y="2285000"/>
            <a:ext cx="1573475" cy="2522750"/>
          </a:xfrm>
          <a:prstGeom prst="rect">
            <a:avLst/>
          </a:prstGeom>
          <a:noFill/>
          <a:ln>
            <a:noFill/>
          </a:ln>
        </p:spPr>
      </p:pic>
      <p:pic>
        <p:nvPicPr>
          <p:cNvPr id="313" name="Google Shape;313;p34" title="Screenshot 2025-05-06 at 12.59.23 PM.png"/>
          <p:cNvPicPr preferRelativeResize="0"/>
          <p:nvPr/>
        </p:nvPicPr>
        <p:blipFill>
          <a:blip r:embed="rId5">
            <a:alphaModFix/>
          </a:blip>
          <a:stretch>
            <a:fillRect/>
          </a:stretch>
        </p:blipFill>
        <p:spPr>
          <a:xfrm>
            <a:off x="3405475" y="2398425"/>
            <a:ext cx="1425875" cy="2295900"/>
          </a:xfrm>
          <a:prstGeom prst="rect">
            <a:avLst/>
          </a:prstGeom>
          <a:noFill/>
          <a:ln>
            <a:noFill/>
          </a:ln>
        </p:spPr>
      </p:pic>
      <p:sp>
        <p:nvSpPr>
          <p:cNvPr id="314" name="Google Shape;314;p34"/>
          <p:cNvSpPr txBox="1"/>
          <p:nvPr/>
        </p:nvSpPr>
        <p:spPr>
          <a:xfrm>
            <a:off x="714625" y="1888000"/>
            <a:ext cx="1339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Training Set</a:t>
            </a:r>
            <a:endParaRPr>
              <a:solidFill>
                <a:schemeClr val="dk1"/>
              </a:solidFill>
              <a:latin typeface="Hanken Grotesk"/>
              <a:ea typeface="Hanken Grotesk"/>
              <a:cs typeface="Hanken Grotesk"/>
              <a:sym typeface="Hanken Grotesk"/>
            </a:endParaRPr>
          </a:p>
        </p:txBody>
      </p:sp>
      <p:sp>
        <p:nvSpPr>
          <p:cNvPr id="315" name="Google Shape;315;p34"/>
          <p:cNvSpPr txBox="1"/>
          <p:nvPr/>
        </p:nvSpPr>
        <p:spPr>
          <a:xfrm>
            <a:off x="3448500" y="1888000"/>
            <a:ext cx="13398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Testing</a:t>
            </a:r>
            <a:r>
              <a:rPr lang="en">
                <a:solidFill>
                  <a:schemeClr val="dk1"/>
                </a:solidFill>
                <a:latin typeface="Hanken Grotesk"/>
                <a:ea typeface="Hanken Grotesk"/>
                <a:cs typeface="Hanken Grotesk"/>
                <a:sym typeface="Hanken Grotesk"/>
              </a:rPr>
              <a:t> Set</a:t>
            </a:r>
            <a:endParaRPr>
              <a:solidFill>
                <a:schemeClr val="dk1"/>
              </a:solidFill>
              <a:latin typeface="Hanken Grotesk"/>
              <a:ea typeface="Hanken Grotesk"/>
              <a:cs typeface="Hanken Grotesk"/>
              <a:sym typeface="Hanken Grotesk"/>
            </a:endParaRPr>
          </a:p>
        </p:txBody>
      </p:sp>
      <p:sp>
        <p:nvSpPr>
          <p:cNvPr id="316" name="Google Shape;316;p34"/>
          <p:cNvSpPr txBox="1"/>
          <p:nvPr/>
        </p:nvSpPr>
        <p:spPr>
          <a:xfrm>
            <a:off x="5902250" y="1799800"/>
            <a:ext cx="2761500" cy="219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Very clear class imbalance (barely any moderately demented scans)</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Very common problem with medical datasets</a:t>
            </a:r>
            <a:endParaRPr>
              <a:solidFill>
                <a:schemeClr val="dk1"/>
              </a:solidFill>
              <a:latin typeface="Hanken Grotesk"/>
              <a:ea typeface="Hanken Grotesk"/>
              <a:cs typeface="Hanken Grotesk"/>
              <a:sym typeface="Hanken Grotesk"/>
            </a:endParaRPr>
          </a:p>
          <a:p>
            <a:pPr indent="-317500" lvl="0" marL="457200" rtl="0" algn="l">
              <a:spcBef>
                <a:spcPts val="0"/>
              </a:spcBef>
              <a:spcAft>
                <a:spcPts val="0"/>
              </a:spcAft>
              <a:buClr>
                <a:schemeClr val="dk1"/>
              </a:buClr>
              <a:buSzPts val="1400"/>
              <a:buFont typeface="Hanken Grotesk"/>
              <a:buChar char="-"/>
            </a:pPr>
            <a:r>
              <a:rPr lang="en">
                <a:solidFill>
                  <a:schemeClr val="dk1"/>
                </a:solidFill>
                <a:latin typeface="Hanken Grotesk"/>
                <a:ea typeface="Hanken Grotesk"/>
                <a:cs typeface="Hanken Grotesk"/>
                <a:sym typeface="Hanken Grotesk"/>
              </a:rPr>
              <a:t>Want to use other metrics such as recall and precision</a:t>
            </a:r>
            <a:endParaRPr>
              <a:solidFill>
                <a:schemeClr val="dk1"/>
              </a:solidFill>
              <a:latin typeface="Hanken Grotesk"/>
              <a:ea typeface="Hanken Grotesk"/>
              <a:cs typeface="Hanken Grotesk"/>
              <a:sym typeface="Hanken Grotesk"/>
            </a:endParaRPr>
          </a:p>
        </p:txBody>
      </p:sp>
      <p:sp>
        <p:nvSpPr>
          <p:cNvPr id="317" name="Google Shape;317;p34"/>
          <p:cNvSpPr txBox="1"/>
          <p:nvPr>
            <p:ph type="title"/>
          </p:nvPr>
        </p:nvSpPr>
        <p:spPr>
          <a:xfrm>
            <a:off x="714625" y="206800"/>
            <a:ext cx="482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Size and Issues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323" name="Google Shape;323;p35"/>
          <p:cNvSpPr txBox="1"/>
          <p:nvPr>
            <p:ph idx="1" type="body"/>
          </p:nvPr>
        </p:nvSpPr>
        <p:spPr>
          <a:xfrm>
            <a:off x="649425" y="2157100"/>
            <a:ext cx="4053000" cy="25629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Many scans overall are darker, need to normalize pixel values</a:t>
            </a:r>
            <a:endParaRPr/>
          </a:p>
          <a:p>
            <a:pPr indent="-279400" lvl="0" marL="457200" rtl="0" algn="l">
              <a:spcBef>
                <a:spcPts val="0"/>
              </a:spcBef>
              <a:spcAft>
                <a:spcPts val="0"/>
              </a:spcAft>
              <a:buSzPts val="800"/>
              <a:buChar char="-"/>
            </a:pPr>
            <a:r>
              <a:rPr lang="en"/>
              <a:t>Preprocessing Steps:</a:t>
            </a:r>
            <a:endParaRPr/>
          </a:p>
          <a:p>
            <a:pPr indent="-304800" lvl="1" marL="914400" rtl="0" algn="l">
              <a:spcBef>
                <a:spcPts val="0"/>
              </a:spcBef>
              <a:spcAft>
                <a:spcPts val="0"/>
              </a:spcAft>
              <a:buSzPts val="1200"/>
              <a:buChar char="-"/>
            </a:pPr>
            <a:r>
              <a:rPr lang="en"/>
              <a:t>Resize all scans to 128 x 128 to shrink spatial dimensions</a:t>
            </a:r>
            <a:endParaRPr/>
          </a:p>
          <a:p>
            <a:pPr indent="-304800" lvl="1" marL="914400" rtl="0" algn="l">
              <a:spcBef>
                <a:spcPts val="0"/>
              </a:spcBef>
              <a:spcAft>
                <a:spcPts val="0"/>
              </a:spcAft>
              <a:buSzPts val="1200"/>
              <a:buChar char="-"/>
            </a:pPr>
            <a:r>
              <a:rPr lang="en"/>
              <a:t>Normalize using transforms.Normalize(mean=[.1]*3, std=[0.4]*3)</a:t>
            </a:r>
            <a:endParaRPr/>
          </a:p>
          <a:p>
            <a:pPr indent="0" lvl="0" marL="0" rtl="0" algn="l">
              <a:spcBef>
                <a:spcPts val="0"/>
              </a:spcBef>
              <a:spcAft>
                <a:spcPts val="0"/>
              </a:spcAft>
              <a:buNone/>
            </a:pPr>
            <a:r>
              <a:t/>
            </a:r>
            <a:endParaRPr/>
          </a:p>
        </p:txBody>
      </p:sp>
      <p:pic>
        <p:nvPicPr>
          <p:cNvPr id="324" name="Google Shape;324;p35" title="Screenshot 2025-05-06 at 12.41.58 PM.png"/>
          <p:cNvPicPr preferRelativeResize="0"/>
          <p:nvPr/>
        </p:nvPicPr>
        <p:blipFill>
          <a:blip r:embed="rId3">
            <a:alphaModFix/>
          </a:blip>
          <a:stretch>
            <a:fillRect/>
          </a:stretch>
        </p:blipFill>
        <p:spPr>
          <a:xfrm>
            <a:off x="720001" y="1017725"/>
            <a:ext cx="3677277" cy="917374"/>
          </a:xfrm>
          <a:prstGeom prst="rect">
            <a:avLst/>
          </a:prstGeom>
          <a:noFill/>
          <a:ln>
            <a:noFill/>
          </a:ln>
        </p:spPr>
      </p:pic>
      <p:pic>
        <p:nvPicPr>
          <p:cNvPr id="325" name="Google Shape;325;p35" title="Screenshot 2025-05-06 at 1.04.31 PM.png"/>
          <p:cNvPicPr preferRelativeResize="0"/>
          <p:nvPr/>
        </p:nvPicPr>
        <p:blipFill>
          <a:blip r:embed="rId4">
            <a:alphaModFix/>
          </a:blip>
          <a:stretch>
            <a:fillRect/>
          </a:stretch>
        </p:blipFill>
        <p:spPr>
          <a:xfrm>
            <a:off x="4833950" y="2571751"/>
            <a:ext cx="3905923" cy="1810576"/>
          </a:xfrm>
          <a:prstGeom prst="rect">
            <a:avLst/>
          </a:prstGeom>
          <a:noFill/>
          <a:ln>
            <a:noFill/>
          </a:ln>
        </p:spPr>
      </p:pic>
      <p:sp>
        <p:nvSpPr>
          <p:cNvPr id="326" name="Google Shape;326;p35"/>
          <p:cNvSpPr txBox="1"/>
          <p:nvPr>
            <p:ph idx="1" type="body"/>
          </p:nvPr>
        </p:nvSpPr>
        <p:spPr>
          <a:xfrm>
            <a:off x="4454325" y="2157100"/>
            <a:ext cx="1800900" cy="478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Result:</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sp>
        <p:nvSpPr>
          <p:cNvPr id="332" name="Google Shape;332;p36"/>
          <p:cNvSpPr txBox="1"/>
          <p:nvPr>
            <p:ph idx="1" type="body"/>
          </p:nvPr>
        </p:nvSpPr>
        <p:spPr>
          <a:xfrm>
            <a:off x="720000" y="1017725"/>
            <a:ext cx="7704000" cy="3233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Looked at classification models such as LogisticRegression, why won’t they perform well?</a:t>
            </a:r>
            <a:endParaRPr/>
          </a:p>
          <a:p>
            <a:pPr indent="-304800" lvl="1" marL="914400" rtl="0" algn="l">
              <a:spcBef>
                <a:spcPts val="0"/>
              </a:spcBef>
              <a:spcAft>
                <a:spcPts val="0"/>
              </a:spcAft>
              <a:buSzPts val="1200"/>
              <a:buChar char="-"/>
            </a:pPr>
            <a:r>
              <a:rPr lang="en"/>
              <a:t>No mechanism for storing spatial information</a:t>
            </a:r>
            <a:endParaRPr/>
          </a:p>
          <a:p>
            <a:pPr indent="-304800" lvl="1" marL="914400" rtl="0" algn="l">
              <a:spcBef>
                <a:spcPts val="0"/>
              </a:spcBef>
              <a:spcAft>
                <a:spcPts val="0"/>
              </a:spcAft>
              <a:buSzPts val="1200"/>
              <a:buChar char="-"/>
            </a:pPr>
            <a:r>
              <a:rPr lang="en"/>
              <a:t>Input is a flattened vector</a:t>
            </a:r>
            <a:endParaRPr/>
          </a:p>
          <a:p>
            <a:pPr indent="-304800" lvl="1" marL="914400" rtl="0" algn="l">
              <a:spcBef>
                <a:spcPts val="0"/>
              </a:spcBef>
              <a:spcAft>
                <a:spcPts val="0"/>
              </a:spcAft>
              <a:buSzPts val="1200"/>
              <a:buChar char="-"/>
            </a:pPr>
            <a:r>
              <a:rPr lang="en"/>
              <a:t>Simple linear model, cannot capture complex relationships</a:t>
            </a:r>
            <a:endParaRPr/>
          </a:p>
          <a:p>
            <a:pPr indent="-279400" lvl="0" marL="457200" rtl="0" algn="l">
              <a:spcBef>
                <a:spcPts val="0"/>
              </a:spcBef>
              <a:spcAft>
                <a:spcPts val="0"/>
              </a:spcAft>
              <a:buSzPts val="800"/>
              <a:buChar char="-"/>
            </a:pPr>
            <a:r>
              <a:rPr lang="en"/>
              <a:t>Performance of LogisticRegression after 20 epochs:</a:t>
            </a:r>
            <a:endParaRPr/>
          </a:p>
        </p:txBody>
      </p:sp>
      <p:pic>
        <p:nvPicPr>
          <p:cNvPr id="333" name="Google Shape;333;p36" title="Screenshot 2025-05-06 at 12.24.48 PM.png"/>
          <p:cNvPicPr preferRelativeResize="0"/>
          <p:nvPr/>
        </p:nvPicPr>
        <p:blipFill>
          <a:blip r:embed="rId3">
            <a:alphaModFix/>
          </a:blip>
          <a:stretch>
            <a:fillRect/>
          </a:stretch>
        </p:blipFill>
        <p:spPr>
          <a:xfrm>
            <a:off x="1123625" y="2911425"/>
            <a:ext cx="4517874" cy="1840975"/>
          </a:xfrm>
          <a:prstGeom prst="rect">
            <a:avLst/>
          </a:prstGeom>
          <a:noFill/>
          <a:ln>
            <a:noFill/>
          </a:ln>
        </p:spPr>
      </p:pic>
      <p:pic>
        <p:nvPicPr>
          <p:cNvPr id="334" name="Google Shape;334;p36" title="Screenshot 2025-05-06 at 1.22.50 PM.png"/>
          <p:cNvPicPr preferRelativeResize="0"/>
          <p:nvPr/>
        </p:nvPicPr>
        <p:blipFill>
          <a:blip r:embed="rId4">
            <a:alphaModFix/>
          </a:blip>
          <a:stretch>
            <a:fillRect/>
          </a:stretch>
        </p:blipFill>
        <p:spPr>
          <a:xfrm>
            <a:off x="5981650" y="1382701"/>
            <a:ext cx="2363850" cy="70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continued…</a:t>
            </a:r>
            <a:endParaRPr/>
          </a:p>
        </p:txBody>
      </p:sp>
      <p:sp>
        <p:nvSpPr>
          <p:cNvPr id="340" name="Google Shape;340;p37"/>
          <p:cNvSpPr txBox="1"/>
          <p:nvPr>
            <p:ph idx="1" type="body"/>
          </p:nvPr>
        </p:nvSpPr>
        <p:spPr>
          <a:xfrm>
            <a:off x="720000" y="1215750"/>
            <a:ext cx="7704000" cy="34722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What about a neural network?</a:t>
            </a:r>
            <a:endParaRPr/>
          </a:p>
          <a:p>
            <a:pPr indent="-304800" lvl="1" marL="914400" rtl="0" algn="l">
              <a:spcBef>
                <a:spcPts val="0"/>
              </a:spcBef>
              <a:spcAft>
                <a:spcPts val="0"/>
              </a:spcAft>
              <a:buSzPts val="1200"/>
              <a:buChar char="-"/>
            </a:pPr>
            <a:r>
              <a:rPr lang="en"/>
              <a:t>Can capture more complex relationships than simple logistic regression, but…</a:t>
            </a:r>
            <a:endParaRPr/>
          </a:p>
          <a:p>
            <a:pPr indent="-304800" lvl="2" marL="1371600" rtl="0" algn="l">
              <a:spcBef>
                <a:spcPts val="0"/>
              </a:spcBef>
              <a:spcAft>
                <a:spcPts val="0"/>
              </a:spcAft>
              <a:buSzPts val="1200"/>
              <a:buChar char="-"/>
            </a:pPr>
            <a:r>
              <a:rPr lang="en"/>
              <a:t>Assigns parameters to individual pixels, makes it prone to overfitting and not very generalizable</a:t>
            </a:r>
            <a:endParaRPr/>
          </a:p>
          <a:p>
            <a:pPr indent="-304800" lvl="2" marL="1371600" rtl="0" algn="l">
              <a:spcBef>
                <a:spcPts val="0"/>
              </a:spcBef>
              <a:spcAft>
                <a:spcPts val="0"/>
              </a:spcAft>
              <a:buSzPts val="1200"/>
              <a:buChar char="-"/>
            </a:pPr>
            <a:r>
              <a:rPr lang="en"/>
              <a:t>Same issue with no spatial relationships captured</a:t>
            </a:r>
            <a:endParaRPr/>
          </a:p>
          <a:p>
            <a:pPr indent="-279400" lvl="0" marL="457200" rtl="0" algn="l">
              <a:spcBef>
                <a:spcPts val="0"/>
              </a:spcBef>
              <a:spcAft>
                <a:spcPts val="0"/>
              </a:spcAft>
              <a:buSzPts val="800"/>
              <a:buChar char="-"/>
            </a:pPr>
            <a:r>
              <a:rPr lang="en"/>
              <a:t>Solution: </a:t>
            </a:r>
            <a:endParaRPr/>
          </a:p>
          <a:p>
            <a:pPr indent="-304800" lvl="1" marL="914400" rtl="0" algn="l">
              <a:spcBef>
                <a:spcPts val="0"/>
              </a:spcBef>
              <a:spcAft>
                <a:spcPts val="0"/>
              </a:spcAft>
              <a:buSzPts val="1200"/>
              <a:buChar char="-"/>
            </a:pPr>
            <a:r>
              <a:rPr lang="en"/>
              <a:t>Convolutional Neural Networks!</a:t>
            </a:r>
            <a:endParaRPr/>
          </a:p>
          <a:p>
            <a:pPr indent="-304800" lvl="2" marL="1371600" rtl="0" algn="l">
              <a:spcBef>
                <a:spcPts val="0"/>
              </a:spcBef>
              <a:spcAft>
                <a:spcPts val="0"/>
              </a:spcAft>
              <a:buSzPts val="1200"/>
              <a:buChar char="-"/>
            </a:pPr>
            <a:r>
              <a:rPr lang="en"/>
              <a:t>Performs convolutions that helps capture spatial features such as edges and texture/color</a:t>
            </a:r>
            <a:endParaRPr/>
          </a:p>
          <a:p>
            <a:pPr indent="-304800" lvl="2" marL="1371600" rtl="0" algn="l">
              <a:spcBef>
                <a:spcPts val="0"/>
              </a:spcBef>
              <a:spcAft>
                <a:spcPts val="0"/>
              </a:spcAft>
              <a:buSzPts val="1200"/>
              <a:buChar char="-"/>
            </a:pPr>
            <a:r>
              <a:rPr lang="en"/>
              <a:t>Compresses representation so it stores the components of the image that are the most helpful in classifying it.</a:t>
            </a:r>
            <a:endParaRPr/>
          </a:p>
          <a:p>
            <a:pPr indent="-304800" lvl="2" marL="1371600" rtl="0" algn="l">
              <a:spcBef>
                <a:spcPts val="0"/>
              </a:spcBef>
              <a:spcAft>
                <a:spcPts val="0"/>
              </a:spcAft>
              <a:buSzPts val="1200"/>
              <a:buChar char="-"/>
            </a:pPr>
            <a:r>
              <a:rPr lang="en"/>
              <a:t>Then, learned representation of image goes through a MLP (multilayer perceptron).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Convolutional Neural Network</a:t>
            </a:r>
            <a:endParaRPr/>
          </a:p>
        </p:txBody>
      </p:sp>
      <p:sp>
        <p:nvSpPr>
          <p:cNvPr id="346" name="Google Shape;346;p38"/>
          <p:cNvSpPr txBox="1"/>
          <p:nvPr>
            <p:ph idx="1" type="body"/>
          </p:nvPr>
        </p:nvSpPr>
        <p:spPr>
          <a:xfrm>
            <a:off x="831750" y="2975650"/>
            <a:ext cx="7480500" cy="20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layer: Convolution Layers</a:t>
            </a:r>
            <a:endParaRPr/>
          </a:p>
          <a:p>
            <a:pPr indent="-279400" lvl="0" marL="457200" rtl="0" algn="l">
              <a:spcBef>
                <a:spcPts val="0"/>
              </a:spcBef>
              <a:spcAft>
                <a:spcPts val="0"/>
              </a:spcAft>
              <a:buSzPts val="800"/>
              <a:buChar char="-"/>
            </a:pPr>
            <a:r>
              <a:rPr lang="en"/>
              <a:t>Computes a dot product between regions of the image and filter matrix</a:t>
            </a:r>
            <a:endParaRPr/>
          </a:p>
          <a:p>
            <a:pPr indent="-279400" lvl="0" marL="457200" rtl="0" algn="l">
              <a:spcBef>
                <a:spcPts val="0"/>
              </a:spcBef>
              <a:spcAft>
                <a:spcPts val="0"/>
              </a:spcAft>
              <a:buSzPts val="800"/>
              <a:buChar char="-"/>
            </a:pPr>
            <a:r>
              <a:rPr lang="en"/>
              <a:t>Creates an activation map of the image so that the values are no longer the pixel values but values that act as indicators of the feature that layer is trying to find</a:t>
            </a:r>
            <a:endParaRPr/>
          </a:p>
          <a:p>
            <a:pPr indent="-279400" lvl="0" marL="457200" rtl="0" algn="l">
              <a:spcBef>
                <a:spcPts val="0"/>
              </a:spcBef>
              <a:spcAft>
                <a:spcPts val="0"/>
              </a:spcAft>
              <a:buSzPts val="800"/>
              <a:buChar char="-"/>
            </a:pPr>
            <a:r>
              <a:rPr lang="en"/>
              <a:t>The idea is that shallow layers extract simpler features and deeper layers can extract more complex, specific features.</a:t>
            </a:r>
            <a:endParaRPr/>
          </a:p>
        </p:txBody>
      </p:sp>
      <p:pic>
        <p:nvPicPr>
          <p:cNvPr id="347" name="Google Shape;347;p38" title="image.gif"/>
          <p:cNvPicPr preferRelativeResize="0"/>
          <p:nvPr/>
        </p:nvPicPr>
        <p:blipFill>
          <a:blip r:embed="rId3">
            <a:alphaModFix/>
          </a:blip>
          <a:stretch>
            <a:fillRect/>
          </a:stretch>
        </p:blipFill>
        <p:spPr>
          <a:xfrm>
            <a:off x="4843450" y="309750"/>
            <a:ext cx="3580550" cy="3580550"/>
          </a:xfrm>
          <a:prstGeom prst="rect">
            <a:avLst/>
          </a:prstGeom>
          <a:noFill/>
          <a:ln>
            <a:noFill/>
          </a:ln>
        </p:spPr>
      </p:pic>
      <p:pic>
        <p:nvPicPr>
          <p:cNvPr id="348" name="Google Shape;348;p38" title="image.jpeg"/>
          <p:cNvPicPr preferRelativeResize="0"/>
          <p:nvPr/>
        </p:nvPicPr>
        <p:blipFill>
          <a:blip r:embed="rId4">
            <a:alphaModFix/>
          </a:blip>
          <a:stretch>
            <a:fillRect/>
          </a:stretch>
        </p:blipFill>
        <p:spPr>
          <a:xfrm>
            <a:off x="820475" y="980725"/>
            <a:ext cx="3524024" cy="2044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