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71" r:id="rId4"/>
    <p:sldId id="273" r:id="rId5"/>
    <p:sldId id="355" r:id="rId6"/>
    <p:sldId id="356" r:id="rId7"/>
    <p:sldId id="479" r:id="rId8"/>
    <p:sldId id="486" r:id="rId9"/>
    <p:sldId id="487" r:id="rId10"/>
    <p:sldId id="488" r:id="rId11"/>
    <p:sldId id="489" r:id="rId12"/>
    <p:sldId id="490" r:id="rId13"/>
    <p:sldId id="491" r:id="rId14"/>
    <p:sldId id="258" r:id="rId15"/>
    <p:sldId id="259" r:id="rId16"/>
    <p:sldId id="390" r:id="rId17"/>
    <p:sldId id="365" r:id="rId18"/>
    <p:sldId id="353" r:id="rId19"/>
    <p:sldId id="399" r:id="rId20"/>
    <p:sldId id="387" r:id="rId21"/>
    <p:sldId id="274" r:id="rId22"/>
    <p:sldId id="264" r:id="rId23"/>
    <p:sldId id="413" r:id="rId24"/>
    <p:sldId id="290" r:id="rId25"/>
    <p:sldId id="330" r:id="rId26"/>
    <p:sldId id="409" r:id="rId27"/>
    <p:sldId id="323" r:id="rId28"/>
    <p:sldId id="337" r:id="rId29"/>
    <p:sldId id="416" r:id="rId30"/>
    <p:sldId id="400" r:id="rId31"/>
    <p:sldId id="418" r:id="rId32"/>
    <p:sldId id="422" r:id="rId33"/>
    <p:sldId id="444" r:id="rId34"/>
    <p:sldId id="420" r:id="rId35"/>
    <p:sldId id="260" r:id="rId36"/>
    <p:sldId id="392" r:id="rId37"/>
    <p:sldId id="394" r:id="rId38"/>
    <p:sldId id="384" r:id="rId39"/>
    <p:sldId id="382" r:id="rId40"/>
    <p:sldId id="396" r:id="rId41"/>
    <p:sldId id="424" r:id="rId42"/>
    <p:sldId id="397" r:id="rId43"/>
    <p:sldId id="368" r:id="rId44"/>
    <p:sldId id="370" r:id="rId45"/>
    <p:sldId id="447" r:id="rId46"/>
    <p:sldId id="448" r:id="rId47"/>
    <p:sldId id="371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78" r:id="rId65"/>
    <p:sldId id="378" r:id="rId66"/>
    <p:sldId id="297" r:id="rId67"/>
    <p:sldId id="299" r:id="rId68"/>
    <p:sldId id="316" r:id="rId69"/>
    <p:sldId id="343" r:id="rId70"/>
    <p:sldId id="380" r:id="rId71"/>
    <p:sldId id="401" r:id="rId72"/>
    <p:sldId id="411" r:id="rId73"/>
    <p:sldId id="412" r:id="rId74"/>
    <p:sldId id="414" r:id="rId75"/>
    <p:sldId id="417" r:id="rId76"/>
    <p:sldId id="426" r:id="rId77"/>
    <p:sldId id="445" r:id="rId78"/>
    <p:sldId id="446" r:id="rId79"/>
    <p:sldId id="467" r:id="rId80"/>
    <p:sldId id="468" r:id="rId81"/>
    <p:sldId id="469" r:id="rId82"/>
    <p:sldId id="470" r:id="rId83"/>
    <p:sldId id="471" r:id="rId84"/>
    <p:sldId id="472" r:id="rId85"/>
    <p:sldId id="473" r:id="rId86"/>
    <p:sldId id="474" r:id="rId87"/>
    <p:sldId id="475" r:id="rId88"/>
    <p:sldId id="476" r:id="rId89"/>
    <p:sldId id="477" r:id="rId9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87" autoAdjust="0"/>
  </p:normalViewPr>
  <p:slideViewPr>
    <p:cSldViewPr>
      <p:cViewPr varScale="1">
        <p:scale>
          <a:sx n="71" d="100"/>
          <a:sy n="71" d="100"/>
        </p:scale>
        <p:origin x="18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56C4D-E365-48EF-B3BF-EDE50687737A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8049-EE8B-400B-91C0-DE9A528CD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5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17E6-6F66-41DD-8C53-E50CF66D6E7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C118-33B8-41B0-9767-9B990B7F9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fficacy#Medicin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tatistical_population" TargetMode="External"/><Relationship Id="rId5" Type="http://schemas.openxmlformats.org/officeDocument/2006/relationships/hyperlink" Target="http://en.wikipedia.org/wiki/Health_intervention" TargetMode="External"/><Relationship Id="rId4" Type="http://schemas.openxmlformats.org/officeDocument/2006/relationships/hyperlink" Target="http://en.wikipedia.org/wiki/Effectivenes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dirty="0"/>
              <a:t>-Observational study in which subjects are selected/sampled based on exposure status</a:t>
            </a:r>
          </a:p>
          <a:p>
            <a:pPr eaLnBrk="1" hangingPunct="1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dirty="0"/>
              <a:t>-Exposures are determined within  a “healthy” cohort (group under study)</a:t>
            </a:r>
          </a:p>
          <a:p>
            <a:pPr eaLnBrk="1" hangingPunct="1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dirty="0"/>
              <a:t>-Determine people who develop the disease (outcome) among exposed and unexposed</a:t>
            </a:r>
          </a:p>
          <a:p>
            <a:pPr eaLnBrk="1" hangingPunct="1"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dirty="0"/>
              <a:t>-Relationship between exposure and outcome is assessed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1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-Information on the exposure status of the cohort members at the time the study begins </a:t>
            </a:r>
          </a:p>
          <a:p>
            <a:pPr eaLnBrk="1" hangingPunct="1">
              <a:lnSpc>
                <a:spcPct val="90000"/>
              </a:lnSpc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-Identification of new cases of disease (or outcome of interest) from that time forward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/>
              <a:t>The outcome of interest has not yet occurred at the time the investigator begins the study</a:t>
            </a:r>
            <a:r>
              <a:rPr lang="en-US" i="1" dirty="0">
                <a:sym typeface="Symbol" panose="05050102010706020507" pitchFamily="18" charset="2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-Exposure status is determined from information recorded at some time in the past and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-Disease incidence (or incidence of outcome) is determined from then until the present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/>
              <a:t>The outcome of interest has already occurred at the time the investigator begins the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Two existing groups differing in outcome are identified and compared on the basis of some supposed causal attribute. Case-control studies are often used to identify factors that may contribute to a medical condition by comparing subjects who have that condition/disease (the "cases") with patients who do not have the condition/disease but are otherwise similar.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RCT is used to test the </a:t>
            </a:r>
            <a:r>
              <a:rPr lang="en-US" sz="1200" dirty="0">
                <a:hlinkClick r:id="rId3" tooltip="Efficacy"/>
              </a:rPr>
              <a:t>efficacy</a:t>
            </a:r>
            <a:r>
              <a:rPr lang="en-US" sz="1200" dirty="0"/>
              <a:t> or </a:t>
            </a:r>
            <a:r>
              <a:rPr lang="en-US" sz="1200" dirty="0">
                <a:hlinkClick r:id="rId4" tooltip="Effectiveness"/>
              </a:rPr>
              <a:t>effectiveness</a:t>
            </a:r>
            <a:r>
              <a:rPr lang="en-US" sz="1200" dirty="0"/>
              <a:t> of various types of medical </a:t>
            </a:r>
            <a:r>
              <a:rPr lang="en-US" sz="1200" dirty="0">
                <a:hlinkClick r:id="rId5" tooltip="Health intervention"/>
              </a:rPr>
              <a:t>intervention</a:t>
            </a:r>
            <a:r>
              <a:rPr lang="en-US" sz="1200" dirty="0"/>
              <a:t> within a patient </a:t>
            </a:r>
            <a:r>
              <a:rPr lang="en-US" sz="1200" dirty="0">
                <a:hlinkClick r:id="rId6" tooltip="Statistical population"/>
              </a:rPr>
              <a:t>population</a:t>
            </a:r>
            <a:r>
              <a:rPr lang="en-US" sz="1200" dirty="0"/>
              <a:t>.</a:t>
            </a:r>
          </a:p>
          <a:p>
            <a:r>
              <a:rPr lang="en-US" sz="1200" dirty="0"/>
              <a:t>Why randomized? Why blind?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rate can’t be higher sometimes and lower other times</a:t>
            </a:r>
          </a:p>
          <a:p>
            <a:r>
              <a:rPr lang="en-US" dirty="0"/>
              <a:t>These are </a:t>
            </a:r>
            <a:r>
              <a:rPr lang="en-US" dirty="0" err="1"/>
              <a:t>assuptions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computational method for clinically relevant cancer stratification and driver mutation module discovery using personal genomics profiles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4C118-33B8-41B0-9767-9B990B7F9A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4620358" cy="365125"/>
          </a:xfrm>
        </p:spPr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02" y="365127"/>
            <a:ext cx="8471390" cy="777874"/>
          </a:xfrm>
        </p:spPr>
        <p:txBody>
          <a:bodyPr>
            <a:normAutofit/>
          </a:bodyPr>
          <a:lstStyle>
            <a:lvl1pPr>
              <a:defRPr sz="3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02" y="1222131"/>
            <a:ext cx="8471390" cy="5046784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8501" y="6356351"/>
            <a:ext cx="518010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9834" y="6356351"/>
            <a:ext cx="2209928" cy="365125"/>
          </a:xfrm>
        </p:spPr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93532"/>
            <a:ext cx="7886700" cy="2224454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81754"/>
            <a:ext cx="7886700" cy="26078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6356351"/>
            <a:ext cx="4426927" cy="365125"/>
          </a:xfrm>
        </p:spPr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10050" cy="4805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4210050" cy="48053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356351"/>
            <a:ext cx="5562600" cy="365125"/>
          </a:xfrm>
        </p:spPr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381250" cy="365125"/>
          </a:xfrm>
        </p:spPr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38502" y="365127"/>
            <a:ext cx="847139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0902" y="517527"/>
            <a:ext cx="8471390" cy="777874"/>
          </a:xfrm>
        </p:spPr>
        <p:txBody>
          <a:bodyPr>
            <a:normAutofit/>
          </a:bodyPr>
          <a:lstStyle>
            <a:lvl1pPr>
              <a:defRPr sz="3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51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ISE 599: Modeling for Health Policy and Medical Decision Making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605D-501A-4DD5-9180-2E5BA216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5592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ISE 599: Modeling for Health Policy and Medical Decision Making</a:t>
            </a:r>
          </a:p>
          <a:p>
            <a:endParaRPr lang="en-US" dirty="0"/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166748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Retrospective cohort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5463" y="4284663"/>
            <a:ext cx="187878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Exposure(s)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71463" y="3306764"/>
            <a:ext cx="1535112" cy="2062163"/>
            <a:chOff x="336" y="2256"/>
            <a:chExt cx="967" cy="129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76" y="2256"/>
              <a:ext cx="595" cy="935"/>
              <a:chOff x="576" y="2256"/>
              <a:chExt cx="595" cy="935"/>
            </a:xfrm>
          </p:grpSpPr>
          <p:grpSp>
            <p:nvGrpSpPr>
              <p:cNvPr id="10" name="Group 5"/>
              <p:cNvGrpSpPr>
                <a:grpSpLocks noChangeAspect="1"/>
              </p:cNvGrpSpPr>
              <p:nvPr/>
            </p:nvGrpSpPr>
            <p:grpSpPr bwMode="auto">
              <a:xfrm>
                <a:off x="864" y="2256"/>
                <a:ext cx="115" cy="407"/>
                <a:chOff x="1246" y="1325"/>
                <a:chExt cx="286" cy="1007"/>
              </a:xfrm>
            </p:grpSpPr>
            <p:sp>
              <p:nvSpPr>
                <p:cNvPr id="53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1" name="Group 12"/>
              <p:cNvGrpSpPr>
                <a:grpSpLocks noChangeAspect="1"/>
              </p:cNvGrpSpPr>
              <p:nvPr/>
            </p:nvGrpSpPr>
            <p:grpSpPr bwMode="auto">
              <a:xfrm>
                <a:off x="960" y="2352"/>
                <a:ext cx="115" cy="407"/>
                <a:chOff x="1246" y="1325"/>
                <a:chExt cx="286" cy="1007"/>
              </a:xfrm>
            </p:grpSpPr>
            <p:sp>
              <p:nvSpPr>
                <p:cNvPr id="47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" name="Group 19"/>
              <p:cNvGrpSpPr>
                <a:grpSpLocks noChangeAspect="1"/>
              </p:cNvGrpSpPr>
              <p:nvPr/>
            </p:nvGrpSpPr>
            <p:grpSpPr bwMode="auto">
              <a:xfrm>
                <a:off x="1056" y="2640"/>
                <a:ext cx="115" cy="407"/>
                <a:chOff x="1246" y="1325"/>
                <a:chExt cx="286" cy="1007"/>
              </a:xfrm>
            </p:grpSpPr>
            <p:sp>
              <p:nvSpPr>
                <p:cNvPr id="41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2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3" name="Group 26"/>
              <p:cNvGrpSpPr>
                <a:grpSpLocks noChangeAspect="1"/>
              </p:cNvGrpSpPr>
              <p:nvPr/>
            </p:nvGrpSpPr>
            <p:grpSpPr bwMode="auto">
              <a:xfrm>
                <a:off x="912" y="2736"/>
                <a:ext cx="115" cy="407"/>
                <a:chOff x="1246" y="1325"/>
                <a:chExt cx="286" cy="1007"/>
              </a:xfrm>
            </p:grpSpPr>
            <p:sp>
              <p:nvSpPr>
                <p:cNvPr id="35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4" name="Group 33"/>
              <p:cNvGrpSpPr>
                <a:grpSpLocks noChangeAspect="1"/>
              </p:cNvGrpSpPr>
              <p:nvPr/>
            </p:nvGrpSpPr>
            <p:grpSpPr bwMode="auto">
              <a:xfrm>
                <a:off x="576" y="2448"/>
                <a:ext cx="115" cy="407"/>
                <a:chOff x="1246" y="1325"/>
                <a:chExt cx="286" cy="1007"/>
              </a:xfrm>
            </p:grpSpPr>
            <p:sp>
              <p:nvSpPr>
                <p:cNvPr id="29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3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5" name="Group 40"/>
              <p:cNvGrpSpPr>
                <a:grpSpLocks noChangeAspect="1"/>
              </p:cNvGrpSpPr>
              <p:nvPr/>
            </p:nvGrpSpPr>
            <p:grpSpPr bwMode="auto">
              <a:xfrm>
                <a:off x="720" y="2784"/>
                <a:ext cx="115" cy="407"/>
                <a:chOff x="1246" y="1325"/>
                <a:chExt cx="286" cy="1007"/>
              </a:xfrm>
            </p:grpSpPr>
            <p:sp>
              <p:nvSpPr>
                <p:cNvPr id="23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6" name="Group 47"/>
              <p:cNvGrpSpPr>
                <a:grpSpLocks noChangeAspect="1"/>
              </p:cNvGrpSpPr>
              <p:nvPr/>
            </p:nvGrpSpPr>
            <p:grpSpPr bwMode="auto">
              <a:xfrm>
                <a:off x="720" y="2304"/>
                <a:ext cx="115" cy="407"/>
                <a:chOff x="1246" y="1325"/>
                <a:chExt cx="286" cy="1007"/>
              </a:xfrm>
            </p:grpSpPr>
            <p:sp>
              <p:nvSpPr>
                <p:cNvPr id="1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336" y="3264"/>
              <a:ext cx="9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1"/>
                  </a:solidFill>
                  <a:latin typeface="+mn-lt"/>
                </a:rPr>
                <a:t>Population</a:t>
              </a:r>
            </a:p>
          </p:txBody>
        </p:sp>
      </p:grpSp>
      <p:grpSp>
        <p:nvGrpSpPr>
          <p:cNvPr id="59" name="Group 55"/>
          <p:cNvGrpSpPr>
            <a:grpSpLocks/>
          </p:cNvGrpSpPr>
          <p:nvPr/>
        </p:nvGrpSpPr>
        <p:grpSpPr bwMode="auto">
          <a:xfrm>
            <a:off x="7239000" y="1524000"/>
            <a:ext cx="1892300" cy="2284413"/>
            <a:chOff x="912" y="1056"/>
            <a:chExt cx="1192" cy="1439"/>
          </a:xfrm>
        </p:grpSpPr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12" y="1056"/>
              <a:ext cx="119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>
                  <a:solidFill>
                    <a:schemeClr val="tx1"/>
                  </a:solidFill>
                  <a:latin typeface="+mn-lt"/>
                </a:rPr>
                <a:t>Investigator</a:t>
              </a:r>
            </a:p>
          </p:txBody>
        </p:sp>
        <p:grpSp>
          <p:nvGrpSpPr>
            <p:cNvPr id="61" name="Group 57"/>
            <p:cNvGrpSpPr>
              <a:grpSpLocks/>
            </p:cNvGrpSpPr>
            <p:nvPr/>
          </p:nvGrpSpPr>
          <p:grpSpPr bwMode="auto">
            <a:xfrm>
              <a:off x="1344" y="1488"/>
              <a:ext cx="286" cy="1007"/>
              <a:chOff x="1246" y="1325"/>
              <a:chExt cx="286" cy="1007"/>
            </a:xfrm>
          </p:grpSpPr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3"/>
              <p:cNvSpPr>
                <a:spLocks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68" name="Group 64"/>
          <p:cNvGrpSpPr>
            <a:grpSpLocks/>
          </p:cNvGrpSpPr>
          <p:nvPr/>
        </p:nvGrpSpPr>
        <p:grpSpPr bwMode="auto">
          <a:xfrm>
            <a:off x="1828800" y="3960813"/>
            <a:ext cx="4538663" cy="457200"/>
            <a:chOff x="1317" y="2332"/>
            <a:chExt cx="3076" cy="288"/>
          </a:xfrm>
        </p:grpSpPr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1317" y="2476"/>
              <a:ext cx="307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4250" y="2332"/>
              <a:ext cx="143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 flipV="1">
              <a:off x="4250" y="2476"/>
              <a:ext cx="143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4876800" y="3429000"/>
            <a:ext cx="2932113" cy="1484313"/>
            <a:chOff x="3072" y="2160"/>
            <a:chExt cx="1847" cy="935"/>
          </a:xfrm>
        </p:grpSpPr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072" y="2699"/>
              <a:ext cx="104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>
                  <a:solidFill>
                    <a:schemeClr val="tx1"/>
                  </a:solidFill>
                  <a:latin typeface="+mn-lt"/>
                </a:rPr>
                <a:t>Disease(s)</a:t>
              </a:r>
            </a:p>
          </p:txBody>
        </p:sp>
        <p:grpSp>
          <p:nvGrpSpPr>
            <p:cNvPr id="74" name="Group 71"/>
            <p:cNvGrpSpPr>
              <a:grpSpLocks/>
            </p:cNvGrpSpPr>
            <p:nvPr/>
          </p:nvGrpSpPr>
          <p:grpSpPr bwMode="auto">
            <a:xfrm>
              <a:off x="4128" y="2160"/>
              <a:ext cx="791" cy="935"/>
              <a:chOff x="4800" y="1920"/>
              <a:chExt cx="791" cy="935"/>
            </a:xfrm>
          </p:grpSpPr>
          <p:grpSp>
            <p:nvGrpSpPr>
              <p:cNvPr id="75" name="Group 72"/>
              <p:cNvGrpSpPr>
                <a:grpSpLocks/>
              </p:cNvGrpSpPr>
              <p:nvPr/>
            </p:nvGrpSpPr>
            <p:grpSpPr bwMode="auto">
              <a:xfrm rot="5400000">
                <a:off x="5234" y="2350"/>
                <a:ext cx="211" cy="503"/>
                <a:chOff x="1632" y="3024"/>
                <a:chExt cx="211" cy="503"/>
              </a:xfrm>
            </p:grpSpPr>
            <p:grpSp>
              <p:nvGrpSpPr>
                <p:cNvPr id="111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1632" y="3024"/>
                  <a:ext cx="115" cy="407"/>
                  <a:chOff x="1246" y="1325"/>
                  <a:chExt cx="286" cy="1007"/>
                </a:xfrm>
              </p:grpSpPr>
              <p:sp>
                <p:nvSpPr>
                  <p:cNvPr id="119" name="Line 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Line 7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1" name="Line 7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Line 7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Line 7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112" name="Group 80"/>
                <p:cNvGrpSpPr>
                  <a:grpSpLocks noChangeAspect="1"/>
                </p:cNvGrpSpPr>
                <p:nvPr/>
              </p:nvGrpSpPr>
              <p:grpSpPr bwMode="auto">
                <a:xfrm>
                  <a:off x="1728" y="3120"/>
                  <a:ext cx="115" cy="407"/>
                  <a:chOff x="1246" y="1325"/>
                  <a:chExt cx="286" cy="1007"/>
                </a:xfrm>
              </p:grpSpPr>
              <p:sp>
                <p:nvSpPr>
                  <p:cNvPr id="113" name="Line 8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Line 8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Line 8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Line 8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76" name="Group 87"/>
              <p:cNvGrpSpPr>
                <a:grpSpLocks noChangeAspect="1"/>
              </p:cNvGrpSpPr>
              <p:nvPr/>
            </p:nvGrpSpPr>
            <p:grpSpPr bwMode="auto">
              <a:xfrm>
                <a:off x="5040" y="1920"/>
                <a:ext cx="115" cy="407"/>
                <a:chOff x="1246" y="1325"/>
                <a:chExt cx="286" cy="1007"/>
              </a:xfrm>
            </p:grpSpPr>
            <p:sp>
              <p:nvSpPr>
                <p:cNvPr id="105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8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9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77" name="Group 94"/>
              <p:cNvGrpSpPr>
                <a:grpSpLocks noChangeAspect="1"/>
              </p:cNvGrpSpPr>
              <p:nvPr/>
            </p:nvGrpSpPr>
            <p:grpSpPr bwMode="auto">
              <a:xfrm>
                <a:off x="5184" y="2016"/>
                <a:ext cx="115" cy="407"/>
                <a:chOff x="1246" y="1325"/>
                <a:chExt cx="286" cy="1007"/>
              </a:xfrm>
            </p:grpSpPr>
            <p:sp>
              <p:nvSpPr>
                <p:cNvPr id="99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9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9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78" name="Group 101"/>
              <p:cNvGrpSpPr>
                <a:grpSpLocks noChangeAspect="1"/>
              </p:cNvGrpSpPr>
              <p:nvPr/>
            </p:nvGrpSpPr>
            <p:grpSpPr bwMode="auto">
              <a:xfrm>
                <a:off x="4800" y="2112"/>
                <a:ext cx="115" cy="407"/>
                <a:chOff x="1246" y="1325"/>
                <a:chExt cx="286" cy="1007"/>
              </a:xfrm>
            </p:grpSpPr>
            <p:sp>
              <p:nvSpPr>
                <p:cNvPr id="93" name="Line 10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10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79" name="Group 108"/>
              <p:cNvGrpSpPr>
                <a:grpSpLocks noChangeAspect="1"/>
              </p:cNvGrpSpPr>
              <p:nvPr/>
            </p:nvGrpSpPr>
            <p:grpSpPr bwMode="auto">
              <a:xfrm>
                <a:off x="4944" y="2448"/>
                <a:ext cx="115" cy="407"/>
                <a:chOff x="1246" y="1325"/>
                <a:chExt cx="286" cy="1007"/>
              </a:xfrm>
            </p:grpSpPr>
            <p:sp>
              <p:nvSpPr>
                <p:cNvPr id="87" name="Line 109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1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13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0" name="Group 115"/>
              <p:cNvGrpSpPr>
                <a:grpSpLocks noChangeAspect="1"/>
              </p:cNvGrpSpPr>
              <p:nvPr/>
            </p:nvGrpSpPr>
            <p:grpSpPr bwMode="auto">
              <a:xfrm>
                <a:off x="4896" y="1968"/>
                <a:ext cx="115" cy="407"/>
                <a:chOff x="1246" y="1325"/>
                <a:chExt cx="286" cy="1007"/>
              </a:xfrm>
            </p:grpSpPr>
            <p:sp>
              <p:nvSpPr>
                <p:cNvPr id="81" name="Line 11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1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1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cxnSp>
        <p:nvCxnSpPr>
          <p:cNvPr id="125" name="AutoShape 122"/>
          <p:cNvCxnSpPr>
            <a:cxnSpLocks noChangeShapeType="1"/>
            <a:stCxn id="64" idx="0"/>
            <a:endCxn id="58" idx="0"/>
          </p:cNvCxnSpPr>
          <p:nvPr/>
        </p:nvCxnSpPr>
        <p:spPr bwMode="auto">
          <a:xfrm rot="16200000" flipH="1" flipV="1">
            <a:off x="4240212" y="-403224"/>
            <a:ext cx="644525" cy="6724650"/>
          </a:xfrm>
          <a:prstGeom prst="bentConnector3">
            <a:avLst>
              <a:gd name="adj1" fmla="val -31528"/>
            </a:avLst>
          </a:prstGeom>
          <a:noFill/>
          <a:ln w="28575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123"/>
          <p:cNvSpPr txBox="1">
            <a:spLocks noChangeArrowheads="1"/>
          </p:cNvSpPr>
          <p:nvPr/>
        </p:nvSpPr>
        <p:spPr bwMode="auto">
          <a:xfrm>
            <a:off x="3505200" y="3657600"/>
            <a:ext cx="1905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465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Case-control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4160" y="3302430"/>
            <a:ext cx="168554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Target population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276850" y="1919289"/>
            <a:ext cx="1524000" cy="1295400"/>
            <a:chOff x="768" y="1872"/>
            <a:chExt cx="1200" cy="1152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68" y="24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32" y="187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632" y="302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00250" y="3671889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838450" y="2681289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838450" y="268128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838450" y="451008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200650" y="3748089"/>
            <a:ext cx="1600200" cy="1295400"/>
            <a:chOff x="768" y="1872"/>
            <a:chExt cx="1200" cy="1152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632" y="187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632" y="302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877050" y="1690689"/>
            <a:ext cx="1752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Exposed in past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877050" y="2986089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+mn-lt"/>
              </a:rPr>
              <a:t>Not exposed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877050" y="3595689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+mn-lt"/>
              </a:rPr>
              <a:t>Exposed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877050" y="4738689"/>
            <a:ext cx="18288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+mn-lt"/>
              </a:rPr>
              <a:t>Not Exposed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>
          <a:xfrm>
            <a:off x="3558381" y="2345898"/>
            <a:ext cx="1760537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Disease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(Cases)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448050" y="4281489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No Disease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(Controls)</a:t>
            </a:r>
            <a:endParaRPr lang="en-US" dirty="0">
              <a:solidFill>
                <a:schemeClr val="hlin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318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2250" y="3912973"/>
            <a:ext cx="187878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  <a:latin typeface="+mn-lt"/>
              </a:rPr>
              <a:t>Exposure(s)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623050" y="1169773"/>
            <a:ext cx="1892300" cy="2284413"/>
            <a:chOff x="912" y="1056"/>
            <a:chExt cx="1192" cy="143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912" y="1056"/>
              <a:ext cx="119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  <a:latin typeface="+mn-lt"/>
                </a:rPr>
                <a:t>Investigator</a:t>
              </a:r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344" y="1488"/>
              <a:ext cx="286" cy="1007"/>
              <a:chOff x="1246" y="1325"/>
              <a:chExt cx="286" cy="1007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Oval 11"/>
              <p:cNvSpPr>
                <a:spLocks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937252" y="3531973"/>
            <a:ext cx="2043113" cy="1895475"/>
            <a:chOff x="3901" y="2208"/>
            <a:chExt cx="1287" cy="119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01" y="2880"/>
              <a:ext cx="1287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+mn-lt"/>
                </a:rPr>
                <a:t>Disease</a:t>
              </a:r>
            </a:p>
            <a:p>
              <a:r>
                <a:rPr lang="en-US">
                  <a:solidFill>
                    <a:schemeClr val="tx1"/>
                  </a:solidFill>
                  <a:latin typeface="+mn-lt"/>
                </a:rPr>
                <a:t>and no disease</a:t>
              </a: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054" y="2208"/>
              <a:ext cx="961" cy="647"/>
              <a:chOff x="4054" y="2208"/>
              <a:chExt cx="961" cy="647"/>
            </a:xfrm>
          </p:grpSpPr>
          <p:grpSp>
            <p:nvGrpSpPr>
              <p:cNvPr id="19" name="Group 16"/>
              <p:cNvGrpSpPr>
                <a:grpSpLocks noChangeAspect="1"/>
              </p:cNvGrpSpPr>
              <p:nvPr/>
            </p:nvGrpSpPr>
            <p:grpSpPr bwMode="auto">
              <a:xfrm>
                <a:off x="4272" y="2448"/>
                <a:ext cx="115" cy="407"/>
                <a:chOff x="1246" y="1325"/>
                <a:chExt cx="286" cy="1007"/>
              </a:xfrm>
            </p:grpSpPr>
            <p:sp>
              <p:nvSpPr>
                <p:cNvPr id="57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1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0" name="Group 23"/>
              <p:cNvGrpSpPr>
                <a:grpSpLocks noChangeAspect="1"/>
              </p:cNvGrpSpPr>
              <p:nvPr/>
            </p:nvGrpSpPr>
            <p:grpSpPr bwMode="auto">
              <a:xfrm>
                <a:off x="4054" y="2352"/>
                <a:ext cx="115" cy="407"/>
                <a:chOff x="1246" y="1325"/>
                <a:chExt cx="286" cy="1007"/>
              </a:xfrm>
            </p:grpSpPr>
            <p:sp>
              <p:nvSpPr>
                <p:cNvPr id="51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2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1" name="Group 30"/>
              <p:cNvGrpSpPr>
                <a:grpSpLocks noChangeAspect="1"/>
              </p:cNvGrpSpPr>
              <p:nvPr/>
            </p:nvGrpSpPr>
            <p:grpSpPr bwMode="auto">
              <a:xfrm>
                <a:off x="4150" y="2208"/>
                <a:ext cx="115" cy="407"/>
                <a:chOff x="1246" y="1325"/>
                <a:chExt cx="286" cy="1007"/>
              </a:xfrm>
            </p:grpSpPr>
            <p:sp>
              <p:nvSpPr>
                <p:cNvPr id="45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3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2" name="Group 37"/>
              <p:cNvGrpSpPr>
                <a:grpSpLocks/>
              </p:cNvGrpSpPr>
              <p:nvPr/>
            </p:nvGrpSpPr>
            <p:grpSpPr bwMode="auto">
              <a:xfrm>
                <a:off x="4416" y="2448"/>
                <a:ext cx="599" cy="355"/>
                <a:chOff x="4752" y="2688"/>
                <a:chExt cx="599" cy="355"/>
              </a:xfrm>
            </p:grpSpPr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 rot="5400000">
                  <a:off x="4898" y="2542"/>
                  <a:ext cx="211" cy="503"/>
                  <a:chOff x="1632" y="3024"/>
                  <a:chExt cx="211" cy="503"/>
                </a:xfrm>
              </p:grpSpPr>
              <p:grpSp>
                <p:nvGrpSpPr>
                  <p:cNvPr id="31" name="Group 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32" y="3024"/>
                    <a:ext cx="115" cy="407"/>
                    <a:chOff x="1246" y="1325"/>
                    <a:chExt cx="286" cy="1007"/>
                  </a:xfrm>
                </p:grpSpPr>
                <p:sp>
                  <p:nvSpPr>
                    <p:cNvPr id="39" name="Line 4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1466"/>
                      <a:ext cx="0" cy="721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4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389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4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246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246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Oval 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27" y="1325"/>
                      <a:ext cx="117" cy="27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2" name="Group 4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3120"/>
                    <a:ext cx="115" cy="407"/>
                    <a:chOff x="1246" y="1325"/>
                    <a:chExt cx="286" cy="1007"/>
                  </a:xfrm>
                </p:grpSpPr>
                <p:sp>
                  <p:nvSpPr>
                    <p:cNvPr id="33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1466"/>
                      <a:ext cx="0" cy="721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389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4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246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50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246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5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Oval 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27" y="1325"/>
                      <a:ext cx="117" cy="27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24" name="Group 53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5090" y="2782"/>
                  <a:ext cx="115" cy="407"/>
                  <a:chOff x="1246" y="1325"/>
                  <a:chExt cx="286" cy="1007"/>
                </a:xfrm>
              </p:grpSpPr>
              <p:sp>
                <p:nvSpPr>
                  <p:cNvPr id="25" name="Line 5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5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5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432050" y="2617573"/>
            <a:ext cx="4724400" cy="1751013"/>
            <a:chOff x="1392" y="1680"/>
            <a:chExt cx="2976" cy="1103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 flipH="1">
              <a:off x="1392" y="2495"/>
              <a:ext cx="2253" cy="288"/>
              <a:chOff x="1317" y="2332"/>
              <a:chExt cx="3076" cy="288"/>
            </a:xfrm>
          </p:grpSpPr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1317" y="2476"/>
                <a:ext cx="3076" cy="0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3"/>
              <p:cNvSpPr>
                <a:spLocks noChangeShapeType="1"/>
              </p:cNvSpPr>
              <p:nvPr/>
            </p:nvSpPr>
            <p:spPr bwMode="auto">
              <a:xfrm>
                <a:off x="4250" y="2332"/>
                <a:ext cx="143" cy="144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4"/>
              <p:cNvSpPr>
                <a:spLocks noChangeShapeType="1"/>
              </p:cNvSpPr>
              <p:nvPr/>
            </p:nvSpPr>
            <p:spPr bwMode="auto">
              <a:xfrm flipV="1">
                <a:off x="4250" y="2476"/>
                <a:ext cx="143" cy="144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2412" y="1680"/>
              <a:ext cx="195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7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295400" y="1333500"/>
            <a:ext cx="1892300" cy="2057400"/>
            <a:chOff x="816" y="1104"/>
            <a:chExt cx="1192" cy="1296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16" y="1104"/>
              <a:ext cx="119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tx1"/>
                  </a:solidFill>
                  <a:latin typeface="+mn-lt"/>
                </a:rPr>
                <a:t>Investigator</a:t>
              </a: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248" y="1584"/>
              <a:ext cx="240" cy="816"/>
              <a:chOff x="1246" y="1325"/>
              <a:chExt cx="286" cy="1007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648201" y="3255962"/>
            <a:ext cx="4227513" cy="1892299"/>
            <a:chOff x="2928" y="2315"/>
            <a:chExt cx="2663" cy="1192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320" y="2315"/>
              <a:ext cx="1271" cy="1192"/>
              <a:chOff x="4320" y="1920"/>
              <a:chExt cx="1271" cy="1192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1189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chemeClr val="tx1"/>
                    </a:solidFill>
                    <a:latin typeface="+mn-lt"/>
                  </a:rPr>
                  <a:t>Outcome(s)</a:t>
                </a:r>
              </a:p>
            </p:txBody>
          </p:sp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4800" y="1920"/>
                <a:ext cx="791" cy="935"/>
                <a:chOff x="4800" y="1920"/>
                <a:chExt cx="791" cy="935"/>
              </a:xfrm>
            </p:grpSpPr>
            <p:grpSp>
              <p:nvGrpSpPr>
                <p:cNvPr id="20" name="Group 16"/>
                <p:cNvGrpSpPr>
                  <a:grpSpLocks/>
                </p:cNvGrpSpPr>
                <p:nvPr/>
              </p:nvGrpSpPr>
              <p:grpSpPr bwMode="auto">
                <a:xfrm rot="5400000">
                  <a:off x="5234" y="2350"/>
                  <a:ext cx="211" cy="503"/>
                  <a:chOff x="1632" y="3024"/>
                  <a:chExt cx="211" cy="503"/>
                </a:xfrm>
              </p:grpSpPr>
              <p:grpSp>
                <p:nvGrpSpPr>
                  <p:cNvPr id="56" name="Group 1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32" y="3024"/>
                    <a:ext cx="115" cy="407"/>
                    <a:chOff x="1246" y="1325"/>
                    <a:chExt cx="286" cy="1007"/>
                  </a:xfrm>
                </p:grpSpPr>
                <p:sp>
                  <p:nvSpPr>
                    <p:cNvPr id="64" name="Line 1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1466"/>
                      <a:ext cx="0" cy="721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19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389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2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246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246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Oval 2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27" y="1325"/>
                      <a:ext cx="117" cy="27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7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3120"/>
                    <a:ext cx="115" cy="407"/>
                    <a:chOff x="1246" y="1325"/>
                    <a:chExt cx="286" cy="1007"/>
                  </a:xfrm>
                </p:grpSpPr>
                <p:sp>
                  <p:nvSpPr>
                    <p:cNvPr id="58" name="Line 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1466"/>
                      <a:ext cx="0" cy="721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Line 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1389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Line 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246" y="1610"/>
                      <a:ext cx="143" cy="144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Line 2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246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Line 2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389" y="2187"/>
                      <a:ext cx="143" cy="145"/>
                    </a:xfrm>
                    <a:prstGeom prst="line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Oval 3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27" y="1325"/>
                      <a:ext cx="117" cy="27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508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21" name="Group 31"/>
                <p:cNvGrpSpPr>
                  <a:grpSpLocks noChangeAspect="1"/>
                </p:cNvGrpSpPr>
                <p:nvPr/>
              </p:nvGrpSpPr>
              <p:grpSpPr bwMode="auto">
                <a:xfrm>
                  <a:off x="5040" y="1920"/>
                  <a:ext cx="115" cy="407"/>
                  <a:chOff x="1246" y="1325"/>
                  <a:chExt cx="286" cy="1007"/>
                </a:xfrm>
              </p:grpSpPr>
              <p:sp>
                <p:nvSpPr>
                  <p:cNvPr id="50" name="Line 3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Line 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22" name="Group 38"/>
                <p:cNvGrpSpPr>
                  <a:grpSpLocks noChangeAspect="1"/>
                </p:cNvGrpSpPr>
                <p:nvPr/>
              </p:nvGrpSpPr>
              <p:grpSpPr bwMode="auto">
                <a:xfrm>
                  <a:off x="5184" y="2016"/>
                  <a:ext cx="115" cy="407"/>
                  <a:chOff x="1246" y="1325"/>
                  <a:chExt cx="286" cy="1007"/>
                </a:xfrm>
              </p:grpSpPr>
              <p:sp>
                <p:nvSpPr>
                  <p:cNvPr id="44" name="Line 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4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23" name="Group 45"/>
                <p:cNvGrpSpPr>
                  <a:grpSpLocks noChangeAspect="1"/>
                </p:cNvGrpSpPr>
                <p:nvPr/>
              </p:nvGrpSpPr>
              <p:grpSpPr bwMode="auto">
                <a:xfrm>
                  <a:off x="4800" y="2112"/>
                  <a:ext cx="115" cy="407"/>
                  <a:chOff x="1246" y="1325"/>
                  <a:chExt cx="286" cy="1007"/>
                </a:xfrm>
              </p:grpSpPr>
              <p:sp>
                <p:nvSpPr>
                  <p:cNvPr id="38" name="Line 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Line 4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4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5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24" name="Group 52"/>
                <p:cNvGrpSpPr>
                  <a:grpSpLocks noChangeAspect="1"/>
                </p:cNvGrpSpPr>
                <p:nvPr/>
              </p:nvGrpSpPr>
              <p:grpSpPr bwMode="auto">
                <a:xfrm>
                  <a:off x="4944" y="2448"/>
                  <a:ext cx="115" cy="407"/>
                  <a:chOff x="1246" y="1325"/>
                  <a:chExt cx="286" cy="1007"/>
                </a:xfrm>
              </p:grpSpPr>
              <p:sp>
                <p:nvSpPr>
                  <p:cNvPr id="32" name="Line 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5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5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25" name="Group 59"/>
                <p:cNvGrpSpPr>
                  <a:grpSpLocks noChangeAspect="1"/>
                </p:cNvGrpSpPr>
                <p:nvPr/>
              </p:nvGrpSpPr>
              <p:grpSpPr bwMode="auto">
                <a:xfrm>
                  <a:off x="4896" y="1968"/>
                  <a:ext cx="115" cy="407"/>
                  <a:chOff x="1246" y="1325"/>
                  <a:chExt cx="286" cy="1007"/>
                </a:xfrm>
              </p:grpSpPr>
              <p:sp>
                <p:nvSpPr>
                  <p:cNvPr id="26" name="Line 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6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Oval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2928" y="2928"/>
              <a:ext cx="15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67"/>
          <p:cNvGrpSpPr>
            <a:grpSpLocks/>
          </p:cNvGrpSpPr>
          <p:nvPr/>
        </p:nvGrpSpPr>
        <p:grpSpPr bwMode="auto">
          <a:xfrm>
            <a:off x="304800" y="3695701"/>
            <a:ext cx="1535113" cy="2278063"/>
            <a:chOff x="192" y="2592"/>
            <a:chExt cx="967" cy="1435"/>
          </a:xfrm>
        </p:grpSpPr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192" y="3504"/>
              <a:ext cx="9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1"/>
                  </a:solidFill>
                  <a:latin typeface="+mn-lt"/>
                </a:rPr>
                <a:t>Population</a:t>
              </a:r>
              <a:br>
                <a:rPr lang="en-US">
                  <a:solidFill>
                    <a:schemeClr val="tx1"/>
                  </a:solidFill>
                  <a:latin typeface="+mn-lt"/>
                </a:rPr>
              </a:br>
              <a:r>
                <a:rPr lang="en-US">
                  <a:solidFill>
                    <a:schemeClr val="tx1"/>
                  </a:solidFill>
                  <a:latin typeface="+mn-lt"/>
                </a:rPr>
                <a:t>at risk</a:t>
              </a:r>
            </a:p>
          </p:txBody>
        </p:sp>
        <p:grpSp>
          <p:nvGrpSpPr>
            <p:cNvPr id="72" name="Group 69"/>
            <p:cNvGrpSpPr>
              <a:grpSpLocks/>
            </p:cNvGrpSpPr>
            <p:nvPr/>
          </p:nvGrpSpPr>
          <p:grpSpPr bwMode="auto">
            <a:xfrm>
              <a:off x="528" y="2592"/>
              <a:ext cx="595" cy="935"/>
              <a:chOff x="576" y="2256"/>
              <a:chExt cx="595" cy="935"/>
            </a:xfrm>
          </p:grpSpPr>
          <p:grpSp>
            <p:nvGrpSpPr>
              <p:cNvPr id="80" name="Group 70"/>
              <p:cNvGrpSpPr>
                <a:grpSpLocks noChangeAspect="1"/>
              </p:cNvGrpSpPr>
              <p:nvPr/>
            </p:nvGrpSpPr>
            <p:grpSpPr bwMode="auto">
              <a:xfrm>
                <a:off x="864" y="2256"/>
                <a:ext cx="115" cy="407"/>
                <a:chOff x="1246" y="1325"/>
                <a:chExt cx="286" cy="1007"/>
              </a:xfrm>
            </p:grpSpPr>
            <p:sp>
              <p:nvSpPr>
                <p:cNvPr id="123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7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7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1" name="Group 77"/>
              <p:cNvGrpSpPr>
                <a:grpSpLocks noChangeAspect="1"/>
              </p:cNvGrpSpPr>
              <p:nvPr/>
            </p:nvGrpSpPr>
            <p:grpSpPr bwMode="auto">
              <a:xfrm>
                <a:off x="960" y="2352"/>
                <a:ext cx="115" cy="407"/>
                <a:chOff x="1246" y="1325"/>
                <a:chExt cx="286" cy="1007"/>
              </a:xfrm>
            </p:grpSpPr>
            <p:sp>
              <p:nvSpPr>
                <p:cNvPr id="117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7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8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2" name="Group 84"/>
              <p:cNvGrpSpPr>
                <a:grpSpLocks noChangeAspect="1"/>
              </p:cNvGrpSpPr>
              <p:nvPr/>
            </p:nvGrpSpPr>
            <p:grpSpPr bwMode="auto">
              <a:xfrm>
                <a:off x="1056" y="2640"/>
                <a:ext cx="115" cy="407"/>
                <a:chOff x="1246" y="1325"/>
                <a:chExt cx="286" cy="1007"/>
              </a:xfrm>
            </p:grpSpPr>
            <p:sp>
              <p:nvSpPr>
                <p:cNvPr id="111" name="Line 8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Line 8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8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3" name="Group 91"/>
              <p:cNvGrpSpPr>
                <a:grpSpLocks noChangeAspect="1"/>
              </p:cNvGrpSpPr>
              <p:nvPr/>
            </p:nvGrpSpPr>
            <p:grpSpPr bwMode="auto">
              <a:xfrm>
                <a:off x="912" y="2736"/>
                <a:ext cx="115" cy="407"/>
                <a:chOff x="1246" y="1325"/>
                <a:chExt cx="286" cy="1007"/>
              </a:xfrm>
            </p:grpSpPr>
            <p:sp>
              <p:nvSpPr>
                <p:cNvPr id="105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Line 9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9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4" name="Group 98"/>
              <p:cNvGrpSpPr>
                <a:grpSpLocks noChangeAspect="1"/>
              </p:cNvGrpSpPr>
              <p:nvPr/>
            </p:nvGrpSpPr>
            <p:grpSpPr bwMode="auto">
              <a:xfrm>
                <a:off x="576" y="2448"/>
                <a:ext cx="115" cy="407"/>
                <a:chOff x="1246" y="1325"/>
                <a:chExt cx="286" cy="1007"/>
              </a:xfrm>
            </p:grpSpPr>
            <p:sp>
              <p:nvSpPr>
                <p:cNvPr id="99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10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10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103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Oval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5" name="Group 105"/>
              <p:cNvGrpSpPr>
                <a:grpSpLocks noChangeAspect="1"/>
              </p:cNvGrpSpPr>
              <p:nvPr/>
            </p:nvGrpSpPr>
            <p:grpSpPr bwMode="auto">
              <a:xfrm>
                <a:off x="720" y="2784"/>
                <a:ext cx="115" cy="407"/>
                <a:chOff x="1246" y="1325"/>
                <a:chExt cx="286" cy="1007"/>
              </a:xfrm>
            </p:grpSpPr>
            <p:sp>
              <p:nvSpPr>
                <p:cNvPr id="93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10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Line 108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10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11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6" name="Group 112"/>
              <p:cNvGrpSpPr>
                <a:grpSpLocks noChangeAspect="1"/>
              </p:cNvGrpSpPr>
              <p:nvPr/>
            </p:nvGrpSpPr>
            <p:grpSpPr bwMode="auto">
              <a:xfrm>
                <a:off x="720" y="2304"/>
                <a:ext cx="115" cy="407"/>
                <a:chOff x="1246" y="1325"/>
                <a:chExt cx="286" cy="1007"/>
              </a:xfrm>
            </p:grpSpPr>
            <p:sp>
              <p:nvSpPr>
                <p:cNvPr id="87" name="Line 113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1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  <p:grpSp>
          <p:nvGrpSpPr>
            <p:cNvPr id="73" name="Group 119"/>
            <p:cNvGrpSpPr>
              <a:grpSpLocks noChangeAspect="1"/>
            </p:cNvGrpSpPr>
            <p:nvPr/>
          </p:nvGrpSpPr>
          <p:grpSpPr bwMode="auto">
            <a:xfrm>
              <a:off x="413" y="3072"/>
              <a:ext cx="115" cy="407"/>
              <a:chOff x="1246" y="1325"/>
              <a:chExt cx="286" cy="1007"/>
            </a:xfrm>
          </p:grpSpPr>
          <p:sp>
            <p:nvSpPr>
              <p:cNvPr id="74" name="Line 120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21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22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3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24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Oval 125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129" name="Group 126"/>
          <p:cNvGrpSpPr>
            <a:grpSpLocks/>
          </p:cNvGrpSpPr>
          <p:nvPr/>
        </p:nvGrpSpPr>
        <p:grpSpPr bwMode="auto">
          <a:xfrm>
            <a:off x="1828800" y="2436813"/>
            <a:ext cx="3052763" cy="3552824"/>
            <a:chOff x="1152" y="1799"/>
            <a:chExt cx="1923" cy="2238"/>
          </a:xfrm>
        </p:grpSpPr>
        <p:grpSp>
          <p:nvGrpSpPr>
            <p:cNvPr id="130" name="Group 127"/>
            <p:cNvGrpSpPr>
              <a:grpSpLocks noChangeAspect="1"/>
            </p:cNvGrpSpPr>
            <p:nvPr/>
          </p:nvGrpSpPr>
          <p:grpSpPr bwMode="auto">
            <a:xfrm>
              <a:off x="2448" y="2496"/>
              <a:ext cx="115" cy="407"/>
              <a:chOff x="1246" y="1325"/>
              <a:chExt cx="286" cy="1007"/>
            </a:xfrm>
          </p:grpSpPr>
          <p:sp>
            <p:nvSpPr>
              <p:cNvPr id="183" name="Line 128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29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30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31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32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133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1" name="Group 134"/>
            <p:cNvGrpSpPr>
              <a:grpSpLocks noChangeAspect="1"/>
            </p:cNvGrpSpPr>
            <p:nvPr/>
          </p:nvGrpSpPr>
          <p:grpSpPr bwMode="auto">
            <a:xfrm>
              <a:off x="2544" y="2592"/>
              <a:ext cx="115" cy="407"/>
              <a:chOff x="1246" y="1325"/>
              <a:chExt cx="286" cy="1007"/>
            </a:xfrm>
          </p:grpSpPr>
          <p:sp>
            <p:nvSpPr>
              <p:cNvPr id="177" name="Line 135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36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37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38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39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Oval 140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2" name="Group 141"/>
            <p:cNvGrpSpPr>
              <a:grpSpLocks noChangeAspect="1"/>
            </p:cNvGrpSpPr>
            <p:nvPr/>
          </p:nvGrpSpPr>
          <p:grpSpPr bwMode="auto">
            <a:xfrm>
              <a:off x="2640" y="2880"/>
              <a:ext cx="115" cy="407"/>
              <a:chOff x="1246" y="1325"/>
              <a:chExt cx="286" cy="1007"/>
            </a:xfrm>
          </p:grpSpPr>
          <p:sp>
            <p:nvSpPr>
              <p:cNvPr id="171" name="Line 142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43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44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45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46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47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3" name="Group 148"/>
            <p:cNvGrpSpPr>
              <a:grpSpLocks noChangeAspect="1"/>
            </p:cNvGrpSpPr>
            <p:nvPr/>
          </p:nvGrpSpPr>
          <p:grpSpPr bwMode="auto">
            <a:xfrm>
              <a:off x="2496" y="2976"/>
              <a:ext cx="115" cy="407"/>
              <a:chOff x="1246" y="1325"/>
              <a:chExt cx="286" cy="1007"/>
            </a:xfrm>
          </p:grpSpPr>
          <p:sp>
            <p:nvSpPr>
              <p:cNvPr id="165" name="Line 149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50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51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52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53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54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4" name="Group 155"/>
            <p:cNvGrpSpPr>
              <a:grpSpLocks noChangeAspect="1"/>
            </p:cNvGrpSpPr>
            <p:nvPr/>
          </p:nvGrpSpPr>
          <p:grpSpPr bwMode="auto">
            <a:xfrm>
              <a:off x="2160" y="2688"/>
              <a:ext cx="115" cy="407"/>
              <a:chOff x="1246" y="1325"/>
              <a:chExt cx="286" cy="1007"/>
            </a:xfrm>
          </p:grpSpPr>
          <p:sp>
            <p:nvSpPr>
              <p:cNvPr id="159" name="Line 156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0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5" name="Group 162"/>
            <p:cNvGrpSpPr>
              <a:grpSpLocks noChangeAspect="1"/>
            </p:cNvGrpSpPr>
            <p:nvPr/>
          </p:nvGrpSpPr>
          <p:grpSpPr bwMode="auto">
            <a:xfrm>
              <a:off x="2304" y="3024"/>
              <a:ext cx="115" cy="407"/>
              <a:chOff x="1246" y="1325"/>
              <a:chExt cx="286" cy="1007"/>
            </a:xfrm>
          </p:grpSpPr>
          <p:sp>
            <p:nvSpPr>
              <p:cNvPr id="153" name="Line 163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64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65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66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67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Oval 168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136" name="Group 169"/>
            <p:cNvGrpSpPr>
              <a:grpSpLocks noChangeAspect="1"/>
            </p:cNvGrpSpPr>
            <p:nvPr/>
          </p:nvGrpSpPr>
          <p:grpSpPr bwMode="auto">
            <a:xfrm>
              <a:off x="2304" y="2544"/>
              <a:ext cx="115" cy="407"/>
              <a:chOff x="1246" y="1325"/>
              <a:chExt cx="286" cy="1007"/>
            </a:xfrm>
          </p:grpSpPr>
          <p:sp>
            <p:nvSpPr>
              <p:cNvPr id="147" name="Line 170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71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72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73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74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175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7" name="Line 176"/>
            <p:cNvSpPr>
              <a:spLocks noChangeShapeType="1"/>
            </p:cNvSpPr>
            <p:nvPr/>
          </p:nvSpPr>
          <p:spPr bwMode="auto">
            <a:xfrm>
              <a:off x="1152" y="2928"/>
              <a:ext cx="9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" name="Group 177"/>
            <p:cNvGrpSpPr>
              <a:grpSpLocks noChangeAspect="1"/>
            </p:cNvGrpSpPr>
            <p:nvPr/>
          </p:nvGrpSpPr>
          <p:grpSpPr bwMode="auto">
            <a:xfrm>
              <a:off x="2064" y="2976"/>
              <a:ext cx="115" cy="407"/>
              <a:chOff x="1246" y="1325"/>
              <a:chExt cx="286" cy="1007"/>
            </a:xfrm>
          </p:grpSpPr>
          <p:sp>
            <p:nvSpPr>
              <p:cNvPr id="141" name="Line 178"/>
              <p:cNvSpPr>
                <a:spLocks noChangeAspect="1"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79"/>
              <p:cNvSpPr>
                <a:spLocks noChangeAspect="1"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80"/>
              <p:cNvSpPr>
                <a:spLocks noChangeAspect="1"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1"/>
              <p:cNvSpPr>
                <a:spLocks noChangeAspect="1"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82"/>
              <p:cNvSpPr>
                <a:spLocks noChangeAspect="1"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Oval 183"/>
              <p:cNvSpPr>
                <a:spLocks noChangeAspect="1"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39" name="Text Box 184"/>
            <p:cNvSpPr txBox="1">
              <a:spLocks noChangeArrowheads="1"/>
            </p:cNvSpPr>
            <p:nvPr/>
          </p:nvSpPr>
          <p:spPr bwMode="auto">
            <a:xfrm>
              <a:off x="1776" y="3514"/>
              <a:ext cx="129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1"/>
                  </a:solidFill>
                  <a:latin typeface="+mn-lt"/>
                </a:rPr>
                <a:t>Randomized to</a:t>
              </a:r>
              <a:br>
                <a:rPr lang="en-US">
                  <a:solidFill>
                    <a:schemeClr val="tx1"/>
                  </a:solidFill>
                  <a:latin typeface="+mn-lt"/>
                </a:rPr>
              </a:br>
              <a:r>
                <a:rPr lang="en-US">
                  <a:solidFill>
                    <a:schemeClr val="tx1"/>
                  </a:solidFill>
                  <a:latin typeface="+mn-lt"/>
                </a:rPr>
                <a:t>exposure(s)</a:t>
              </a:r>
            </a:p>
          </p:txBody>
        </p:sp>
        <p:cxnSp>
          <p:nvCxnSpPr>
            <p:cNvPr id="140" name="AutoShape 185"/>
            <p:cNvCxnSpPr>
              <a:cxnSpLocks noChangeShapeType="1"/>
              <a:stCxn id="11" idx="0"/>
              <a:endCxn id="137" idx="1"/>
            </p:cNvCxnSpPr>
            <p:nvPr/>
          </p:nvCxnSpPr>
          <p:spPr bwMode="auto">
            <a:xfrm rot="5400000" flipV="1">
              <a:off x="1087" y="1960"/>
              <a:ext cx="1138" cy="816"/>
            </a:xfrm>
            <a:prstGeom prst="curvedConnector5">
              <a:avLst>
                <a:gd name="adj1" fmla="val 34444"/>
                <a:gd name="adj2" fmla="val -3556"/>
                <a:gd name="adj3" fmla="val 97889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9" name="TextBox 188"/>
          <p:cNvSpPr txBox="1"/>
          <p:nvPr/>
        </p:nvSpPr>
        <p:spPr>
          <a:xfrm>
            <a:off x="4519749" y="1690689"/>
            <a:ext cx="2643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randomized? </a:t>
            </a:r>
          </a:p>
          <a:p>
            <a:r>
              <a:rPr lang="en-US" sz="2400" dirty="0"/>
              <a:t>Why blind?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8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C:\Users\suens\Dropbox\aaa_springClass\CourseMaterials\Lectures\gettingParameters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6121"/>
          <a:stretch/>
        </p:blipFill>
        <p:spPr>
          <a:xfrm>
            <a:off x="600758" y="1410910"/>
            <a:ext cx="8304132" cy="45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9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and Rates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difference, and how to use them in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4620358" cy="365125"/>
          </a:xfrm>
        </p:spPr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and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02" y="1222131"/>
            <a:ext cx="4157298" cy="5046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/>
              <a:t>Rate</a:t>
            </a:r>
            <a:endParaRPr lang="en-US" altLang="en-US" sz="1800" dirty="0"/>
          </a:p>
          <a:p>
            <a:r>
              <a:rPr lang="en-US" sz="1800" dirty="0"/>
              <a:t>The number of events for a given number of individuals per unit time</a:t>
            </a:r>
          </a:p>
          <a:p>
            <a:r>
              <a:rPr lang="en-US" altLang="en-US" sz="1800" dirty="0"/>
              <a:t>Units: number of events / population-time (person-years) </a:t>
            </a:r>
            <a:endParaRPr lang="en-US" sz="1800" dirty="0"/>
          </a:p>
          <a:p>
            <a:r>
              <a:rPr lang="en-US" sz="1800" dirty="0"/>
              <a:t>Can be added, subtracted, multiplied, divided</a:t>
            </a:r>
          </a:p>
          <a:p>
            <a:pPr lvl="1"/>
            <a:r>
              <a:rPr lang="en-US" sz="1800" dirty="0"/>
              <a:t>Monthly rate = annual rate probability/12</a:t>
            </a:r>
          </a:p>
          <a:p>
            <a:r>
              <a:rPr lang="en-US" sz="1800" dirty="0"/>
              <a:t>In continuous time: associated with a density</a:t>
            </a:r>
            <a:endParaRPr lang="en-US" altLang="en-US" sz="1800" dirty="0"/>
          </a:p>
          <a:p>
            <a:r>
              <a:rPr lang="en-US" altLang="en-US" sz="1800" dirty="0"/>
              <a:t>[0 </a:t>
            </a:r>
            <a:r>
              <a:rPr lang="en-US" altLang="en-US" sz="1800" dirty="0">
                <a:latin typeface="Arial" panose="020B0604020202020204" pitchFamily="34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∞]</a:t>
            </a:r>
          </a:p>
          <a:p>
            <a:r>
              <a:rPr lang="en-US" altLang="en-US" sz="1800" dirty="0">
                <a:cs typeface="Times New Roman" panose="02020603050405020304" pitchFamily="18" charset="0"/>
              </a:rPr>
              <a:t>Also called hazard, instantaneous risk, </a:t>
            </a:r>
            <a:r>
              <a:rPr lang="en-US" sz="1800" dirty="0">
                <a:cs typeface="Times New Roman" panose="02020603050405020304" pitchFamily="18" charset="0"/>
              </a:rPr>
              <a:t>hazard, force, potential, incidence rate, incidence density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r>
              <a:rPr lang="en-US" altLang="en-US" sz="1800" dirty="0">
                <a:cs typeface="Times New Roman" panose="02020603050405020304" pitchFamily="18" charset="0"/>
              </a:rPr>
              <a:t>Example: 15 deaths per 100,000 person-years</a:t>
            </a:r>
          </a:p>
          <a:p>
            <a:pPr lvl="1"/>
            <a:endParaRPr lang="en-US" altLang="en-US" sz="1800" dirty="0"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785" y="1222131"/>
            <a:ext cx="4328015" cy="5046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/>
              <a:t>Probability</a:t>
            </a:r>
            <a:endParaRPr lang="en-US" altLang="en-US" sz="1800" dirty="0"/>
          </a:p>
          <a:p>
            <a:r>
              <a:rPr lang="en-US" altLang="en-US" sz="1800" dirty="0"/>
              <a:t>Likelihood that event will occur in a specified time period </a:t>
            </a:r>
          </a:p>
          <a:p>
            <a:r>
              <a:rPr lang="en-US" sz="1800" dirty="0"/>
              <a:t>Cumulative risk over an interval</a:t>
            </a:r>
          </a:p>
          <a:p>
            <a:r>
              <a:rPr lang="en-US" sz="1800" dirty="0"/>
              <a:t>Can't add, subtract, etc.: </a:t>
            </a:r>
          </a:p>
          <a:p>
            <a:pPr lvl="1"/>
            <a:r>
              <a:rPr lang="en-US" sz="1800" dirty="0"/>
              <a:t>Conditional on being event-free at the beginning of the interval </a:t>
            </a:r>
          </a:p>
          <a:p>
            <a:pPr lvl="1"/>
            <a:r>
              <a:rPr lang="en-US" sz="1800" dirty="0"/>
              <a:t>1 year probability of death != 3 year probability of death divided by 3</a:t>
            </a:r>
          </a:p>
          <a:p>
            <a:r>
              <a:rPr lang="en-US" sz="1800" dirty="0"/>
              <a:t>In discrete time: not a density</a:t>
            </a:r>
          </a:p>
          <a:p>
            <a:r>
              <a:rPr lang="en-US" altLang="en-US" sz="1800" dirty="0"/>
              <a:t>[0 </a:t>
            </a:r>
            <a:r>
              <a:rPr lang="en-US" altLang="en-US" sz="1800" dirty="0">
                <a:latin typeface="Arial" panose="020B0604020202020204" pitchFamily="34" charset="0"/>
              </a:rPr>
              <a:t>–</a:t>
            </a:r>
            <a:r>
              <a:rPr lang="en-US" altLang="en-US" sz="1800" dirty="0"/>
              <a:t> 1]</a:t>
            </a:r>
          </a:p>
          <a:p>
            <a:r>
              <a:rPr lang="en-US" altLang="en-US" sz="1800" dirty="0"/>
              <a:t>Also called risk, likelihood, proportion</a:t>
            </a:r>
          </a:p>
          <a:p>
            <a:r>
              <a:rPr lang="en-US" altLang="en-US" sz="1800" dirty="0"/>
              <a:t>Example: 15% of the population screened annually</a:t>
            </a:r>
          </a:p>
          <a:p>
            <a:r>
              <a:rPr lang="en-US" altLang="en-US" sz="1800" dirty="0"/>
              <a:t>Example </a:t>
            </a:r>
            <a:r>
              <a:rPr lang="en-US" sz="1800" dirty="0"/>
              <a:t>: proportion of people who die by the end of the first year with a disease</a:t>
            </a:r>
          </a:p>
          <a:p>
            <a:endParaRPr lang="en-US" alt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05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lengths and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we know the rate at which an event happens (r)</a:t>
            </a:r>
          </a:p>
          <a:p>
            <a:pPr lvl="1"/>
            <a:r>
              <a:rPr lang="en-US" dirty="0"/>
              <a:t>Example: mortality rate = 0.02</a:t>
            </a:r>
          </a:p>
          <a:p>
            <a:r>
              <a:rPr lang="en-US" dirty="0"/>
              <a:t>What is the probability (p) that the event will happen by the next time period?</a:t>
            </a:r>
          </a:p>
          <a:p>
            <a:pPr lvl="1"/>
            <a:r>
              <a:rPr lang="en-US" dirty="0"/>
              <a:t>What is the probability of death this year?</a:t>
            </a:r>
          </a:p>
          <a:p>
            <a:r>
              <a:rPr lang="en-US" dirty="0"/>
              <a:t>If we assume the time between events has an exponential distribution</a:t>
            </a:r>
          </a:p>
          <a:p>
            <a:pPr lvl="1"/>
            <a:r>
              <a:rPr lang="en-US" dirty="0"/>
              <a:t>We can use the CDF of the exponential distribution:</a:t>
            </a:r>
          </a:p>
          <a:p>
            <a:pPr lvl="2"/>
            <a:r>
              <a:rPr lang="en-US" dirty="0"/>
              <a:t>p = </a:t>
            </a:r>
            <a:r>
              <a:rPr lang="en-US" dirty="0" err="1"/>
              <a:t>pr</a:t>
            </a:r>
            <a:r>
              <a:rPr lang="en-US" dirty="0"/>
              <a:t>(die before end of the year) = </a:t>
            </a:r>
            <a:r>
              <a:rPr lang="en-US" dirty="0" err="1"/>
              <a:t>pr</a:t>
            </a:r>
            <a:r>
              <a:rPr lang="en-US" dirty="0"/>
              <a:t>(time event happens &lt; t) </a:t>
            </a:r>
            <a:r>
              <a:rPr lang="en-US" altLang="en-US" dirty="0"/>
              <a:t>= 1 – e</a:t>
            </a:r>
            <a:r>
              <a:rPr lang="en-US" altLang="en-US" baseline="30000" dirty="0"/>
              <a:t>-</a:t>
            </a:r>
            <a:r>
              <a:rPr lang="en-US" altLang="en-US" baseline="30000" dirty="0" err="1"/>
              <a:t>rt</a:t>
            </a:r>
            <a:endParaRPr lang="en-US" altLang="en-US" dirty="0"/>
          </a:p>
          <a:p>
            <a:pPr lvl="2"/>
            <a:endParaRPr lang="en-US" altLang="en-US" sz="1400" b="1" i="1" dirty="0"/>
          </a:p>
          <a:p>
            <a:r>
              <a:rPr lang="en-US" dirty="0"/>
              <a:t>We can use this to convert between probabilities and rates</a:t>
            </a:r>
          </a:p>
          <a:p>
            <a:pPr lvl="1"/>
            <a:r>
              <a:rPr lang="en-US" dirty="0"/>
              <a:t> r = -ln(1-p)/t            and              p = </a:t>
            </a:r>
            <a:r>
              <a:rPr lang="en-US" altLang="en-US" dirty="0"/>
              <a:t>1 – e</a:t>
            </a:r>
            <a:r>
              <a:rPr lang="en-US" altLang="en-US" baseline="30000" dirty="0"/>
              <a:t>-</a:t>
            </a:r>
            <a:r>
              <a:rPr lang="en-US" altLang="en-US" baseline="30000" dirty="0" err="1"/>
              <a:t>rt</a:t>
            </a:r>
            <a:endParaRPr lang="en-US" altLang="en-US" dirty="0"/>
          </a:p>
          <a:p>
            <a:pPr lvl="1"/>
            <a:endParaRPr lang="en-US" altLang="en-US" baseline="30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72" y="2297766"/>
            <a:ext cx="5376498" cy="3982915"/>
          </a:xfrm>
        </p:spPr>
        <p:txBody>
          <a:bodyPr>
            <a:noAutofit/>
          </a:bodyPr>
          <a:lstStyle/>
          <a:p>
            <a:r>
              <a:rPr lang="en-US" sz="2300" dirty="0"/>
              <a:t>t is an exponential random variable and distribution if:</a:t>
            </a:r>
          </a:p>
          <a:p>
            <a:pPr lvl="1"/>
            <a:r>
              <a:rPr lang="en-US" sz="2300" dirty="0"/>
              <a:t>t &gt; 0.</a:t>
            </a:r>
          </a:p>
          <a:p>
            <a:pPr lvl="1"/>
            <a:r>
              <a:rPr lang="en-US" sz="2300" dirty="0" err="1"/>
              <a:t>Memorylessness</a:t>
            </a:r>
            <a:r>
              <a:rPr lang="en-US" sz="2300" dirty="0"/>
              <a:t>: one event happening doesn’t change the probability that a second event will occur (events are independent)</a:t>
            </a:r>
          </a:p>
          <a:p>
            <a:pPr lvl="1"/>
            <a:r>
              <a:rPr lang="en-US" sz="2300" dirty="0"/>
              <a:t>The rate at which events occur is constant</a:t>
            </a:r>
          </a:p>
          <a:p>
            <a:pPr lvl="1"/>
            <a:r>
              <a:rPr lang="en-US" sz="2300" dirty="0"/>
              <a:t>Two events cannot occur simultaneously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 descr="https://upload.wikimedia.org/wikipedia/commons/7/77/Exponential_distribution_c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42" y="2275764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1067934"/>
            <a:ext cx="82764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Used to model the time between the occurrence of events </a:t>
            </a:r>
          </a:p>
          <a:p>
            <a:pPr lvl="1"/>
            <a:r>
              <a:rPr lang="en-US" sz="2300" dirty="0"/>
              <a:t>Ex: t = Time from diagnosis of disease to dying of disease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030451" y="3310298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(t &lt; x)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90618" y="471416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53000" y="5083496"/>
            <a:ext cx="3061518" cy="1503687"/>
            <a:chOff x="4953000" y="5083496"/>
            <a:chExt cx="3061518" cy="1503687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4953000" y="5083496"/>
              <a:ext cx="1636834" cy="860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566718" y="5663853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may not be the case in real life!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76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Conversion: Background Mortality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0.1 annual rate of death from a given disease and 0.05 annual rate of death from all other causes for 50 year </a:t>
            </a:r>
            <a:r>
              <a:rPr lang="en-US" dirty="0" err="1"/>
              <a:t>olds</a:t>
            </a:r>
            <a:r>
              <a:rPr lang="en-US" dirty="0"/>
              <a:t> </a:t>
            </a:r>
          </a:p>
          <a:p>
            <a:r>
              <a:rPr lang="en-US" dirty="0"/>
              <a:t>What is the overall probability of death in 1 year?</a:t>
            </a:r>
          </a:p>
          <a:p>
            <a:pPr lvl="1"/>
            <a:r>
              <a:rPr lang="en-US" altLang="en-US" dirty="0"/>
              <a:t>p = 1 – e</a:t>
            </a:r>
            <a:r>
              <a:rPr lang="en-US" altLang="en-US" baseline="30000" dirty="0"/>
              <a:t>-</a:t>
            </a:r>
            <a:r>
              <a:rPr lang="en-US" altLang="en-US" baseline="30000" dirty="0" err="1"/>
              <a:t>rt</a:t>
            </a:r>
            <a:endParaRPr lang="en-US" dirty="0"/>
          </a:p>
          <a:p>
            <a:pPr lvl="1"/>
            <a:r>
              <a:rPr lang="en-US" dirty="0"/>
              <a:t>1-exp(-(0.1+0.05)*1) = 0.1392</a:t>
            </a:r>
          </a:p>
          <a:p>
            <a:r>
              <a:rPr lang="en-US" dirty="0"/>
              <a:t>What is the overall probability of death in 1 month?</a:t>
            </a:r>
          </a:p>
          <a:p>
            <a:pPr lvl="1"/>
            <a:r>
              <a:rPr lang="en-US" dirty="0"/>
              <a:t>1-exp(-(0.1+0.05)*1/12) = 0.0116</a:t>
            </a:r>
          </a:p>
          <a:p>
            <a:r>
              <a:rPr lang="en-US" dirty="0"/>
              <a:t>What is the proportion of deaths from the disease?</a:t>
            </a:r>
          </a:p>
          <a:p>
            <a:pPr lvl="1"/>
            <a:r>
              <a:rPr lang="en-US" dirty="0"/>
              <a:t>Prop = r1/(r1+r2)</a:t>
            </a:r>
          </a:p>
          <a:p>
            <a:pPr lvl="1"/>
            <a:r>
              <a:rPr lang="en-US" dirty="0"/>
              <a:t>Prop = 0.1/(0.1+0.05) = 0.66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20506234">
            <a:off x="4590510" y="5381186"/>
            <a:ext cx="42583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rates for calculations, not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65295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Input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all these values come from?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4620358" cy="365125"/>
          </a:xfrm>
        </p:spPr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88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Hazard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patient survives up to t, the probability that he dies in the interval delta t (as delta t approaches 0) </a:t>
            </a:r>
            <a:r>
              <a:rPr lang="en-US" dirty="0">
                <a:sym typeface="Wingdings" panose="05000000000000000000" pitchFamily="2" charset="2"/>
              </a:rPr>
              <a:t> the instantaneous rate of death</a:t>
            </a:r>
          </a:p>
          <a:p>
            <a:r>
              <a:rPr lang="en-US" dirty="0">
                <a:sym typeface="Wingdings" panose="05000000000000000000" pitchFamily="2" charset="2"/>
              </a:rPr>
              <a:t>Can also be used to describe other events (not just death)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Hazard of disease progression,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666" t="34329" r="32501" b="34649"/>
          <a:stretch/>
        </p:blipFill>
        <p:spPr>
          <a:xfrm>
            <a:off x="1314450" y="5105400"/>
            <a:ext cx="5562600" cy="609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608884" y="4648200"/>
            <a:ext cx="572966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08884" y="3744701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people observed at the beginning of the interval</a:t>
            </a:r>
          </a:p>
        </p:txBody>
      </p:sp>
    </p:spTree>
    <p:extLst>
      <p:ext uri="{BB962C8B-B14F-4D97-AF65-F5344CB8AC3E}">
        <p14:creationId xmlns:p14="http://schemas.microsoft.com/office/powerpoint/2010/main" val="133200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Incidence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Person-time incidence rate </a:t>
            </a:r>
            <a:r>
              <a:rPr lang="en-US" dirty="0"/>
              <a:t>is the number of new cases per person time at risk</a:t>
            </a:r>
          </a:p>
          <a:p>
            <a:pPr lvl="1"/>
            <a:r>
              <a:rPr lang="en-US" dirty="0"/>
              <a:t>This measures allows for different follow-up periods between people</a:t>
            </a:r>
          </a:p>
          <a:p>
            <a:pPr lvl="1"/>
            <a:r>
              <a:rPr lang="en-US" dirty="0"/>
              <a:t>Units: cases / person-year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71800" y="3657600"/>
            <a:ext cx="0" cy="25146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71800" y="6172200"/>
            <a:ext cx="388620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27402" y="5987534"/>
            <a:ext cx="13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(years)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73198" y="3886200"/>
            <a:ext cx="2689020" cy="3511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1800" y="4419600"/>
            <a:ext cx="3429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65936" y="4953000"/>
            <a:ext cx="3429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5562600"/>
            <a:ext cx="8382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ar: 5 Points 21"/>
          <p:cNvSpPr/>
          <p:nvPr/>
        </p:nvSpPr>
        <p:spPr>
          <a:xfrm>
            <a:off x="5518610" y="3757248"/>
            <a:ext cx="152400" cy="2286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/>
          <p:cNvSpPr/>
          <p:nvPr/>
        </p:nvSpPr>
        <p:spPr>
          <a:xfrm>
            <a:off x="3789485" y="5436605"/>
            <a:ext cx="152400" cy="2286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/>
          <p:cNvSpPr/>
          <p:nvPr/>
        </p:nvSpPr>
        <p:spPr>
          <a:xfrm>
            <a:off x="829409" y="3985848"/>
            <a:ext cx="152400" cy="2286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394936" y="4267200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94936" y="4800600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5091" y="4419600"/>
            <a:ext cx="0" cy="3048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1809" y="392131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disease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0345" y="44312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Died / Study ended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8122" y="618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1314" y="618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3314" y="618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4093" y="6181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69118" y="5098490"/>
            <a:ext cx="393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Rate: events / person-time = 2 / (3+4+4+1) = 2/12 cases per person-year</a:t>
            </a:r>
          </a:p>
          <a:p>
            <a:r>
              <a:rPr lang="en-US" dirty="0"/>
              <a:t>Event probability: 2/4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15000" y="2517312"/>
            <a:ext cx="3320559" cy="1477328"/>
            <a:chOff x="5715000" y="2517312"/>
            <a:chExt cx="3320559" cy="1477328"/>
          </a:xfrm>
        </p:grpSpPr>
        <p:sp>
          <p:nvSpPr>
            <p:cNvPr id="37" name="TextBox 36"/>
            <p:cNvSpPr txBox="1"/>
            <p:nvPr/>
          </p:nvSpPr>
          <p:spPr>
            <a:xfrm>
              <a:off x="6063759" y="2517312"/>
              <a:ext cx="2971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this event had happened earlier, after year 1, rate would be 2/(1+4+4+1) = 2/10</a:t>
              </a:r>
            </a:p>
            <a:p>
              <a:r>
                <a:rPr lang="en-US" dirty="0"/>
                <a:t>Event probability would stay the same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715000" y="3103686"/>
              <a:ext cx="392749" cy="58858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2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Clues in How Value Was Calculated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not clear in published paper if it is a rate or a probability</a:t>
            </a:r>
          </a:p>
          <a:p>
            <a:pPr lvl="1"/>
            <a:r>
              <a:rPr lang="en-US" dirty="0"/>
              <a:t>“Prevalence rate”</a:t>
            </a:r>
          </a:p>
          <a:p>
            <a:r>
              <a:rPr lang="en-US" dirty="0"/>
              <a:t>Read methods definitions carefully</a:t>
            </a:r>
          </a:p>
          <a:p>
            <a:r>
              <a:rPr lang="en-US" dirty="0"/>
              <a:t>Statistical model can clarify:</a:t>
            </a:r>
          </a:p>
          <a:p>
            <a:pPr lvl="1"/>
            <a:r>
              <a:rPr lang="en-US" dirty="0"/>
              <a:t>Cox model or other survival/failure models</a:t>
            </a:r>
          </a:p>
          <a:p>
            <a:pPr lvl="2"/>
            <a:r>
              <a:rPr lang="en-US" dirty="0"/>
              <a:t>Related to rates</a:t>
            </a:r>
          </a:p>
          <a:p>
            <a:pPr lvl="1"/>
            <a:r>
              <a:rPr lang="en-US" dirty="0"/>
              <a:t>Logit models / binary outcome models</a:t>
            </a:r>
          </a:p>
          <a:p>
            <a:pPr lvl="2"/>
            <a:r>
              <a:rPr lang="en-US" dirty="0"/>
              <a:t>Probabilities / risks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Contrasting Rates and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event happening in 1 year is 90% in both plots</a:t>
            </a:r>
          </a:p>
          <a:p>
            <a:r>
              <a:rPr lang="en-US" dirty="0"/>
              <a:t>Rate of event is different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2603"/>
            <a:ext cx="75567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Constant Rate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study reports: “At the end of the first year 40% of subjects enrolled at baseline had died, and at the end of year 5, this % had increased to 92.223%” </a:t>
            </a:r>
          </a:p>
          <a:p>
            <a:r>
              <a:rPr lang="en-US" dirty="0"/>
              <a:t>Does this support a constant rate assumption?</a:t>
            </a:r>
          </a:p>
          <a:p>
            <a:pPr lvl="1"/>
            <a:r>
              <a:rPr lang="en-US" dirty="0"/>
              <a:t>So if we know 40% have died by 1 year</a:t>
            </a:r>
          </a:p>
          <a:p>
            <a:pPr lvl="2"/>
            <a:r>
              <a:rPr lang="en-US" dirty="0"/>
              <a:t>0.4 = 1-exp(-r*1)</a:t>
            </a:r>
          </a:p>
          <a:p>
            <a:pPr lvl="2"/>
            <a:r>
              <a:rPr lang="en-US" dirty="0"/>
              <a:t>Solve for r to get 0.5108 = annual mortality rate</a:t>
            </a:r>
          </a:p>
          <a:p>
            <a:r>
              <a:rPr lang="en-US" dirty="0"/>
              <a:t>At the end of year 1, 60% of the original cohort is alive. Between </a:t>
            </a:r>
            <a:r>
              <a:rPr lang="en-US" dirty="0" err="1"/>
              <a:t>yr</a:t>
            </a:r>
            <a:r>
              <a:rPr lang="en-US" dirty="0"/>
              <a:t> 1­‐5, 52.22% of original cohort dies (92.22­‐40)</a:t>
            </a:r>
          </a:p>
          <a:p>
            <a:r>
              <a:rPr lang="en-US" dirty="0"/>
              <a:t>So the 4 year cumulative risk to the 60% alive at year 1 is 0.52223/0.6 </a:t>
            </a:r>
          </a:p>
          <a:p>
            <a:pPr lvl="1"/>
            <a:r>
              <a:rPr lang="en-US" dirty="0"/>
              <a:t>Let’s compute the rate for </a:t>
            </a:r>
            <a:r>
              <a:rPr lang="en-US" dirty="0" err="1"/>
              <a:t>yr</a:t>
            </a:r>
            <a:r>
              <a:rPr lang="en-US" dirty="0"/>
              <a:t> 1‐5</a:t>
            </a:r>
          </a:p>
          <a:p>
            <a:pPr lvl="1"/>
            <a:r>
              <a:rPr lang="en-US" dirty="0"/>
              <a:t>‐1*LN(1‐[(0.52223)/(0.6)])/(5-­1)=0.5108 </a:t>
            </a:r>
          </a:p>
          <a:p>
            <a:r>
              <a:rPr lang="en-US" dirty="0"/>
              <a:t>What to do if this were not the case?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Rate Isn’t Constant?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likely to happen</a:t>
            </a:r>
          </a:p>
          <a:p>
            <a:pPr lvl="1"/>
            <a:r>
              <a:rPr lang="en-US" dirty="0"/>
              <a:t>Mortality rates over age: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shorter time intervals where assumption more likely to hold (ex: 1 year intervals)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0" t="16993" r="5327" b="20702"/>
          <a:stretch/>
        </p:blipFill>
        <p:spPr>
          <a:xfrm>
            <a:off x="1676400" y="2488223"/>
            <a:ext cx="53779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9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Table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02" y="1222131"/>
            <a:ext cx="8805498" cy="5046784"/>
          </a:xfrm>
        </p:spPr>
        <p:txBody>
          <a:bodyPr/>
          <a:lstStyle/>
          <a:p>
            <a:r>
              <a:rPr lang="en-US" sz="3200" dirty="0"/>
              <a:t>US</a:t>
            </a:r>
            <a:endParaRPr lang="en-US" sz="2800" dirty="0"/>
          </a:p>
          <a:p>
            <a:pPr lvl="1"/>
            <a:r>
              <a:rPr lang="en-US" dirty="0"/>
              <a:t>hpp://www.cdc.gov/nchs/products/life_tables.htm</a:t>
            </a:r>
            <a:endParaRPr lang="en-US" sz="2800" dirty="0"/>
          </a:p>
          <a:p>
            <a:pPr lvl="1"/>
            <a:r>
              <a:rPr lang="en-US" dirty="0"/>
              <a:t>hpp://www.cdc.gov/nchs/data_access/VitalStatsOnline.htm</a:t>
            </a:r>
            <a:endParaRPr lang="en-US" sz="2800" dirty="0"/>
          </a:p>
          <a:p>
            <a:r>
              <a:rPr lang="en-US" sz="3200" dirty="0"/>
              <a:t>Mainly developed countries</a:t>
            </a:r>
            <a:endParaRPr lang="en-US" sz="2800" dirty="0"/>
          </a:p>
          <a:p>
            <a:pPr lvl="1"/>
            <a:r>
              <a:rPr lang="en-US" dirty="0"/>
              <a:t>hpp://www.mortality.org/</a:t>
            </a:r>
            <a:endParaRPr lang="en-US" sz="2800" dirty="0"/>
          </a:p>
          <a:p>
            <a:r>
              <a:rPr lang="en-US" sz="3200" dirty="0"/>
              <a:t>5‐year tables for all countries</a:t>
            </a:r>
            <a:endParaRPr lang="en-US" sz="2800" dirty="0"/>
          </a:p>
          <a:p>
            <a:pPr lvl="1"/>
            <a:r>
              <a:rPr lang="en-US" sz="3200" dirty="0"/>
              <a:t>hpp://apps.who.int/whosis/database/life_tables/life_tables.cfm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Ratios and Survival Curves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Hazard Ratios (HR)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hazard rate in the exposed groups divided by the hazard rate in the unexposed groups</a:t>
            </a:r>
          </a:p>
          <a:p>
            <a:r>
              <a:rPr lang="en-US" dirty="0"/>
              <a:t>HR = rate</a:t>
            </a:r>
            <a:r>
              <a:rPr lang="en-US" baseline="-25000" dirty="0"/>
              <a:t>1</a:t>
            </a:r>
            <a:r>
              <a:rPr lang="en-US" dirty="0"/>
              <a:t>/rate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Ex: HR = 0.7 between treatment and control groups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98" y="3276600"/>
            <a:ext cx="5791200" cy="31782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1628583" y="4425257"/>
            <a:ext cx="15317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Mortality Rate</a:t>
            </a:r>
          </a:p>
        </p:txBody>
      </p:sp>
    </p:spTree>
    <p:extLst>
      <p:ext uri="{BB962C8B-B14F-4D97-AF65-F5344CB8AC3E}">
        <p14:creationId xmlns:p14="http://schemas.microsoft.com/office/powerpoint/2010/main" val="199590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8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any model, we need to quantify what we already know</a:t>
            </a:r>
          </a:p>
          <a:p>
            <a:pPr lvl="1"/>
            <a:r>
              <a:rPr lang="en-US" dirty="0"/>
              <a:t>Natural History Parameters</a:t>
            </a:r>
          </a:p>
          <a:p>
            <a:pPr lvl="2"/>
            <a:r>
              <a:rPr lang="en-US" dirty="0"/>
              <a:t>Disease progression rates</a:t>
            </a:r>
          </a:p>
          <a:p>
            <a:pPr lvl="2"/>
            <a:r>
              <a:rPr lang="en-US" dirty="0"/>
              <a:t>Prevalence/Incidence</a:t>
            </a:r>
          </a:p>
          <a:p>
            <a:pPr lvl="2"/>
            <a:r>
              <a:rPr lang="en-US" dirty="0"/>
              <a:t>Risk factors</a:t>
            </a:r>
          </a:p>
          <a:p>
            <a:pPr lvl="1"/>
            <a:r>
              <a:rPr lang="en-US" dirty="0"/>
              <a:t>Treatment Parameters</a:t>
            </a:r>
          </a:p>
          <a:p>
            <a:pPr lvl="2"/>
            <a:r>
              <a:rPr lang="en-US" dirty="0"/>
              <a:t>How natural history is modified, and by how much</a:t>
            </a:r>
          </a:p>
          <a:p>
            <a:pPr lvl="2"/>
            <a:r>
              <a:rPr lang="en-US" dirty="0"/>
              <a:t>Screening accuracy</a:t>
            </a:r>
          </a:p>
          <a:p>
            <a:pPr lvl="1"/>
            <a:r>
              <a:rPr lang="en-US" dirty="0"/>
              <a:t>Costs and QALY weights</a:t>
            </a:r>
          </a:p>
          <a:p>
            <a:pPr lvl="1"/>
            <a:endParaRPr lang="en-US" dirty="0"/>
          </a:p>
          <a:p>
            <a:r>
              <a:rPr lang="en-US" dirty="0"/>
              <a:t>These can depend on characteristics of the population of interest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Hazard Ratios are Often Measured Through Survival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 is commonly estimated via survival analysis models</a:t>
            </a:r>
          </a:p>
          <a:p>
            <a:r>
              <a:rPr lang="en-US" dirty="0"/>
              <a:t>One class of models is the proportional hazards models, which assume changes in covariates multiply the baseline hazard</a:t>
            </a:r>
          </a:p>
          <a:p>
            <a:r>
              <a:rPr lang="en-US" dirty="0"/>
              <a:t>These models often use some form of:</a:t>
            </a:r>
          </a:p>
          <a:p>
            <a:pPr marL="0" indent="0">
              <a:buNone/>
            </a:pPr>
            <a:r>
              <a:rPr lang="en-US" dirty="0"/>
              <a:t>        ln(h(t)) = f(ho(t), β</a:t>
            </a:r>
            <a:r>
              <a:rPr lang="en-US" baseline="-25000" dirty="0"/>
              <a:t>0</a:t>
            </a:r>
            <a:r>
              <a:rPr lang="en-US" dirty="0"/>
              <a:t> + β</a:t>
            </a:r>
            <a:r>
              <a:rPr lang="en-US" baseline="-25000" dirty="0"/>
              <a:t>1 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β</a:t>
            </a:r>
            <a:r>
              <a:rPr lang="en-US" baseline="-25000" dirty="0"/>
              <a:t>2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… + β</a:t>
            </a:r>
            <a:r>
              <a:rPr lang="en-US" baseline="-25000" dirty="0"/>
              <a:t>k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9530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underlying baseline hazard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4495800"/>
            <a:ext cx="794955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196156" y="4953000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Linear function of covariates X</a:t>
            </a:r>
          </a:p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(age, sex, taking treatment, etc.)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38800" y="4648200"/>
            <a:ext cx="704581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9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Survival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hazard rate function: </a:t>
            </a:r>
          </a:p>
          <a:p>
            <a:endParaRPr lang="en-US" dirty="0"/>
          </a:p>
          <a:p>
            <a:r>
              <a:rPr lang="en-US" dirty="0"/>
              <a:t>Cox semiparametric hazard rate function: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parameters (β’s) usually estimated through maximum likelihood procedure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103" b="9434"/>
          <a:stretch/>
        </p:blipFill>
        <p:spPr>
          <a:xfrm>
            <a:off x="2928555" y="1752600"/>
            <a:ext cx="286264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47" y="2787894"/>
            <a:ext cx="3390900" cy="5524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05694" y="1248129"/>
            <a:ext cx="2287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0"/>
              </a:rPr>
              <a:t>baseline risk is constant over time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791200" y="1752600"/>
            <a:ext cx="6096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7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and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h(t) is the hazard rate at time t </a:t>
            </a:r>
          </a:p>
          <a:p>
            <a:r>
              <a:rPr lang="en-US" dirty="0"/>
              <a:t>S(t) is the survival probability </a:t>
            </a:r>
          </a:p>
          <a:p>
            <a:pPr lvl="1"/>
            <a:r>
              <a:rPr lang="en-US" dirty="0"/>
              <a:t>Probability of survival beyond time 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0"/>
            <a:ext cx="3533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Survival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33</a:t>
            </a:fld>
            <a:endParaRPr lang="en-US"/>
          </a:p>
        </p:txBody>
      </p:sp>
      <p:pic>
        <p:nvPicPr>
          <p:cNvPr id="14338" name="Picture 2" descr="https://www.researchgate.net/profile/Stephen_Wong5/publication/279309579/figure/fig2/AS:267554019082260@1440801257342/Figure-2-Survival-analysis-of-breast-cancer-stratification-Four-subtypes-were-obtai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09" y="1444859"/>
            <a:ext cx="5344927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915" y="6025274"/>
            <a:ext cx="6524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 et al.</a:t>
            </a:r>
            <a:r>
              <a:rPr lang="en-US" sz="1200" dirty="0">
                <a:solidFill>
                  <a:srgbClr val="222222"/>
                </a:solidFill>
                <a:latin typeface="Rosalind Serif"/>
              </a:rPr>
              <a:t>  A computational method for clinically relevant cancer stratification and driver mutation module discovery using personal genomics profiles</a:t>
            </a:r>
            <a:r>
              <a:rPr lang="en-US" sz="1200" dirty="0"/>
              <a:t>. BMC Genomics 2015,16 (</a:t>
            </a:r>
            <a:r>
              <a:rPr lang="en-US" sz="1200" dirty="0" err="1"/>
              <a:t>Suppl</a:t>
            </a:r>
            <a:r>
              <a:rPr lang="en-US" sz="1200" dirty="0"/>
              <a:t> 7):S6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9978" y="2965892"/>
                <a:ext cx="236616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8" y="2965892"/>
                <a:ext cx="236616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59793" y="1782923"/>
            <a:ext cx="19003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Hazard rate is the negative log of the slope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010400" y="2675930"/>
            <a:ext cx="684397" cy="44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5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Hazards and Hazard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proportional hazards models, hazards are proportional to each other and do not depend on time</a:t>
            </a:r>
          </a:p>
          <a:p>
            <a:r>
              <a:rPr lang="en-US" dirty="0"/>
              <a:t>Cox Model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MR12"/>
              </a:rPr>
              <a:t>Interpretation of </a:t>
            </a:r>
            <a:r>
              <a:rPr lang="en-US" dirty="0">
                <a:latin typeface="CMMI12"/>
              </a:rPr>
              <a:t>β: </a:t>
            </a:r>
            <a:r>
              <a:rPr lang="en-US" dirty="0">
                <a:latin typeface="CMR12"/>
              </a:rPr>
              <a:t>Increasing </a:t>
            </a:r>
            <a:r>
              <a:rPr lang="en-US" dirty="0">
                <a:latin typeface="CMMI12"/>
              </a:rPr>
              <a:t>x </a:t>
            </a:r>
            <a:r>
              <a:rPr lang="en-US" dirty="0">
                <a:latin typeface="CMR12"/>
              </a:rPr>
              <a:t>by one unit scales the hazard rate by </a:t>
            </a:r>
            <a:r>
              <a:rPr lang="en-US" dirty="0" err="1">
                <a:latin typeface="CMR12"/>
              </a:rPr>
              <a:t>exp</a:t>
            </a:r>
            <a:r>
              <a:rPr lang="en-US" dirty="0">
                <a:latin typeface="CMSY10"/>
              </a:rPr>
              <a:t>{</a:t>
            </a:r>
            <a:r>
              <a:rPr lang="en-US" dirty="0">
                <a:latin typeface="CMMI12"/>
              </a:rPr>
              <a:t>β</a:t>
            </a:r>
            <a:r>
              <a:rPr lang="en-US" dirty="0">
                <a:latin typeface="CMR12"/>
              </a:rPr>
              <a:t>(</a:t>
            </a:r>
            <a:r>
              <a:rPr lang="en-US" dirty="0">
                <a:latin typeface="CMMI12"/>
              </a:rPr>
              <a:t>x</a:t>
            </a:r>
            <a:r>
              <a:rPr lang="en-US" dirty="0">
                <a:latin typeface="CMR12"/>
              </a:rPr>
              <a:t>+1</a:t>
            </a:r>
            <a:r>
              <a:rPr lang="en-US" dirty="0">
                <a:latin typeface="CMSY10"/>
              </a:rPr>
              <a:t>− </a:t>
            </a:r>
            <a:r>
              <a:rPr lang="en-US" dirty="0">
                <a:latin typeface="CMMI12"/>
              </a:rPr>
              <a:t>x</a:t>
            </a:r>
            <a:r>
              <a:rPr lang="en-US" dirty="0">
                <a:latin typeface="CMR12"/>
              </a:rPr>
              <a:t>)</a:t>
            </a:r>
            <a:r>
              <a:rPr lang="en-US" dirty="0">
                <a:latin typeface="CMSY10"/>
              </a:rPr>
              <a:t>} </a:t>
            </a:r>
            <a:r>
              <a:rPr lang="en-US" dirty="0">
                <a:latin typeface="CMR12"/>
              </a:rPr>
              <a:t>= e</a:t>
            </a:r>
            <a:r>
              <a:rPr lang="en-US" baseline="30000" dirty="0">
                <a:latin typeface="CMMI12"/>
              </a:rPr>
              <a:t>β</a:t>
            </a:r>
            <a:endParaRPr lang="en-US" dirty="0">
              <a:latin typeface="CMR12"/>
            </a:endParaRPr>
          </a:p>
          <a:p>
            <a:pPr lvl="1"/>
            <a:r>
              <a:rPr lang="en-US" dirty="0">
                <a:latin typeface="CMMI12"/>
              </a:rPr>
              <a:t>β </a:t>
            </a:r>
            <a:r>
              <a:rPr lang="en-US" dirty="0">
                <a:latin typeface="CMR12"/>
              </a:rPr>
              <a:t>= increase in log hazard per unit of </a:t>
            </a:r>
            <a:r>
              <a:rPr lang="en-US" dirty="0">
                <a:latin typeface="CMMI12"/>
              </a:rPr>
              <a:t>x</a:t>
            </a:r>
            <a:endParaRPr lang="en-US" dirty="0">
              <a:latin typeface="CMR12"/>
            </a:endParaRPr>
          </a:p>
          <a:p>
            <a:pPr lvl="1"/>
            <a:r>
              <a:rPr lang="en-US" dirty="0">
                <a:latin typeface="CMR12"/>
              </a:rPr>
              <a:t>Ex: if x is age and </a:t>
            </a:r>
            <a:r>
              <a:rPr lang="en-US" dirty="0">
                <a:latin typeface="CMMI12"/>
              </a:rPr>
              <a:t>β = 0.1, getting one year older means ln(0.1) increase in hazard rate</a:t>
            </a:r>
            <a:endParaRPr lang="en-US" dirty="0"/>
          </a:p>
          <a:p>
            <a:endParaRPr lang="en-US" dirty="0">
              <a:latin typeface="CMR1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1460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Risks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Risk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 of the probability of disease in an exposed group to the probability of disease in a non-exposed group</a:t>
            </a:r>
          </a:p>
          <a:p>
            <a:r>
              <a:rPr lang="en-US" dirty="0"/>
              <a:t>RR = </a:t>
            </a:r>
            <a:r>
              <a:rPr lang="en-US" dirty="0" err="1"/>
              <a:t>p</a:t>
            </a:r>
            <a:r>
              <a:rPr lang="en-US" baseline="-25000" dirty="0" err="1"/>
              <a:t>treatment</a:t>
            </a:r>
            <a:r>
              <a:rPr lang="en-US" dirty="0"/>
              <a:t> / </a:t>
            </a:r>
            <a:r>
              <a:rPr lang="en-US" dirty="0" err="1"/>
              <a:t>p</a:t>
            </a:r>
            <a:r>
              <a:rPr lang="en-US" baseline="-25000" dirty="0" err="1"/>
              <a:t>control</a:t>
            </a:r>
            <a:endParaRPr lang="en-US" baseline="-25000" dirty="0"/>
          </a:p>
          <a:p>
            <a:r>
              <a:rPr lang="en-US" dirty="0"/>
              <a:t>RR &lt; 1 less at risk, RR &gt; 1 more at risk</a:t>
            </a:r>
          </a:p>
          <a:p>
            <a:r>
              <a:rPr lang="en-US" dirty="0"/>
              <a:t>Ranges from 0 to infinity</a:t>
            </a:r>
          </a:p>
          <a:p>
            <a:r>
              <a:rPr lang="en-US" dirty="0"/>
              <a:t>Defined for some observation period</a:t>
            </a:r>
          </a:p>
          <a:p>
            <a:r>
              <a:rPr lang="en-US" dirty="0"/>
              <a:t>Be careful probabilities do not exceed 1 when using these in your models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1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risk of 3.2 of smokers to nonsmokers of getting COPD</a:t>
            </a:r>
          </a:p>
          <a:p>
            <a:pPr lvl="1"/>
            <a:r>
              <a:rPr lang="en-US" dirty="0"/>
              <a:t>3.2 </a:t>
            </a:r>
            <a:r>
              <a:rPr lang="en-US" dirty="0" err="1"/>
              <a:t>pr</a:t>
            </a:r>
            <a:r>
              <a:rPr lang="en-US" dirty="0"/>
              <a:t>(nonsmokers get COPD) = </a:t>
            </a:r>
            <a:r>
              <a:rPr lang="en-US" dirty="0" err="1"/>
              <a:t>pr</a:t>
            </a:r>
            <a:r>
              <a:rPr lang="en-US" dirty="0"/>
              <a:t>(smokers get COPD)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3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04760"/>
              </p:ext>
            </p:extLst>
          </p:nvPr>
        </p:nvGraphicFramePr>
        <p:xfrm>
          <a:off x="626851" y="4214861"/>
          <a:ext cx="76311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" imgW="2997000" imgH="761760" progId="Equation.3">
                  <p:embed/>
                </p:oleObj>
              </mc:Choice>
              <mc:Fallback>
                <p:oleObj name="Equation" r:id="rId3" imgW="2997000" imgH="761760" progId="Equation.3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51" y="4214861"/>
                        <a:ext cx="763111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533400" y="1086351"/>
            <a:ext cx="8610600" cy="2743200"/>
            <a:chOff x="-3" y="707"/>
            <a:chExt cx="3766" cy="1502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0" y="710"/>
              <a:ext cx="3760" cy="1496"/>
              <a:chOff x="0" y="710"/>
              <a:chExt cx="3760" cy="1496"/>
            </a:xfrm>
          </p:grpSpPr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0" y="710"/>
                <a:ext cx="986" cy="374"/>
                <a:chOff x="0" y="710"/>
                <a:chExt cx="986" cy="374"/>
              </a:xfrm>
            </p:grpSpPr>
            <p:sp>
              <p:nvSpPr>
                <p:cNvPr id="56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86" y="710"/>
                <a:ext cx="1008" cy="374"/>
                <a:chOff x="986" y="710"/>
                <a:chExt cx="1008" cy="374"/>
              </a:xfrm>
            </p:grpSpPr>
            <p:sp>
              <p:nvSpPr>
                <p:cNvPr id="54" name="Rectangle 9"/>
                <p:cNvSpPr>
                  <a:spLocks noChangeArrowheads="1"/>
                </p:cNvSpPr>
                <p:nvPr/>
              </p:nvSpPr>
              <p:spPr bwMode="auto">
                <a:xfrm>
                  <a:off x="1029" y="710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 dirty="0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Disease (D)</a:t>
                  </a:r>
                </a:p>
                <a:p>
                  <a:pPr algn="l"/>
                  <a:endParaRPr lang="en-US" sz="2000" b="1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5" name="Rectangle 10"/>
                <p:cNvSpPr>
                  <a:spLocks noChangeArrowheads="1"/>
                </p:cNvSpPr>
                <p:nvPr/>
              </p:nvSpPr>
              <p:spPr bwMode="auto">
                <a:xfrm>
                  <a:off x="986" y="710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1994" y="710"/>
                <a:ext cx="883" cy="374"/>
                <a:chOff x="1994" y="710"/>
                <a:chExt cx="883" cy="374"/>
              </a:xfrm>
            </p:grpSpPr>
            <p:sp>
              <p:nvSpPr>
                <p:cNvPr id="52" name="Rectangle 12"/>
                <p:cNvSpPr>
                  <a:spLocks noChangeArrowheads="1"/>
                </p:cNvSpPr>
                <p:nvPr/>
              </p:nvSpPr>
              <p:spPr bwMode="auto">
                <a:xfrm>
                  <a:off x="2037" y="710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No disease(D-)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94" y="710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2877" y="710"/>
                <a:ext cx="883" cy="374"/>
                <a:chOff x="2877" y="710"/>
                <a:chExt cx="883" cy="374"/>
              </a:xfrm>
            </p:grpSpPr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2920" y="710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1" name="Rectangle 16"/>
                <p:cNvSpPr>
                  <a:spLocks noChangeArrowheads="1"/>
                </p:cNvSpPr>
                <p:nvPr/>
              </p:nvSpPr>
              <p:spPr bwMode="auto">
                <a:xfrm>
                  <a:off x="2877" y="710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6" name="Group 17"/>
              <p:cNvGrpSpPr>
                <a:grpSpLocks/>
              </p:cNvGrpSpPr>
              <p:nvPr/>
            </p:nvGrpSpPr>
            <p:grpSpPr bwMode="auto">
              <a:xfrm>
                <a:off x="0" y="1084"/>
                <a:ext cx="986" cy="374"/>
                <a:chOff x="0" y="1084"/>
                <a:chExt cx="986" cy="374"/>
              </a:xfrm>
            </p:grpSpPr>
            <p:sp>
              <p:nvSpPr>
                <p:cNvPr id="48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084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 dirty="0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Exposure (E)</a:t>
                  </a:r>
                </a:p>
                <a:p>
                  <a:pPr algn="l"/>
                  <a:endParaRPr lang="en-US" sz="2000" b="1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084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7" name="Group 20"/>
              <p:cNvGrpSpPr>
                <a:grpSpLocks/>
              </p:cNvGrpSpPr>
              <p:nvPr/>
            </p:nvGrpSpPr>
            <p:grpSpPr bwMode="auto">
              <a:xfrm>
                <a:off x="907" y="1084"/>
                <a:ext cx="1087" cy="381"/>
                <a:chOff x="907" y="1084"/>
                <a:chExt cx="1087" cy="381"/>
              </a:xfrm>
            </p:grpSpPr>
            <p:sp>
              <p:nvSpPr>
                <p:cNvPr id="46" name="Rectangle 21"/>
                <p:cNvSpPr>
                  <a:spLocks noChangeArrowheads="1"/>
                </p:cNvSpPr>
                <p:nvPr/>
              </p:nvSpPr>
              <p:spPr bwMode="auto">
                <a:xfrm>
                  <a:off x="907" y="1091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 dirty="0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a</a:t>
                  </a:r>
                </a:p>
                <a:p>
                  <a:pPr algn="l"/>
                  <a:endParaRPr lang="en-US" sz="2000" b="1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7" name="Rectangle 22"/>
                <p:cNvSpPr>
                  <a:spLocks noChangeArrowheads="1"/>
                </p:cNvSpPr>
                <p:nvPr/>
              </p:nvSpPr>
              <p:spPr bwMode="auto">
                <a:xfrm>
                  <a:off x="986" y="1084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8" name="Group 23"/>
              <p:cNvGrpSpPr>
                <a:grpSpLocks/>
              </p:cNvGrpSpPr>
              <p:nvPr/>
            </p:nvGrpSpPr>
            <p:grpSpPr bwMode="auto">
              <a:xfrm>
                <a:off x="1829" y="1084"/>
                <a:ext cx="1048" cy="395"/>
                <a:chOff x="1829" y="1084"/>
                <a:chExt cx="1048" cy="395"/>
              </a:xfrm>
            </p:grpSpPr>
            <p:sp>
              <p:nvSpPr>
                <p:cNvPr id="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9" y="1105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 dirty="0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b</a:t>
                  </a:r>
                </a:p>
                <a:p>
                  <a:pPr algn="l"/>
                  <a:endParaRPr lang="en-US" sz="2000" b="1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94" y="1084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9" name="Group 26"/>
              <p:cNvGrpSpPr>
                <a:grpSpLocks/>
              </p:cNvGrpSpPr>
              <p:nvPr/>
            </p:nvGrpSpPr>
            <p:grpSpPr bwMode="auto">
              <a:xfrm>
                <a:off x="2877" y="1084"/>
                <a:ext cx="883" cy="374"/>
                <a:chOff x="2877" y="1084"/>
                <a:chExt cx="883" cy="374"/>
              </a:xfrm>
            </p:grpSpPr>
            <p:sp>
              <p:nvSpPr>
                <p:cNvPr id="42" name="Rectangle 27"/>
                <p:cNvSpPr>
                  <a:spLocks noChangeArrowheads="1"/>
                </p:cNvSpPr>
                <p:nvPr/>
              </p:nvSpPr>
              <p:spPr bwMode="auto">
                <a:xfrm>
                  <a:off x="2920" y="1084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3" name="Rectangle 28"/>
                <p:cNvSpPr>
                  <a:spLocks noChangeArrowheads="1"/>
                </p:cNvSpPr>
                <p:nvPr/>
              </p:nvSpPr>
              <p:spPr bwMode="auto">
                <a:xfrm>
                  <a:off x="2877" y="1084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0" name="Group 29"/>
              <p:cNvGrpSpPr>
                <a:grpSpLocks/>
              </p:cNvGrpSpPr>
              <p:nvPr/>
            </p:nvGrpSpPr>
            <p:grpSpPr bwMode="auto">
              <a:xfrm>
                <a:off x="0" y="1458"/>
                <a:ext cx="986" cy="374"/>
                <a:chOff x="0" y="1458"/>
                <a:chExt cx="986" cy="374"/>
              </a:xfrm>
            </p:grpSpPr>
            <p:sp>
              <p:nvSpPr>
                <p:cNvPr id="4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58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No exposure(E-)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58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1" name="Group 32"/>
              <p:cNvGrpSpPr>
                <a:grpSpLocks/>
              </p:cNvGrpSpPr>
              <p:nvPr/>
            </p:nvGrpSpPr>
            <p:grpSpPr bwMode="auto">
              <a:xfrm>
                <a:off x="897" y="1458"/>
                <a:ext cx="1097" cy="374"/>
                <a:chOff x="897" y="1458"/>
                <a:chExt cx="1097" cy="374"/>
              </a:xfrm>
            </p:grpSpPr>
            <p:sp>
              <p:nvSpPr>
                <p:cNvPr id="38" name="Rectangle 33"/>
                <p:cNvSpPr>
                  <a:spLocks noChangeArrowheads="1"/>
                </p:cNvSpPr>
                <p:nvPr/>
              </p:nvSpPr>
              <p:spPr bwMode="auto">
                <a:xfrm>
                  <a:off x="897" y="1458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c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9" name="Rectangle 34"/>
                <p:cNvSpPr>
                  <a:spLocks noChangeArrowheads="1"/>
                </p:cNvSpPr>
                <p:nvPr/>
              </p:nvSpPr>
              <p:spPr bwMode="auto">
                <a:xfrm>
                  <a:off x="986" y="1458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1830" y="1458"/>
                <a:ext cx="1047" cy="374"/>
                <a:chOff x="1830" y="1458"/>
                <a:chExt cx="1047" cy="374"/>
              </a:xfrm>
            </p:grpSpPr>
            <p:sp>
              <p:nvSpPr>
                <p:cNvPr id="36" name="Rectangle 36"/>
                <p:cNvSpPr>
                  <a:spLocks noChangeArrowheads="1"/>
                </p:cNvSpPr>
                <p:nvPr/>
              </p:nvSpPr>
              <p:spPr bwMode="auto">
                <a:xfrm>
                  <a:off x="1830" y="1458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d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94" y="1458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3" name="Group 38"/>
              <p:cNvGrpSpPr>
                <a:grpSpLocks/>
              </p:cNvGrpSpPr>
              <p:nvPr/>
            </p:nvGrpSpPr>
            <p:grpSpPr bwMode="auto">
              <a:xfrm>
                <a:off x="2877" y="1458"/>
                <a:ext cx="883" cy="374"/>
                <a:chOff x="2877" y="1458"/>
                <a:chExt cx="883" cy="374"/>
              </a:xfrm>
            </p:grpSpPr>
            <p:sp>
              <p:nvSpPr>
                <p:cNvPr id="34" name="Rectangle 39"/>
                <p:cNvSpPr>
                  <a:spLocks noChangeArrowheads="1"/>
                </p:cNvSpPr>
                <p:nvPr/>
              </p:nvSpPr>
              <p:spPr bwMode="auto">
                <a:xfrm>
                  <a:off x="2920" y="1458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5" name="Rectangle 40"/>
                <p:cNvSpPr>
                  <a:spLocks noChangeArrowheads="1"/>
                </p:cNvSpPr>
                <p:nvPr/>
              </p:nvSpPr>
              <p:spPr bwMode="auto">
                <a:xfrm>
                  <a:off x="2877" y="1458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4" name="Group 41"/>
              <p:cNvGrpSpPr>
                <a:grpSpLocks/>
              </p:cNvGrpSpPr>
              <p:nvPr/>
            </p:nvGrpSpPr>
            <p:grpSpPr bwMode="auto">
              <a:xfrm>
                <a:off x="0" y="1832"/>
                <a:ext cx="986" cy="374"/>
                <a:chOff x="0" y="1832"/>
                <a:chExt cx="986" cy="374"/>
              </a:xfrm>
            </p:grpSpPr>
            <p:sp>
              <p:nvSpPr>
                <p:cNvPr id="32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832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3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832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5" name="Group 44"/>
              <p:cNvGrpSpPr>
                <a:grpSpLocks/>
              </p:cNvGrpSpPr>
              <p:nvPr/>
            </p:nvGrpSpPr>
            <p:grpSpPr bwMode="auto">
              <a:xfrm>
                <a:off x="986" y="1832"/>
                <a:ext cx="1008" cy="374"/>
                <a:chOff x="986" y="1832"/>
                <a:chExt cx="1008" cy="374"/>
              </a:xfrm>
            </p:grpSpPr>
            <p:sp>
              <p:nvSpPr>
                <p:cNvPr id="3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9" y="1832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endParaRP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1" name="Rectangle 46"/>
                <p:cNvSpPr>
                  <a:spLocks noChangeArrowheads="1"/>
                </p:cNvSpPr>
                <p:nvPr/>
              </p:nvSpPr>
              <p:spPr bwMode="auto">
                <a:xfrm>
                  <a:off x="986" y="1832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6" name="Group 47"/>
              <p:cNvGrpSpPr>
                <a:grpSpLocks/>
              </p:cNvGrpSpPr>
              <p:nvPr/>
            </p:nvGrpSpPr>
            <p:grpSpPr bwMode="auto">
              <a:xfrm>
                <a:off x="1994" y="1832"/>
                <a:ext cx="883" cy="374"/>
                <a:chOff x="1994" y="1832"/>
                <a:chExt cx="883" cy="374"/>
              </a:xfrm>
            </p:grpSpPr>
            <p:sp>
              <p:nvSpPr>
                <p:cNvPr id="28" name="Rectangle 48"/>
                <p:cNvSpPr>
                  <a:spLocks noChangeArrowheads="1"/>
                </p:cNvSpPr>
                <p:nvPr/>
              </p:nvSpPr>
              <p:spPr bwMode="auto">
                <a:xfrm>
                  <a:off x="2037" y="1832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994" y="1832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7" name="Rectangle 51"/>
              <p:cNvSpPr>
                <a:spLocks noChangeArrowheads="1"/>
              </p:cNvSpPr>
              <p:nvPr/>
            </p:nvSpPr>
            <p:spPr bwMode="auto">
              <a:xfrm>
                <a:off x="2920" y="1832"/>
                <a:ext cx="79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sz="2000" b="1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l"/>
                <a:endParaRPr lang="en-US" sz="2000" b="1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-3" y="707"/>
              <a:ext cx="3766" cy="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1112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2514600" y="1772151"/>
            <a:ext cx="4191000" cy="1371600"/>
            <a:chOff x="1728" y="2112"/>
            <a:chExt cx="2400" cy="912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728" y="2112"/>
              <a:ext cx="2400" cy="91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1728" y="2544"/>
              <a:ext cx="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976" y="2112"/>
              <a:ext cx="0" cy="9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62" name="Rectangle 33"/>
          <p:cNvSpPr>
            <a:spLocks noChangeArrowheads="1"/>
          </p:cNvSpPr>
          <p:nvPr/>
        </p:nvSpPr>
        <p:spPr bwMode="auto">
          <a:xfrm>
            <a:off x="2629440" y="3166043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+ c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4716909" y="3172729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 + d 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6816639" y="1784883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+ b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6" name="Rectangle 33"/>
          <p:cNvSpPr>
            <a:spLocks noChangeArrowheads="1"/>
          </p:cNvSpPr>
          <p:nvPr/>
        </p:nvSpPr>
        <p:spPr bwMode="auto">
          <a:xfrm>
            <a:off x="6822124" y="2406780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 + d 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and Incidence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Prevalence: No. of people found with disease / total no. people alive in the population</a:t>
            </a:r>
          </a:p>
          <a:p>
            <a:r>
              <a:rPr lang="en-US" dirty="0"/>
              <a:t>Incidence: No. of new cases within a time interval / no. of people in original at-risk population</a:t>
            </a:r>
          </a:p>
          <a:p>
            <a:r>
              <a:rPr lang="en-US" dirty="0"/>
              <a:t>Often expressed as a percentage or number of cases per 100,000 people</a:t>
            </a:r>
          </a:p>
          <a:p>
            <a:r>
              <a:rPr lang="en-US" dirty="0"/>
              <a:t>In steady state</a:t>
            </a:r>
          </a:p>
          <a:p>
            <a:pPr lvl="1"/>
            <a:r>
              <a:rPr lang="en-US" dirty="0"/>
              <a:t>Prevalence = (Incidence Rate) x (# </a:t>
            </a:r>
            <a:r>
              <a:rPr lang="en-US" dirty="0" err="1"/>
              <a:t>ppl</a:t>
            </a:r>
            <a:r>
              <a:rPr lang="en-US" dirty="0"/>
              <a:t> at risk) x (Average Duration of Disease)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3609473" y="5570621"/>
            <a:ext cx="1744579" cy="6140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Disease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899138" y="5873262"/>
            <a:ext cx="1710335" cy="439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54052" y="5717931"/>
            <a:ext cx="1710335" cy="439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47110" y="6018720"/>
            <a:ext cx="1710335" cy="439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10727" y="549584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2677" y="5358069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8749" y="5999879"/>
            <a:ext cx="104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287" y="6126360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Prevalence</a:t>
            </a:r>
          </a:p>
        </p:txBody>
      </p:sp>
    </p:spTree>
    <p:extLst>
      <p:ext uri="{BB962C8B-B14F-4D97-AF65-F5344CB8AC3E}">
        <p14:creationId xmlns:p14="http://schemas.microsoft.com/office/powerpoint/2010/main" val="1622407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(OD)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Ratio of the odds of disease in an exposed group to the odds of disease in a non-exposed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OD &lt; 1 treatment group is less at risk (“treatment is protective”)</a:t>
            </a:r>
          </a:p>
          <a:p>
            <a:r>
              <a:rPr lang="en-US" dirty="0"/>
              <a:t>OD &gt; 1 more at risk</a:t>
            </a:r>
          </a:p>
          <a:p>
            <a:r>
              <a:rPr lang="en-US" dirty="0"/>
              <a:t>Ranges from 0 to infinity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55" y="2133600"/>
            <a:ext cx="2786445" cy="17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3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(OR)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3400" y="1086351"/>
            <a:ext cx="8610600" cy="2743200"/>
            <a:chOff x="-3" y="707"/>
            <a:chExt cx="3766" cy="150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0" y="710"/>
              <a:ext cx="3760" cy="1496"/>
              <a:chOff x="0" y="710"/>
              <a:chExt cx="3760" cy="1496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0" y="710"/>
                <a:ext cx="986" cy="374"/>
                <a:chOff x="0" y="710"/>
                <a:chExt cx="986" cy="374"/>
              </a:xfrm>
            </p:grpSpPr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986" y="710"/>
                <a:ext cx="1008" cy="374"/>
                <a:chOff x="986" y="710"/>
                <a:chExt cx="1008" cy="37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1029" y="710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Disease (D+)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986" y="710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1994" y="710"/>
                <a:ext cx="883" cy="374"/>
                <a:chOff x="1994" y="710"/>
                <a:chExt cx="883" cy="374"/>
              </a:xfrm>
            </p:grpSpPr>
            <p:sp>
              <p:nvSpPr>
                <p:cNvPr id="49" name="Rectangle 12"/>
                <p:cNvSpPr>
                  <a:spLocks noChangeArrowheads="1"/>
                </p:cNvSpPr>
                <p:nvPr/>
              </p:nvSpPr>
              <p:spPr bwMode="auto">
                <a:xfrm>
                  <a:off x="2037" y="710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No disease(D-)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50" name="Rectangle 13"/>
                <p:cNvSpPr>
                  <a:spLocks noChangeArrowheads="1"/>
                </p:cNvSpPr>
                <p:nvPr/>
              </p:nvSpPr>
              <p:spPr bwMode="auto">
                <a:xfrm>
                  <a:off x="1994" y="710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2877" y="710"/>
                <a:ext cx="883" cy="374"/>
                <a:chOff x="2877" y="710"/>
                <a:chExt cx="883" cy="374"/>
              </a:xfrm>
            </p:grpSpPr>
            <p:sp>
              <p:nvSpPr>
                <p:cNvPr id="47" name="Rectangle 15"/>
                <p:cNvSpPr>
                  <a:spLocks noChangeArrowheads="1"/>
                </p:cNvSpPr>
                <p:nvPr/>
              </p:nvSpPr>
              <p:spPr bwMode="auto">
                <a:xfrm>
                  <a:off x="2920" y="710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8" name="Rectangle 16"/>
                <p:cNvSpPr>
                  <a:spLocks noChangeArrowheads="1"/>
                </p:cNvSpPr>
                <p:nvPr/>
              </p:nvSpPr>
              <p:spPr bwMode="auto">
                <a:xfrm>
                  <a:off x="2877" y="710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0" y="1084"/>
                <a:ext cx="986" cy="374"/>
                <a:chOff x="0" y="1084"/>
                <a:chExt cx="986" cy="374"/>
              </a:xfrm>
            </p:grpSpPr>
            <p:sp>
              <p:nvSpPr>
                <p:cNvPr id="45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1084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Exposure (E+)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6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084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930" y="1083"/>
                <a:ext cx="1064" cy="375"/>
                <a:chOff x="930" y="1083"/>
                <a:chExt cx="1064" cy="375"/>
              </a:xfrm>
            </p:grpSpPr>
            <p:sp>
              <p:nvSpPr>
                <p:cNvPr id="43" name="Rectangle 21"/>
                <p:cNvSpPr>
                  <a:spLocks noChangeArrowheads="1"/>
                </p:cNvSpPr>
                <p:nvPr/>
              </p:nvSpPr>
              <p:spPr bwMode="auto">
                <a:xfrm>
                  <a:off x="930" y="1083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a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4" name="Rectangle 22"/>
                <p:cNvSpPr>
                  <a:spLocks noChangeArrowheads="1"/>
                </p:cNvSpPr>
                <p:nvPr/>
              </p:nvSpPr>
              <p:spPr bwMode="auto">
                <a:xfrm>
                  <a:off x="986" y="1084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1863" y="1084"/>
                <a:ext cx="1014" cy="414"/>
                <a:chOff x="1863" y="1084"/>
                <a:chExt cx="1014" cy="414"/>
              </a:xfrm>
            </p:grpSpPr>
            <p:sp>
              <p:nvSpPr>
                <p:cNvPr id="41" name="Rectangle 24"/>
                <p:cNvSpPr>
                  <a:spLocks noChangeArrowheads="1"/>
                </p:cNvSpPr>
                <p:nvPr/>
              </p:nvSpPr>
              <p:spPr bwMode="auto">
                <a:xfrm>
                  <a:off x="1863" y="1124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b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2" name="Rectangle 25"/>
                <p:cNvSpPr>
                  <a:spLocks noChangeArrowheads="1"/>
                </p:cNvSpPr>
                <p:nvPr/>
              </p:nvSpPr>
              <p:spPr bwMode="auto">
                <a:xfrm>
                  <a:off x="1994" y="1084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2877" y="1084"/>
                <a:ext cx="883" cy="374"/>
                <a:chOff x="2877" y="1084"/>
                <a:chExt cx="883" cy="374"/>
              </a:xfrm>
            </p:grpSpPr>
            <p:sp>
              <p:nvSpPr>
                <p:cNvPr id="39" name="Rectangle 27"/>
                <p:cNvSpPr>
                  <a:spLocks noChangeArrowheads="1"/>
                </p:cNvSpPr>
                <p:nvPr/>
              </p:nvSpPr>
              <p:spPr bwMode="auto">
                <a:xfrm>
                  <a:off x="2920" y="1084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2877" y="1084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0" y="1458"/>
                <a:ext cx="986" cy="374"/>
                <a:chOff x="0" y="1458"/>
                <a:chExt cx="986" cy="374"/>
              </a:xfrm>
            </p:grpSpPr>
            <p:sp>
              <p:nvSpPr>
                <p:cNvPr id="37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58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No exposure(E-)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8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58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897" y="1458"/>
                <a:ext cx="1097" cy="374"/>
                <a:chOff x="897" y="1458"/>
                <a:chExt cx="1097" cy="374"/>
              </a:xfrm>
            </p:grpSpPr>
            <p:sp>
              <p:nvSpPr>
                <p:cNvPr id="35" name="Rectangle 33"/>
                <p:cNvSpPr>
                  <a:spLocks noChangeArrowheads="1"/>
                </p:cNvSpPr>
                <p:nvPr/>
              </p:nvSpPr>
              <p:spPr bwMode="auto">
                <a:xfrm>
                  <a:off x="897" y="1458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c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6" name="Rectangle 34"/>
                <p:cNvSpPr>
                  <a:spLocks noChangeArrowheads="1"/>
                </p:cNvSpPr>
                <p:nvPr/>
              </p:nvSpPr>
              <p:spPr bwMode="auto">
                <a:xfrm>
                  <a:off x="986" y="1458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9" name="Group 35"/>
              <p:cNvGrpSpPr>
                <a:grpSpLocks/>
              </p:cNvGrpSpPr>
              <p:nvPr/>
            </p:nvGrpSpPr>
            <p:grpSpPr bwMode="auto">
              <a:xfrm>
                <a:off x="1830" y="1458"/>
                <a:ext cx="1047" cy="374"/>
                <a:chOff x="1830" y="1458"/>
                <a:chExt cx="1047" cy="374"/>
              </a:xfrm>
            </p:grpSpPr>
            <p:sp>
              <p:nvSpPr>
                <p:cNvPr id="33" name="Rectangle 36"/>
                <p:cNvSpPr>
                  <a:spLocks noChangeArrowheads="1"/>
                </p:cNvSpPr>
                <p:nvPr/>
              </p:nvSpPr>
              <p:spPr bwMode="auto">
                <a:xfrm>
                  <a:off x="1830" y="1458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d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4" name="Rectangle 37"/>
                <p:cNvSpPr>
                  <a:spLocks noChangeArrowheads="1"/>
                </p:cNvSpPr>
                <p:nvPr/>
              </p:nvSpPr>
              <p:spPr bwMode="auto">
                <a:xfrm>
                  <a:off x="1994" y="1458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2877" y="1458"/>
                <a:ext cx="883" cy="374"/>
                <a:chOff x="2877" y="1458"/>
                <a:chExt cx="883" cy="374"/>
              </a:xfrm>
            </p:grpSpPr>
            <p:sp>
              <p:nvSpPr>
                <p:cNvPr id="31" name="Rectangle 39"/>
                <p:cNvSpPr>
                  <a:spLocks noChangeArrowheads="1"/>
                </p:cNvSpPr>
                <p:nvPr/>
              </p:nvSpPr>
              <p:spPr bwMode="auto">
                <a:xfrm>
                  <a:off x="2920" y="1458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2" name="Rectangle 40"/>
                <p:cNvSpPr>
                  <a:spLocks noChangeArrowheads="1"/>
                </p:cNvSpPr>
                <p:nvPr/>
              </p:nvSpPr>
              <p:spPr bwMode="auto">
                <a:xfrm>
                  <a:off x="2877" y="1458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1" name="Group 41"/>
              <p:cNvGrpSpPr>
                <a:grpSpLocks/>
              </p:cNvGrpSpPr>
              <p:nvPr/>
            </p:nvGrpSpPr>
            <p:grpSpPr bwMode="auto">
              <a:xfrm>
                <a:off x="0" y="1832"/>
                <a:ext cx="986" cy="374"/>
                <a:chOff x="0" y="1832"/>
                <a:chExt cx="986" cy="374"/>
              </a:xfrm>
            </p:grpSpPr>
            <p:sp>
              <p:nvSpPr>
                <p:cNvPr id="29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1832"/>
                  <a:ext cx="900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sz="2000" b="1">
                      <a:solidFill>
                        <a:schemeClr val="tx1"/>
                      </a:solidFill>
                      <a:latin typeface="+mn-lt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0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832"/>
                  <a:ext cx="986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2" name="Group 44"/>
              <p:cNvGrpSpPr>
                <a:grpSpLocks/>
              </p:cNvGrpSpPr>
              <p:nvPr/>
            </p:nvGrpSpPr>
            <p:grpSpPr bwMode="auto">
              <a:xfrm>
                <a:off x="986" y="1832"/>
                <a:ext cx="1008" cy="374"/>
                <a:chOff x="986" y="1832"/>
                <a:chExt cx="1008" cy="374"/>
              </a:xfrm>
            </p:grpSpPr>
            <p:sp>
              <p:nvSpPr>
                <p:cNvPr id="27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9" y="1832"/>
                  <a:ext cx="922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endParaRPr>
                </a:p>
                <a:p>
                  <a:pPr algn="l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28" name="Rectangle 46"/>
                <p:cNvSpPr>
                  <a:spLocks noChangeArrowheads="1"/>
                </p:cNvSpPr>
                <p:nvPr/>
              </p:nvSpPr>
              <p:spPr bwMode="auto">
                <a:xfrm>
                  <a:off x="986" y="1832"/>
                  <a:ext cx="100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23" name="Group 47"/>
              <p:cNvGrpSpPr>
                <a:grpSpLocks/>
              </p:cNvGrpSpPr>
              <p:nvPr/>
            </p:nvGrpSpPr>
            <p:grpSpPr bwMode="auto">
              <a:xfrm>
                <a:off x="1994" y="1832"/>
                <a:ext cx="883" cy="374"/>
                <a:chOff x="1994" y="1832"/>
                <a:chExt cx="883" cy="374"/>
              </a:xfrm>
            </p:grpSpPr>
            <p:sp>
              <p:nvSpPr>
                <p:cNvPr id="25" name="Rectangle 48"/>
                <p:cNvSpPr>
                  <a:spLocks noChangeArrowheads="1"/>
                </p:cNvSpPr>
                <p:nvPr/>
              </p:nvSpPr>
              <p:spPr bwMode="auto">
                <a:xfrm>
                  <a:off x="2037" y="1832"/>
                  <a:ext cx="79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sz="2000" b="1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26" name="Rectangle 49"/>
                <p:cNvSpPr>
                  <a:spLocks noChangeArrowheads="1"/>
                </p:cNvSpPr>
                <p:nvPr/>
              </p:nvSpPr>
              <p:spPr bwMode="auto">
                <a:xfrm>
                  <a:off x="1994" y="1832"/>
                  <a:ext cx="88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Rectangle 51"/>
              <p:cNvSpPr>
                <a:spLocks noChangeArrowheads="1"/>
              </p:cNvSpPr>
              <p:nvPr/>
            </p:nvSpPr>
            <p:spPr bwMode="auto">
              <a:xfrm>
                <a:off x="2920" y="1832"/>
                <a:ext cx="79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sz="2000" b="1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algn="l"/>
                <a:endParaRPr lang="en-US" sz="2000" b="1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8" name="Rectangle 53"/>
            <p:cNvSpPr>
              <a:spLocks noChangeArrowheads="1"/>
            </p:cNvSpPr>
            <p:nvPr/>
          </p:nvSpPr>
          <p:spPr bwMode="auto">
            <a:xfrm>
              <a:off x="-3" y="707"/>
              <a:ext cx="3766" cy="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1112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2514600" y="1772151"/>
            <a:ext cx="4191000" cy="1371600"/>
            <a:chOff x="1728" y="2112"/>
            <a:chExt cx="2400" cy="912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728" y="2112"/>
              <a:ext cx="2400" cy="91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bIns="0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728" y="2544"/>
              <a:ext cx="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2976" y="2112"/>
              <a:ext cx="0" cy="91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59" name="TextBox 63"/>
          <p:cNvSpPr txBox="1">
            <a:spLocks noChangeArrowheads="1"/>
          </p:cNvSpPr>
          <p:nvPr/>
        </p:nvSpPr>
        <p:spPr bwMode="auto">
          <a:xfrm>
            <a:off x="646193" y="3509631"/>
            <a:ext cx="8163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  <a:latin typeface="+mn-lt"/>
              </a:rPr>
              <a:t>Is the prevalence of exposure higher among disease cases compared to controls?</a:t>
            </a:r>
          </a:p>
          <a:p>
            <a:pPr eaLnBrk="1" hangingPunct="1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2629440" y="3166043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+ c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" name="Rectangle 33"/>
          <p:cNvSpPr>
            <a:spLocks noChangeArrowheads="1"/>
          </p:cNvSpPr>
          <p:nvPr/>
        </p:nvSpPr>
        <p:spPr bwMode="auto">
          <a:xfrm>
            <a:off x="4769223" y="3216766"/>
            <a:ext cx="2108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 + d 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1492972" y="514946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1492972" y="5225660"/>
            <a:ext cx="1752600" cy="581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Odds of exposure among controls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1492972" y="5149460"/>
            <a:ext cx="182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1531072" y="4474520"/>
            <a:ext cx="1752600" cy="581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Odds of exposure among cases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66" name="Object 64"/>
          <p:cNvGraphicFramePr>
            <a:graphicFrameLocks noChangeAspect="1"/>
          </p:cNvGraphicFramePr>
          <p:nvPr>
            <p:extLst/>
          </p:nvPr>
        </p:nvGraphicFramePr>
        <p:xfrm>
          <a:off x="3550372" y="4082660"/>
          <a:ext cx="1600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3" imgW="406080" imgH="266400" progId="Equation.3">
                  <p:embed/>
                </p:oleObj>
              </mc:Choice>
              <mc:Fallback>
                <p:oleObj name="Equation" r:id="rId3" imgW="406080" imgH="266400" progId="Equation.3">
                  <p:embed/>
                  <p:pic>
                    <p:nvPicPr>
                      <p:cNvPr id="6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372" y="4082660"/>
                        <a:ext cx="1600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3321772" y="4997060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3626572" y="5225660"/>
            <a:ext cx="1828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" name="Object 67"/>
          <p:cNvGraphicFramePr>
            <a:graphicFrameLocks noChangeAspect="1"/>
          </p:cNvGraphicFramePr>
          <p:nvPr>
            <p:extLst/>
          </p:nvPr>
        </p:nvGraphicFramePr>
        <p:xfrm>
          <a:off x="3550372" y="5301860"/>
          <a:ext cx="1752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5" imgW="469800" imgH="266400" progId="Equation.3">
                  <p:embed/>
                </p:oleObj>
              </mc:Choice>
              <mc:Fallback>
                <p:oleObj name="Equation" r:id="rId5" imgW="469800" imgH="266400" progId="Equation.3">
                  <p:embed/>
                  <p:pic>
                    <p:nvPicPr>
                      <p:cNvPr id="6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372" y="5301860"/>
                        <a:ext cx="17526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5455372" y="499706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1" name="Object 69"/>
          <p:cNvGraphicFramePr>
            <a:graphicFrameLocks noChangeAspect="1"/>
          </p:cNvGraphicFramePr>
          <p:nvPr>
            <p:extLst/>
          </p:nvPr>
        </p:nvGraphicFramePr>
        <p:xfrm>
          <a:off x="5760172" y="4158860"/>
          <a:ext cx="129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7" imgW="304560" imgH="253800" progId="Equation.3">
                  <p:embed/>
                </p:oleObj>
              </mc:Choice>
              <mc:Fallback>
                <p:oleObj name="Equation" r:id="rId7" imgW="304560" imgH="253800" progId="Equation.3">
                  <p:embed/>
                  <p:pic>
                    <p:nvPicPr>
                      <p:cNvPr id="7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172" y="4158860"/>
                        <a:ext cx="129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5760172" y="5225660"/>
            <a:ext cx="137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3" name="Object 71"/>
          <p:cNvGraphicFramePr>
            <a:graphicFrameLocks noChangeAspect="1"/>
          </p:cNvGraphicFramePr>
          <p:nvPr>
            <p:extLst/>
          </p:nvPr>
        </p:nvGraphicFramePr>
        <p:xfrm>
          <a:off x="5760172" y="5301860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9" imgW="317160" imgH="253800" progId="Equation.3">
                  <p:embed/>
                </p:oleObj>
              </mc:Choice>
              <mc:Fallback>
                <p:oleObj name="Equation" r:id="rId9" imgW="317160" imgH="253800" progId="Equation.3">
                  <p:embed/>
                  <p:pic>
                    <p:nvPicPr>
                      <p:cNvPr id="7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172" y="5301860"/>
                        <a:ext cx="129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7207972" y="499706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=</a:t>
            </a:r>
          </a:p>
        </p:txBody>
      </p:sp>
      <p:graphicFrame>
        <p:nvGraphicFramePr>
          <p:cNvPr id="75" name="Object 73"/>
          <p:cNvGraphicFramePr>
            <a:graphicFrameLocks noChangeAspect="1"/>
          </p:cNvGraphicFramePr>
          <p:nvPr>
            <p:extLst/>
          </p:nvPr>
        </p:nvGraphicFramePr>
        <p:xfrm>
          <a:off x="7729786" y="4776427"/>
          <a:ext cx="539698" cy="88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11" imgW="241200" imgH="393480" progId="Equation.3">
                  <p:embed/>
                </p:oleObj>
              </mc:Choice>
              <mc:Fallback>
                <p:oleObj name="Equation" r:id="rId11" imgW="241200" imgH="393480" progId="Equation.3">
                  <p:embed/>
                  <p:pic>
                    <p:nvPicPr>
                      <p:cNvPr id="7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786" y="4776427"/>
                        <a:ext cx="539698" cy="88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6950244" y="1933666"/>
            <a:ext cx="200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Odds:  ratio of the probability that the event will happen to the probability that the event will not happen</a:t>
            </a:r>
          </a:p>
        </p:txBody>
      </p:sp>
    </p:spTree>
    <p:extLst>
      <p:ext uri="{BB962C8B-B14F-4D97-AF65-F5344CB8AC3E}">
        <p14:creationId xmlns:p14="http://schemas.microsoft.com/office/powerpoint/2010/main" val="8869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7" grpId="0"/>
      <p:bldP spid="68" grpId="0" animBg="1"/>
      <p:bldP spid="70" grpId="0"/>
      <p:bldP spid="72" grpId="0" animBg="1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Measures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6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Rare disease assumption (RR ~ Odds ratio)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/>
          </p:nvPr>
        </p:nvGraphicFramePr>
        <p:xfrm>
          <a:off x="628650" y="2562525"/>
          <a:ext cx="76962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3022560" imgH="812520" progId="Equation.3">
                  <p:embed/>
                </p:oleObj>
              </mc:Choice>
              <mc:Fallback>
                <p:oleObj name="Equation" r:id="rId3" imgW="3022560" imgH="812520" progId="Equation.3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562525"/>
                        <a:ext cx="76962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53"/>
          <p:cNvSpPr>
            <a:spLocks noChangeShapeType="1"/>
          </p:cNvSpPr>
          <p:nvPr/>
        </p:nvSpPr>
        <p:spPr bwMode="auto">
          <a:xfrm flipH="1">
            <a:off x="6115050" y="2562525"/>
            <a:ext cx="446388" cy="5546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flipH="1" flipV="1">
            <a:off x="6115823" y="4269942"/>
            <a:ext cx="445615" cy="4832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Risk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Reports that after 3 years, 15% of people in the control group had had an adverse event and 4% of people in the treatment group had had an adverse event </a:t>
            </a:r>
          </a:p>
          <a:p>
            <a:r>
              <a:rPr lang="en-US" sz="2300" dirty="0"/>
              <a:t>What is the Relative Risk reduction for treatment? </a:t>
            </a:r>
          </a:p>
          <a:p>
            <a:pPr lvl="1"/>
            <a:r>
              <a:rPr lang="en-US" sz="2300" dirty="0"/>
              <a:t>4%/15% = 0.26667 </a:t>
            </a:r>
          </a:p>
          <a:p>
            <a:pPr lvl="1"/>
            <a:r>
              <a:rPr lang="en-US" sz="2300" dirty="0"/>
              <a:t>NOTE: this RRR will not stay constant in time 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3837580" cy="28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7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Risk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Reports that after 3 years, 15% of people in the control group had had an adverse event and 4% of people in the treatment group had had an adverse event </a:t>
            </a:r>
          </a:p>
          <a:p>
            <a:endParaRPr lang="en-US" sz="2300" dirty="0"/>
          </a:p>
          <a:p>
            <a:r>
              <a:rPr lang="en-US" sz="2300" dirty="0"/>
              <a:t>What is the Hazard Rate reduction for treatment? (Assume constant hazards)</a:t>
            </a:r>
          </a:p>
          <a:p>
            <a:pPr lvl="1"/>
            <a:r>
              <a:rPr lang="en-US" sz="2300" dirty="0"/>
              <a:t>1yr rate in control = -­1*LN(1-­0.15)/3 = 0.05417 </a:t>
            </a:r>
          </a:p>
          <a:p>
            <a:pPr lvl="1"/>
            <a:r>
              <a:rPr lang="en-US" sz="2300" dirty="0"/>
              <a:t>0.04 = 1-­EXP(­‐1*0.05417*3*HRR) </a:t>
            </a:r>
          </a:p>
          <a:p>
            <a:pPr lvl="1"/>
            <a:r>
              <a:rPr lang="en-US" sz="2300" dirty="0"/>
              <a:t>LN(1‐0.04)/(-­1*0.05417*3) = HRR = 0.2512 </a:t>
            </a:r>
          </a:p>
          <a:p>
            <a:pPr lvl="1"/>
            <a:r>
              <a:rPr lang="en-US" sz="2300" dirty="0"/>
              <a:t>Compare to Relative Risk reduction at 3yrs (0.2667)</a:t>
            </a:r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Risk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Reports that after 3 years, 15% of people in the control group had had an adverse event and 4% of people in the treatment group had had an adverse event </a:t>
            </a:r>
          </a:p>
          <a:p>
            <a:endParaRPr lang="en-US" sz="2300" dirty="0"/>
          </a:p>
          <a:p>
            <a:r>
              <a:rPr lang="en-US" sz="2300" dirty="0"/>
              <a:t>What is the Odds Ratio for treatment? </a:t>
            </a:r>
          </a:p>
          <a:p>
            <a:pPr lvl="1"/>
            <a:r>
              <a:rPr lang="en-US" sz="2300" dirty="0"/>
              <a:t>Odds in control group = p / (1‐p) = 0.15/0.85 = 0.176471 </a:t>
            </a:r>
          </a:p>
          <a:p>
            <a:pPr lvl="1"/>
            <a:r>
              <a:rPr lang="en-US" sz="2300" dirty="0"/>
              <a:t>Odds in </a:t>
            </a:r>
            <a:r>
              <a:rPr lang="en-US" sz="2300" dirty="0" err="1"/>
              <a:t>tx</a:t>
            </a:r>
            <a:r>
              <a:rPr lang="en-US" sz="2300" dirty="0"/>
              <a:t> group = p / (1-­p) = 0.04/0.96 = 0.04167 </a:t>
            </a:r>
          </a:p>
          <a:p>
            <a:pPr lvl="1"/>
            <a:r>
              <a:rPr lang="en-US" sz="2300" dirty="0"/>
              <a:t>OR = 0.04167 / 0.176471 = 0.236</a:t>
            </a:r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31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RR, OD, Hazard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ratio of event rates constant, so the hazard ratio is constant</a:t>
            </a:r>
          </a:p>
          <a:p>
            <a:r>
              <a:rPr lang="en-US" dirty="0"/>
              <a:t> However, relative risk and odds ratio are not constant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67617"/>
            <a:ext cx="4800600" cy="34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0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for Diagnosis: Test Characteristics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15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Tests for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model needs to identify patients for treatment, it is likely the diagnosis test isn’t perfect</a:t>
            </a:r>
          </a:p>
          <a:p>
            <a:r>
              <a:rPr lang="en-US" dirty="0"/>
              <a:t>This should be incorporated into the model</a:t>
            </a:r>
          </a:p>
          <a:p>
            <a:r>
              <a:rPr lang="en-US" dirty="0"/>
              <a:t>Comparison of a test result to some underlying “biological truth” – the gold standard</a:t>
            </a:r>
          </a:p>
          <a:p>
            <a:r>
              <a:rPr lang="en-US" dirty="0"/>
              <a:t>Trade-offs between incorrectly identifying people with the disease and people without the disease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from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Randomized clinical trials</a:t>
            </a:r>
          </a:p>
          <a:p>
            <a:r>
              <a:rPr lang="en-US" altLang="en-US" dirty="0"/>
              <a:t>Other clinical studies</a:t>
            </a:r>
          </a:p>
          <a:p>
            <a:pPr lvl="1"/>
            <a:r>
              <a:rPr lang="en-US" altLang="en-US" dirty="0"/>
              <a:t>Cohort</a:t>
            </a:r>
          </a:p>
          <a:p>
            <a:pPr lvl="1"/>
            <a:r>
              <a:rPr lang="en-US" altLang="en-US" dirty="0"/>
              <a:t>Case-control</a:t>
            </a:r>
          </a:p>
          <a:p>
            <a:r>
              <a:rPr lang="en-US" altLang="en-US" dirty="0"/>
              <a:t>Disease registries</a:t>
            </a:r>
          </a:p>
          <a:p>
            <a:r>
              <a:rPr lang="en-US" altLang="en-US" dirty="0"/>
              <a:t>Expert opinion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6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a Positive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cutoff value, we have 4 counts</a:t>
            </a:r>
          </a:p>
          <a:p>
            <a:pPr lvl="1"/>
            <a:r>
              <a:rPr lang="en-US" dirty="0"/>
              <a:t># with disease who test positive</a:t>
            </a:r>
          </a:p>
          <a:p>
            <a:pPr lvl="1"/>
            <a:r>
              <a:rPr lang="en-US" dirty="0"/>
              <a:t># without disease who test positive</a:t>
            </a:r>
          </a:p>
          <a:p>
            <a:pPr lvl="1"/>
            <a:r>
              <a:rPr lang="en-US" dirty="0"/>
              <a:t># with disease who test negative</a:t>
            </a:r>
          </a:p>
          <a:p>
            <a:pPr lvl="1"/>
            <a:r>
              <a:rPr lang="en-US" dirty="0"/>
              <a:t># without disease who test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50</a:t>
            </a:fld>
            <a:endParaRPr lang="en-US"/>
          </a:p>
        </p:txBody>
      </p:sp>
      <p:grpSp>
        <p:nvGrpSpPr>
          <p:cNvPr id="19" name="Group 7"/>
          <p:cNvGrpSpPr/>
          <p:nvPr/>
        </p:nvGrpSpPr>
        <p:grpSpPr>
          <a:xfrm>
            <a:off x="1084115" y="3865560"/>
            <a:ext cx="7010400" cy="2286000"/>
            <a:chOff x="990600" y="4114800"/>
            <a:chExt cx="7010400" cy="2286000"/>
          </a:xfrm>
        </p:grpSpPr>
        <p:cxnSp>
          <p:nvCxnSpPr>
            <p:cNvPr id="20" name="Straight Connector 19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/>
          <p:nvPr/>
        </p:nvSpPr>
        <p:spPr>
          <a:xfrm>
            <a:off x="1103331" y="4139880"/>
            <a:ext cx="4905954" cy="1987826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0"/>
          <p:cNvSpPr/>
          <p:nvPr/>
        </p:nvSpPr>
        <p:spPr>
          <a:xfrm>
            <a:off x="2455715" y="4246561"/>
            <a:ext cx="5638800" cy="19050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3027215" y="4970460"/>
            <a:ext cx="236220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1265" y="3424236"/>
            <a:ext cx="181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Cutoff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4465" y="6183868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biomarker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64017" y="4934394"/>
            <a:ext cx="92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disease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63665" y="494074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disease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7935" y="3779506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5260" y="3774756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</p:spTree>
    <p:extLst>
      <p:ext uri="{BB962C8B-B14F-4D97-AF65-F5344CB8AC3E}">
        <p14:creationId xmlns:p14="http://schemas.microsoft.com/office/powerpoint/2010/main" val="3967715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5100" y="1308100"/>
            <a:ext cx="4038600" cy="388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14700" y="1841500"/>
            <a:ext cx="2819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48100" y="2441036"/>
            <a:ext cx="1752600" cy="1686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05300" y="2908300"/>
            <a:ext cx="791882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5570" y="5389890"/>
            <a:ext cx="42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Does the test hit the true value?</a:t>
            </a:r>
          </a:p>
        </p:txBody>
      </p:sp>
      <p:sp>
        <p:nvSpPr>
          <p:cNvPr id="11" name="Oval 10"/>
          <p:cNvSpPr/>
          <p:nvPr/>
        </p:nvSpPr>
        <p:spPr>
          <a:xfrm>
            <a:off x="3924300" y="26797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57700" y="2070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10100" y="2908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76700" y="3670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95900" y="30607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38700" y="2527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38700" y="3898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24300" y="3136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81500" y="3213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24500" y="3898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43300" y="2146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67100" y="2908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4900" y="3136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48300" y="2070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76700" y="4356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518959" y="30607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Characteristics: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3500" y="1562100"/>
            <a:ext cx="4038600" cy="388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3100" y="2095500"/>
            <a:ext cx="2819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6500" y="2695036"/>
            <a:ext cx="1752600" cy="16864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03700" y="3162300"/>
            <a:ext cx="791882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84236" y="5586171"/>
            <a:ext cx="530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accurate is this highly reliable test?</a:t>
            </a:r>
          </a:p>
        </p:txBody>
      </p:sp>
      <p:sp>
        <p:nvSpPr>
          <p:cNvPr id="11" name="Oval 10"/>
          <p:cNvSpPr/>
          <p:nvPr/>
        </p:nvSpPr>
        <p:spPr>
          <a:xfrm>
            <a:off x="5346700" y="2324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99100" y="24765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1500" y="2247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0500" y="2628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75300" y="2781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03900" y="25527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22900" y="20193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22900" y="2705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41900" y="23241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041900" y="186690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22900" y="23241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Characteristics: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Assess the accuracy of the test</a:t>
            </a:r>
          </a:p>
          <a:p>
            <a:pPr lvl="1"/>
            <a:r>
              <a:rPr lang="en-US" sz="2800" b="1" dirty="0"/>
              <a:t>Sensitivity:</a:t>
            </a:r>
            <a:r>
              <a:rPr lang="en-US" sz="2800" dirty="0"/>
              <a:t> the probability of a positive test in a person with disease</a:t>
            </a:r>
          </a:p>
          <a:p>
            <a:pPr lvl="1"/>
            <a:r>
              <a:rPr lang="en-US" sz="2800" b="1" dirty="0"/>
              <a:t>Specificity</a:t>
            </a:r>
            <a:r>
              <a:rPr lang="en-US" sz="2800" dirty="0"/>
              <a:t>: the probability of a negative test in a person who is healthy</a:t>
            </a:r>
          </a:p>
          <a:p>
            <a:pPr lvl="1"/>
            <a:endParaRPr lang="en-US" sz="2800" dirty="0"/>
          </a:p>
          <a:p>
            <a:r>
              <a:rPr lang="en-US" sz="3200" dirty="0"/>
              <a:t>Calculate the probability of disease given an positive or negative test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Accuracy of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well a test gets the true value (not of what it is measuring but rather of the true disease status) for people with and without the disease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54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33488" y="2756725"/>
            <a:ext cx="4881562" cy="2430462"/>
            <a:chOff x="665" y="1585"/>
            <a:chExt cx="3075" cy="1531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980" y="2028"/>
              <a:ext cx="1760" cy="1088"/>
              <a:chOff x="1980" y="2028"/>
              <a:chExt cx="1760" cy="1088"/>
            </a:xfrm>
          </p:grpSpPr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>
                <a:off x="2860" y="2052"/>
                <a:ext cx="0" cy="10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1980" y="2572"/>
                <a:ext cx="17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992" y="2028"/>
                <a:ext cx="1724" cy="10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17" y="1585"/>
              <a:ext cx="114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Disease State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65" y="2437"/>
              <a:ext cx="98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dirty="0"/>
                <a:t>Test Result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36" y="2185"/>
              <a:ext cx="33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TP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84" y="2701"/>
              <a:ext cx="3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TN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04" y="2161"/>
              <a:ext cx="32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FP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12" y="2701"/>
              <a:ext cx="36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FN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59" y="2158"/>
              <a:ext cx="2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b="1"/>
                <a:t>+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81" y="2692"/>
              <a:ext cx="19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b="1" dirty="0"/>
                <a:t>-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295" y="1762"/>
              <a:ext cx="242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b="1"/>
                <a:t>+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23" y="1747"/>
              <a:ext cx="19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800" b="1" dirty="0"/>
                <a:t>-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33306" y="3360243"/>
            <a:ext cx="2849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Positive predictive value:  TP/(TP + FP)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Negative predictive value:  TN/(FN + TN)</a:t>
            </a:r>
          </a:p>
          <a:p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00597" y="5646003"/>
            <a:ext cx="330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Sensitivity:  TP/(TP + FN)</a:t>
            </a:r>
          </a:p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91073" y="5633332"/>
            <a:ext cx="3264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Specificity:  TN/(TN + FP)</a:t>
            </a:r>
          </a:p>
          <a:p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61025" y="2479706"/>
            <a:ext cx="2606675" cy="1229519"/>
            <a:chOff x="5661025" y="2222500"/>
            <a:chExt cx="2606675" cy="1229519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5661025" y="2499519"/>
              <a:ext cx="968375" cy="9525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29400" y="2222500"/>
              <a:ext cx="163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I error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6631" y="4876828"/>
            <a:ext cx="2528096" cy="656433"/>
            <a:chOff x="986631" y="4619622"/>
            <a:chExt cx="2528096" cy="656433"/>
          </a:xfrm>
        </p:grpSpPr>
        <p:sp>
          <p:nvSpPr>
            <p:cNvPr id="28" name="TextBox 27"/>
            <p:cNvSpPr txBox="1"/>
            <p:nvPr/>
          </p:nvSpPr>
          <p:spPr>
            <a:xfrm>
              <a:off x="986631" y="4875945"/>
              <a:ext cx="163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II error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433637" y="4619622"/>
              <a:ext cx="1081090" cy="453234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0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Probability of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(</a:t>
            </a:r>
            <a:r>
              <a:rPr lang="en-US" dirty="0" err="1"/>
              <a:t>sens</a:t>
            </a:r>
            <a:r>
              <a:rPr lang="en-US" dirty="0"/>
              <a:t>): </a:t>
            </a:r>
            <a:r>
              <a:rPr lang="en-US" sz="3200" dirty="0" err="1"/>
              <a:t>Pr</a:t>
            </a:r>
            <a:r>
              <a:rPr lang="en-US" sz="3200" dirty="0"/>
              <a:t>(+|disease)</a:t>
            </a:r>
          </a:p>
          <a:p>
            <a:r>
              <a:rPr lang="en-US" sz="3200" dirty="0"/>
              <a:t>Specificity (spec):  </a:t>
            </a:r>
            <a:r>
              <a:rPr lang="en-US" sz="3200" dirty="0" err="1"/>
              <a:t>Pr</a:t>
            </a:r>
            <a:r>
              <a:rPr lang="en-US" sz="3200" dirty="0"/>
              <a:t>(-|No disease)</a:t>
            </a:r>
          </a:p>
          <a:p>
            <a:r>
              <a:rPr lang="en-US" dirty="0" err="1"/>
              <a:t>Pr</a:t>
            </a:r>
            <a:r>
              <a:rPr lang="en-US" dirty="0"/>
              <a:t>(Disease) = number with disease / total pop.</a:t>
            </a:r>
          </a:p>
          <a:p>
            <a:r>
              <a:rPr lang="en-US" dirty="0" err="1"/>
              <a:t>Pr</a:t>
            </a:r>
            <a:r>
              <a:rPr lang="en-US" dirty="0"/>
              <a:t>(disease|+)  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dirty="0" err="1"/>
              <a:t>Pr</a:t>
            </a:r>
            <a:r>
              <a:rPr lang="en-US" dirty="0"/>
              <a:t>(+ and disease) / </a:t>
            </a:r>
            <a:r>
              <a:rPr lang="en-US" dirty="0" err="1"/>
              <a:t>Pr</a:t>
            </a:r>
            <a:r>
              <a:rPr lang="en-US" dirty="0"/>
              <a:t>(+) 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dirty="0" err="1"/>
              <a:t>Pr</a:t>
            </a:r>
            <a:r>
              <a:rPr lang="en-US" dirty="0"/>
              <a:t>(+|disease)</a:t>
            </a:r>
            <a:r>
              <a:rPr lang="en-US" dirty="0" err="1"/>
              <a:t>Pr</a:t>
            </a:r>
            <a:r>
              <a:rPr lang="en-US" dirty="0"/>
              <a:t>(disease) / </a:t>
            </a:r>
            <a:r>
              <a:rPr lang="en-US" dirty="0" err="1"/>
              <a:t>Pr</a:t>
            </a:r>
            <a:r>
              <a:rPr lang="en-US" dirty="0"/>
              <a:t>(+)</a:t>
            </a:r>
          </a:p>
          <a:p>
            <a:pPr marL="0" indent="0">
              <a:buNone/>
            </a:pPr>
            <a:r>
              <a:rPr lang="en-US" dirty="0"/>
              <a:t>	= </a:t>
            </a:r>
            <a:r>
              <a:rPr lang="en-US" dirty="0" err="1"/>
              <a:t>Pr</a:t>
            </a:r>
            <a:r>
              <a:rPr lang="en-US" dirty="0"/>
              <a:t>(+|disease)</a:t>
            </a:r>
            <a:r>
              <a:rPr lang="en-US" dirty="0" err="1"/>
              <a:t>Pr</a:t>
            </a:r>
            <a:r>
              <a:rPr lang="en-US" dirty="0"/>
              <a:t>(disease) / </a:t>
            </a:r>
            <a:r>
              <a:rPr lang="en-US" dirty="0" err="1"/>
              <a:t>Pr</a:t>
            </a:r>
            <a:r>
              <a:rPr lang="en-US" dirty="0"/>
              <a:t>(+|disease)</a:t>
            </a:r>
            <a:r>
              <a:rPr lang="en-US" dirty="0" err="1"/>
              <a:t>Pr</a:t>
            </a:r>
            <a:r>
              <a:rPr lang="en-US" dirty="0"/>
              <a:t>(Disease) + </a:t>
            </a:r>
            <a:r>
              <a:rPr lang="en-US" dirty="0" err="1"/>
              <a:t>Pr</a:t>
            </a:r>
            <a:r>
              <a:rPr lang="en-US" dirty="0"/>
              <a:t>(+|No Dis)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NoDis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Sens*</a:t>
            </a:r>
            <a:r>
              <a:rPr lang="en-US" dirty="0" err="1"/>
              <a:t>prev</a:t>
            </a:r>
            <a:r>
              <a:rPr lang="en-US" dirty="0"/>
              <a:t> / (</a:t>
            </a:r>
            <a:r>
              <a:rPr lang="en-US" dirty="0" err="1"/>
              <a:t>sens</a:t>
            </a:r>
            <a:r>
              <a:rPr lang="en-US" dirty="0"/>
              <a:t>*</a:t>
            </a:r>
            <a:r>
              <a:rPr lang="en-US" dirty="0" err="1"/>
              <a:t>Prev</a:t>
            </a:r>
            <a:r>
              <a:rPr lang="en-US" dirty="0"/>
              <a:t> + (1-spec)*(1-Prev))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83165" y="3214902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Bayes Rule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46279" y="3399568"/>
            <a:ext cx="1239228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58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ROC (Receiver Operating Characteristic) Curves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 14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8327390" y="177419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3854" y="123961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-789081" y="2708372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(True Positive Rate) TPR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3802" y="6172200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 (FPR)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6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ROC (Receiver Operating Characteristic) Curves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grpSp>
        <p:nvGrpSpPr>
          <p:cNvPr id="11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4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7412990" y="180721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3352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93854" y="123961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21920" y="123961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+</a:t>
            </a:r>
          </a:p>
        </p:txBody>
      </p:sp>
    </p:spTree>
    <p:extLst>
      <p:ext uri="{BB962C8B-B14F-4D97-AF65-F5344CB8AC3E}">
        <p14:creationId xmlns:p14="http://schemas.microsoft.com/office/powerpoint/2010/main" val="1731456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ROC (Receiver Operating Characteristic)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grpSp>
        <p:nvGrpSpPr>
          <p:cNvPr id="11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4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7108190" y="180721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3352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52600" y="24384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0" y="1183069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09866" y="1183069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 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193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ROC (Receiver Operating Characteristic)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grpSp>
        <p:nvGrpSpPr>
          <p:cNvPr id="11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4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6727190" y="180721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4400" y="3352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52600" y="24384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814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3409" y="116341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21475" y="1163411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 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320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studies (used as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Observational studies </a:t>
            </a:r>
            <a:r>
              <a:rPr lang="en-US" dirty="0">
                <a:cs typeface="Times New Roman" panose="02020603050405020304" pitchFamily="18" charset="0"/>
              </a:rPr>
              <a:t>– the population is observed without any interference by the investigator</a:t>
            </a:r>
          </a:p>
          <a:p>
            <a:pPr lvl="1"/>
            <a:r>
              <a:rPr lang="en-US" dirty="0"/>
              <a:t>Cheaper and faster</a:t>
            </a:r>
          </a:p>
          <a:p>
            <a:pPr lvl="1"/>
            <a:r>
              <a:rPr lang="en-US" dirty="0"/>
              <a:t>Can examine long-term effects</a:t>
            </a:r>
          </a:p>
          <a:p>
            <a:pPr lvl="1"/>
            <a:r>
              <a:rPr lang="en-US" dirty="0"/>
              <a:t>Hypothesis-generating</a:t>
            </a:r>
          </a:p>
          <a:p>
            <a:pPr lvl="1"/>
            <a:r>
              <a:rPr lang="en-US" dirty="0"/>
              <a:t>Sometimes, experimental studies are not ethical </a:t>
            </a:r>
          </a:p>
          <a:p>
            <a:pPr marL="457200" lvl="1" indent="0">
              <a:buNone/>
            </a:pPr>
            <a:r>
              <a:rPr lang="en-US" dirty="0"/>
              <a:t>	(e.g., withholding treatment)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b="1" dirty="0">
                <a:cs typeface="Times New Roman" panose="02020603050405020304" pitchFamily="18" charset="0"/>
              </a:rPr>
              <a:t>Experimental studies </a:t>
            </a:r>
            <a:r>
              <a:rPr lang="en-US" dirty="0">
                <a:cs typeface="Times New Roman" panose="02020603050405020304" pitchFamily="18" charset="0"/>
              </a:rPr>
              <a:t>– the investigator tries to control the environment in which the hypothesis is tested 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randomized, double-blind clinical trial is the gold standard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ROC (Receiver Operating Characteristic)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60</a:t>
            </a:fld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20202" y="1558456"/>
            <a:ext cx="5144494" cy="4579951"/>
          </a:xfrm>
          <a:custGeom>
            <a:avLst/>
            <a:gdLst>
              <a:gd name="connsiteX0" fmla="*/ 0 w 5144494"/>
              <a:gd name="connsiteY0" fmla="*/ 4579951 h 4579951"/>
              <a:gd name="connsiteX1" fmla="*/ 405516 w 5144494"/>
              <a:gd name="connsiteY1" fmla="*/ 1900361 h 4579951"/>
              <a:gd name="connsiteX2" fmla="*/ 1264257 w 5144494"/>
              <a:gd name="connsiteY2" fmla="*/ 978010 h 4579951"/>
              <a:gd name="connsiteX3" fmla="*/ 3069203 w 5144494"/>
              <a:gd name="connsiteY3" fmla="*/ 302149 h 4579951"/>
              <a:gd name="connsiteX4" fmla="*/ 5144494 w 5144494"/>
              <a:gd name="connsiteY4" fmla="*/ 0 h 457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4494" h="4579951">
                <a:moveTo>
                  <a:pt x="0" y="4579951"/>
                </a:moveTo>
                <a:cubicBezTo>
                  <a:pt x="97403" y="3540317"/>
                  <a:pt x="194807" y="2500684"/>
                  <a:pt x="405516" y="1900361"/>
                </a:cubicBezTo>
                <a:cubicBezTo>
                  <a:pt x="616225" y="1300038"/>
                  <a:pt x="820309" y="1244379"/>
                  <a:pt x="1264257" y="978010"/>
                </a:cubicBezTo>
                <a:cubicBezTo>
                  <a:pt x="1708205" y="711641"/>
                  <a:pt x="2422497" y="465151"/>
                  <a:pt x="3069203" y="302149"/>
                </a:cubicBezTo>
                <a:cubicBezTo>
                  <a:pt x="3715909" y="139147"/>
                  <a:pt x="4430201" y="69573"/>
                  <a:pt x="5144494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grpSp>
        <p:nvGrpSpPr>
          <p:cNvPr id="12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5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5965190" y="180721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4400" y="3352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2600" y="24384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814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38800" y="1447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800" y="1158447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6866" y="1158447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Test 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75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Useless Test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9600" y="1676400"/>
            <a:ext cx="5105400" cy="449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85900" y="289560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0271" y="4303067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worse</a:t>
            </a:r>
          </a:p>
        </p:txBody>
      </p:sp>
    </p:spTree>
    <p:extLst>
      <p:ext uri="{BB962C8B-B14F-4D97-AF65-F5344CB8AC3E}">
        <p14:creationId xmlns:p14="http://schemas.microsoft.com/office/powerpoint/2010/main" val="1329570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Perfect Test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-1676400" y="38862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1600200"/>
            <a:ext cx="5181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3000" y="2104608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Perfect classification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49300" y="1690690"/>
            <a:ext cx="393700" cy="519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71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 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63</a:t>
            </a:fld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28153" y="1550504"/>
            <a:ext cx="5128591" cy="4611757"/>
          </a:xfrm>
          <a:custGeom>
            <a:avLst/>
            <a:gdLst>
              <a:gd name="connsiteX0" fmla="*/ 0 w 5128591"/>
              <a:gd name="connsiteY0" fmla="*/ 4587903 h 4611757"/>
              <a:gd name="connsiteX1" fmla="*/ 278296 w 5128591"/>
              <a:gd name="connsiteY1" fmla="*/ 2329733 h 4611757"/>
              <a:gd name="connsiteX2" fmla="*/ 421419 w 5128591"/>
              <a:gd name="connsiteY2" fmla="*/ 1892411 h 4611757"/>
              <a:gd name="connsiteX3" fmla="*/ 596348 w 5128591"/>
              <a:gd name="connsiteY3" fmla="*/ 1470992 h 4611757"/>
              <a:gd name="connsiteX4" fmla="*/ 1216550 w 5128591"/>
              <a:gd name="connsiteY4" fmla="*/ 1025719 h 4611757"/>
              <a:gd name="connsiteX5" fmla="*/ 1765190 w 5128591"/>
              <a:gd name="connsiteY5" fmla="*/ 715618 h 4611757"/>
              <a:gd name="connsiteX6" fmla="*/ 2464904 w 5128591"/>
              <a:gd name="connsiteY6" fmla="*/ 500933 h 4611757"/>
              <a:gd name="connsiteX7" fmla="*/ 3061252 w 5128591"/>
              <a:gd name="connsiteY7" fmla="*/ 310101 h 4611757"/>
              <a:gd name="connsiteX8" fmla="*/ 4134678 w 5128591"/>
              <a:gd name="connsiteY8" fmla="*/ 119270 h 4611757"/>
              <a:gd name="connsiteX9" fmla="*/ 5128591 w 5128591"/>
              <a:gd name="connsiteY9" fmla="*/ 0 h 4611757"/>
              <a:gd name="connsiteX10" fmla="*/ 5128591 w 5128591"/>
              <a:gd name="connsiteY10" fmla="*/ 4611757 h 4611757"/>
              <a:gd name="connsiteX11" fmla="*/ 0 w 5128591"/>
              <a:gd name="connsiteY11" fmla="*/ 4587903 h 461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8591" h="4611757">
                <a:moveTo>
                  <a:pt x="0" y="4587903"/>
                </a:moveTo>
                <a:lnTo>
                  <a:pt x="278296" y="2329733"/>
                </a:lnTo>
                <a:lnTo>
                  <a:pt x="421419" y="1892411"/>
                </a:lnTo>
                <a:lnTo>
                  <a:pt x="596348" y="1470992"/>
                </a:lnTo>
                <a:lnTo>
                  <a:pt x="1216550" y="1025719"/>
                </a:lnTo>
                <a:lnTo>
                  <a:pt x="1765190" y="715618"/>
                </a:lnTo>
                <a:lnTo>
                  <a:pt x="2464904" y="500933"/>
                </a:lnTo>
                <a:lnTo>
                  <a:pt x="3061252" y="310101"/>
                </a:lnTo>
                <a:lnTo>
                  <a:pt x="4134678" y="119270"/>
                </a:lnTo>
                <a:lnTo>
                  <a:pt x="5128591" y="0"/>
                </a:lnTo>
                <a:lnTo>
                  <a:pt x="5128591" y="4611757"/>
                </a:lnTo>
                <a:lnTo>
                  <a:pt x="0" y="4587903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AUC</a:t>
            </a:r>
          </a:p>
        </p:txBody>
      </p:sp>
      <p:sp>
        <p:nvSpPr>
          <p:cNvPr id="7" name="Freeform 7"/>
          <p:cNvSpPr/>
          <p:nvPr/>
        </p:nvSpPr>
        <p:spPr>
          <a:xfrm>
            <a:off x="620202" y="1558456"/>
            <a:ext cx="5144494" cy="4579951"/>
          </a:xfrm>
          <a:custGeom>
            <a:avLst/>
            <a:gdLst>
              <a:gd name="connsiteX0" fmla="*/ 0 w 5144494"/>
              <a:gd name="connsiteY0" fmla="*/ 4579951 h 4579951"/>
              <a:gd name="connsiteX1" fmla="*/ 405516 w 5144494"/>
              <a:gd name="connsiteY1" fmla="*/ 1900361 h 4579951"/>
              <a:gd name="connsiteX2" fmla="*/ 1264257 w 5144494"/>
              <a:gd name="connsiteY2" fmla="*/ 978010 h 4579951"/>
              <a:gd name="connsiteX3" fmla="*/ 3069203 w 5144494"/>
              <a:gd name="connsiteY3" fmla="*/ 302149 h 4579951"/>
              <a:gd name="connsiteX4" fmla="*/ 5144494 w 5144494"/>
              <a:gd name="connsiteY4" fmla="*/ 0 h 457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4494" h="4579951">
                <a:moveTo>
                  <a:pt x="0" y="4579951"/>
                </a:moveTo>
                <a:cubicBezTo>
                  <a:pt x="97403" y="3540317"/>
                  <a:pt x="194807" y="2500684"/>
                  <a:pt x="405516" y="1900361"/>
                </a:cubicBezTo>
                <a:cubicBezTo>
                  <a:pt x="616225" y="1300038"/>
                  <a:pt x="820309" y="1244379"/>
                  <a:pt x="1264257" y="978010"/>
                </a:cubicBezTo>
                <a:cubicBezTo>
                  <a:pt x="1708205" y="711641"/>
                  <a:pt x="2422497" y="465151"/>
                  <a:pt x="3069203" y="302149"/>
                </a:cubicBezTo>
                <a:cubicBezTo>
                  <a:pt x="3715909" y="139147"/>
                  <a:pt x="4430201" y="69573"/>
                  <a:pt x="5144494" y="0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"/>
          <p:cNvGrpSpPr/>
          <p:nvPr/>
        </p:nvGrpSpPr>
        <p:grpSpPr>
          <a:xfrm>
            <a:off x="609600" y="1600200"/>
            <a:ext cx="5257800" cy="4572000"/>
            <a:chOff x="838200" y="1524000"/>
            <a:chExt cx="5257800" cy="4572000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-1447800" y="3810000"/>
              <a:ext cx="457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8200" y="6096000"/>
              <a:ext cx="5257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6200000">
            <a:off x="143000" y="164967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6172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FPR</a:t>
            </a:r>
          </a:p>
        </p:txBody>
      </p:sp>
      <p:grpSp>
        <p:nvGrpSpPr>
          <p:cNvPr id="13" name="Group 7"/>
          <p:cNvGrpSpPr/>
          <p:nvPr/>
        </p:nvGrpSpPr>
        <p:grpSpPr>
          <a:xfrm>
            <a:off x="6324600" y="1295400"/>
            <a:ext cx="2514600" cy="990600"/>
            <a:chOff x="990600" y="4114800"/>
            <a:chExt cx="7010400" cy="22860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-152400" y="5257800"/>
              <a:ext cx="2286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90600" y="6400800"/>
              <a:ext cx="701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6"/>
          <p:cNvSpPr/>
          <p:nvPr/>
        </p:nvSpPr>
        <p:spPr>
          <a:xfrm>
            <a:off x="6343816" y="1400754"/>
            <a:ext cx="1759744" cy="861391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954" h="1987826">
                <a:moveTo>
                  <a:pt x="0" y="1987826"/>
                </a:moveTo>
                <a:lnTo>
                  <a:pt x="818984" y="1630680"/>
                </a:lnTo>
                <a:lnTo>
                  <a:pt x="1590261" y="190831"/>
                </a:lnTo>
                <a:lnTo>
                  <a:pt x="1868556" y="39757"/>
                </a:lnTo>
                <a:lnTo>
                  <a:pt x="2083241" y="0"/>
                </a:lnTo>
                <a:lnTo>
                  <a:pt x="2289975" y="39757"/>
                </a:lnTo>
                <a:lnTo>
                  <a:pt x="2425147" y="190831"/>
                </a:lnTo>
                <a:lnTo>
                  <a:pt x="2952584" y="1706880"/>
                </a:lnTo>
                <a:lnTo>
                  <a:pt x="4905954" y="1987826"/>
                </a:lnTo>
                <a:lnTo>
                  <a:pt x="0" y="1987826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781800" y="1447800"/>
            <a:ext cx="2022613" cy="825500"/>
          </a:xfrm>
          <a:custGeom>
            <a:avLst/>
            <a:gdLst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854518 w 4905954"/>
              <a:gd name="connsiteY7" fmla="*/ 1836751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1009815 w 4905954"/>
              <a:gd name="connsiteY1" fmla="*/ 1884459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2952584 w 4905954"/>
              <a:gd name="connsiteY7" fmla="*/ 1706880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2425147 w 4905954"/>
              <a:gd name="connsiteY6" fmla="*/ 190831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289975 w 4905954"/>
              <a:gd name="connsiteY5" fmla="*/ 39757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87826 h 1987826"/>
              <a:gd name="connsiteX1" fmla="*/ 818984 w 4905954"/>
              <a:gd name="connsiteY1" fmla="*/ 1630680 h 1987826"/>
              <a:gd name="connsiteX2" fmla="*/ 1590261 w 4905954"/>
              <a:gd name="connsiteY2" fmla="*/ 190831 h 1987826"/>
              <a:gd name="connsiteX3" fmla="*/ 1868556 w 4905954"/>
              <a:gd name="connsiteY3" fmla="*/ 39757 h 1987826"/>
              <a:gd name="connsiteX4" fmla="*/ 2083241 w 4905954"/>
              <a:gd name="connsiteY4" fmla="*/ 0 h 1987826"/>
              <a:gd name="connsiteX5" fmla="*/ 2696154 w 4905954"/>
              <a:gd name="connsiteY5" fmla="*/ 159026 h 1987826"/>
              <a:gd name="connsiteX6" fmla="*/ 3153354 w 4905954"/>
              <a:gd name="connsiteY6" fmla="*/ 387626 h 1987826"/>
              <a:gd name="connsiteX7" fmla="*/ 4143954 w 4905954"/>
              <a:gd name="connsiteY7" fmla="*/ 1759226 h 1987826"/>
              <a:gd name="connsiteX8" fmla="*/ 4905954 w 4905954"/>
              <a:gd name="connsiteY8" fmla="*/ 1987826 h 1987826"/>
              <a:gd name="connsiteX9" fmla="*/ 0 w 4905954"/>
              <a:gd name="connsiteY9" fmla="*/ 1987826 h 1987826"/>
              <a:gd name="connsiteX0" fmla="*/ 0 w 4905954"/>
              <a:gd name="connsiteY0" fmla="*/ 1948069 h 1948069"/>
              <a:gd name="connsiteX1" fmla="*/ 818984 w 4905954"/>
              <a:gd name="connsiteY1" fmla="*/ 1590923 h 1948069"/>
              <a:gd name="connsiteX2" fmla="*/ 1590261 w 4905954"/>
              <a:gd name="connsiteY2" fmla="*/ 151074 h 1948069"/>
              <a:gd name="connsiteX3" fmla="*/ 1868556 w 4905954"/>
              <a:gd name="connsiteY3" fmla="*/ 0 h 1948069"/>
              <a:gd name="connsiteX4" fmla="*/ 2391354 w 4905954"/>
              <a:gd name="connsiteY4" fmla="*/ 43069 h 1948069"/>
              <a:gd name="connsiteX5" fmla="*/ 2696154 w 4905954"/>
              <a:gd name="connsiteY5" fmla="*/ 119269 h 1948069"/>
              <a:gd name="connsiteX6" fmla="*/ 3153354 w 4905954"/>
              <a:gd name="connsiteY6" fmla="*/ 347869 h 1948069"/>
              <a:gd name="connsiteX7" fmla="*/ 4143954 w 4905954"/>
              <a:gd name="connsiteY7" fmla="*/ 1719469 h 1948069"/>
              <a:gd name="connsiteX8" fmla="*/ 4905954 w 4905954"/>
              <a:gd name="connsiteY8" fmla="*/ 1948069 h 1948069"/>
              <a:gd name="connsiteX9" fmla="*/ 0 w 4905954"/>
              <a:gd name="connsiteY9" fmla="*/ 1948069 h 1948069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590261 w 4905954"/>
              <a:gd name="connsiteY2" fmla="*/ 108005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818984 w 4905954"/>
              <a:gd name="connsiteY1" fmla="*/ 1547854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1857954 w 4905954"/>
              <a:gd name="connsiteY2" fmla="*/ 2285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086554 w 4905954"/>
              <a:gd name="connsiteY3" fmla="*/ 76200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3913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1 h 1905001"/>
              <a:gd name="connsiteX1" fmla="*/ 1553154 w 4905954"/>
              <a:gd name="connsiteY1" fmla="*/ 1600200 h 1905001"/>
              <a:gd name="connsiteX2" fmla="*/ 2010354 w 4905954"/>
              <a:gd name="connsiteY2" fmla="*/ 304800 h 1905001"/>
              <a:gd name="connsiteX3" fmla="*/ 2162754 w 4905954"/>
              <a:gd name="connsiteY3" fmla="*/ 152400 h 1905001"/>
              <a:gd name="connsiteX4" fmla="*/ 2467554 w 4905954"/>
              <a:gd name="connsiteY4" fmla="*/ 0 h 1905001"/>
              <a:gd name="connsiteX5" fmla="*/ 2696154 w 4905954"/>
              <a:gd name="connsiteY5" fmla="*/ 76201 h 1905001"/>
              <a:gd name="connsiteX6" fmla="*/ 3153354 w 4905954"/>
              <a:gd name="connsiteY6" fmla="*/ 304801 h 1905001"/>
              <a:gd name="connsiteX7" fmla="*/ 4143954 w 4905954"/>
              <a:gd name="connsiteY7" fmla="*/ 1676401 h 1905001"/>
              <a:gd name="connsiteX8" fmla="*/ 4905954 w 4905954"/>
              <a:gd name="connsiteY8" fmla="*/ 1905001 h 1905001"/>
              <a:gd name="connsiteX9" fmla="*/ 0 w 4905954"/>
              <a:gd name="connsiteY9" fmla="*/ 1905001 h 1905001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696154 w 4905954"/>
              <a:gd name="connsiteY5" fmla="*/ 76200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153354 w 4905954"/>
              <a:gd name="connsiteY6" fmla="*/ 304800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905954"/>
              <a:gd name="connsiteY0" fmla="*/ 1905000 h 1905000"/>
              <a:gd name="connsiteX1" fmla="*/ 1553154 w 4905954"/>
              <a:gd name="connsiteY1" fmla="*/ 1600199 h 1905000"/>
              <a:gd name="connsiteX2" fmla="*/ 2010354 w 4905954"/>
              <a:gd name="connsiteY2" fmla="*/ 304799 h 1905000"/>
              <a:gd name="connsiteX3" fmla="*/ 2162754 w 4905954"/>
              <a:gd name="connsiteY3" fmla="*/ 152399 h 1905000"/>
              <a:gd name="connsiteX4" fmla="*/ 2543754 w 4905954"/>
              <a:gd name="connsiteY4" fmla="*/ 0 h 1905000"/>
              <a:gd name="connsiteX5" fmla="*/ 2772354 w 4905954"/>
              <a:gd name="connsiteY5" fmla="*/ 76199 h 1905000"/>
              <a:gd name="connsiteX6" fmla="*/ 3305754 w 4905954"/>
              <a:gd name="connsiteY6" fmla="*/ 533399 h 1905000"/>
              <a:gd name="connsiteX7" fmla="*/ 4143954 w 4905954"/>
              <a:gd name="connsiteY7" fmla="*/ 1676400 h 1905000"/>
              <a:gd name="connsiteX8" fmla="*/ 4905954 w 4905954"/>
              <a:gd name="connsiteY8" fmla="*/ 1905000 h 1905000"/>
              <a:gd name="connsiteX9" fmla="*/ 0 w 4905954"/>
              <a:gd name="connsiteY9" fmla="*/ 1905000 h 1905000"/>
              <a:gd name="connsiteX0" fmla="*/ 0 w 4191000"/>
              <a:gd name="connsiteY0" fmla="*/ 1904999 h 1905000"/>
              <a:gd name="connsiteX1" fmla="*/ 838200 w 4191000"/>
              <a:gd name="connsiteY1" fmla="*/ 1600199 h 1905000"/>
              <a:gd name="connsiteX2" fmla="*/ 1295400 w 4191000"/>
              <a:gd name="connsiteY2" fmla="*/ 304799 h 1905000"/>
              <a:gd name="connsiteX3" fmla="*/ 1447800 w 4191000"/>
              <a:gd name="connsiteY3" fmla="*/ 152399 h 1905000"/>
              <a:gd name="connsiteX4" fmla="*/ 1828800 w 4191000"/>
              <a:gd name="connsiteY4" fmla="*/ 0 h 1905000"/>
              <a:gd name="connsiteX5" fmla="*/ 2057400 w 4191000"/>
              <a:gd name="connsiteY5" fmla="*/ 76199 h 1905000"/>
              <a:gd name="connsiteX6" fmla="*/ 2590800 w 4191000"/>
              <a:gd name="connsiteY6" fmla="*/ 533399 h 1905000"/>
              <a:gd name="connsiteX7" fmla="*/ 3429000 w 4191000"/>
              <a:gd name="connsiteY7" fmla="*/ 1676400 h 1905000"/>
              <a:gd name="connsiteX8" fmla="*/ 4191000 w 4191000"/>
              <a:gd name="connsiteY8" fmla="*/ 1905000 h 1905000"/>
              <a:gd name="connsiteX9" fmla="*/ 0 w 4191000"/>
              <a:gd name="connsiteY9" fmla="*/ 1904999 h 1905000"/>
              <a:gd name="connsiteX0" fmla="*/ 0 w 5638800"/>
              <a:gd name="connsiteY0" fmla="*/ 1904999 h 1905000"/>
              <a:gd name="connsiteX1" fmla="*/ 2286000 w 5638800"/>
              <a:gd name="connsiteY1" fmla="*/ 1600199 h 1905000"/>
              <a:gd name="connsiteX2" fmla="*/ 2743200 w 5638800"/>
              <a:gd name="connsiteY2" fmla="*/ 304799 h 1905000"/>
              <a:gd name="connsiteX3" fmla="*/ 2895600 w 5638800"/>
              <a:gd name="connsiteY3" fmla="*/ 152399 h 1905000"/>
              <a:gd name="connsiteX4" fmla="*/ 3276600 w 5638800"/>
              <a:gd name="connsiteY4" fmla="*/ 0 h 1905000"/>
              <a:gd name="connsiteX5" fmla="*/ 3505200 w 5638800"/>
              <a:gd name="connsiteY5" fmla="*/ 76199 h 1905000"/>
              <a:gd name="connsiteX6" fmla="*/ 4038600 w 5638800"/>
              <a:gd name="connsiteY6" fmla="*/ 533399 h 1905000"/>
              <a:gd name="connsiteX7" fmla="*/ 4876800 w 5638800"/>
              <a:gd name="connsiteY7" fmla="*/ 1676400 h 1905000"/>
              <a:gd name="connsiteX8" fmla="*/ 5638800 w 5638800"/>
              <a:gd name="connsiteY8" fmla="*/ 1905000 h 1905000"/>
              <a:gd name="connsiteX9" fmla="*/ 0 w 5638800"/>
              <a:gd name="connsiteY9" fmla="*/ 1904999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38800" h="1905000">
                <a:moveTo>
                  <a:pt x="0" y="1904999"/>
                </a:moveTo>
                <a:lnTo>
                  <a:pt x="2286000" y="1600199"/>
                </a:lnTo>
                <a:lnTo>
                  <a:pt x="2743200" y="304799"/>
                </a:lnTo>
                <a:lnTo>
                  <a:pt x="2895600" y="152399"/>
                </a:lnTo>
                <a:lnTo>
                  <a:pt x="3276600" y="0"/>
                </a:lnTo>
                <a:lnTo>
                  <a:pt x="3505200" y="76199"/>
                </a:lnTo>
                <a:lnTo>
                  <a:pt x="4038600" y="533399"/>
                </a:lnTo>
                <a:lnTo>
                  <a:pt x="4876800" y="1676400"/>
                </a:lnTo>
                <a:lnTo>
                  <a:pt x="5638800" y="1905000"/>
                </a:lnTo>
                <a:lnTo>
                  <a:pt x="0" y="1904999"/>
                </a:lnTo>
                <a:close/>
              </a:path>
            </a:pathLst>
          </a:custGeom>
          <a:solidFill>
            <a:schemeClr val="accent2">
              <a:alpha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965190" y="1807210"/>
            <a:ext cx="1023620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33400" y="6019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352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52600" y="24384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81400" y="1752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638800" y="1447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895600"/>
            <a:ext cx="24332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Useless test has</a:t>
            </a:r>
          </a:p>
          <a:p>
            <a:r>
              <a:rPr lang="en-US" sz="2400" dirty="0"/>
              <a:t>AUC = 0.5</a:t>
            </a:r>
          </a:p>
          <a:p>
            <a:endParaRPr lang="en-US" sz="2400" dirty="0"/>
          </a:p>
          <a:p>
            <a:r>
              <a:rPr lang="en-US" sz="2400" dirty="0"/>
              <a:t>Perfect test has </a:t>
            </a:r>
          </a:p>
          <a:p>
            <a:r>
              <a:rPr lang="en-US" sz="2400" dirty="0"/>
              <a:t>AUC = 1.0</a:t>
            </a:r>
          </a:p>
          <a:p>
            <a:endParaRPr lang="en-US" sz="2400" dirty="0"/>
          </a:p>
          <a:p>
            <a:r>
              <a:rPr lang="en-US" sz="2400" dirty="0"/>
              <a:t>Common test has </a:t>
            </a:r>
          </a:p>
          <a:p>
            <a:r>
              <a:rPr lang="en-US" sz="2400" dirty="0"/>
              <a:t>0.5 &lt; AUC &lt; 1.0</a:t>
            </a:r>
          </a:p>
        </p:txBody>
      </p:sp>
    </p:spTree>
    <p:extLst>
      <p:ext uri="{BB962C8B-B14F-4D97-AF65-F5344CB8AC3E}">
        <p14:creationId xmlns:p14="http://schemas.microsoft.com/office/powerpoint/2010/main" val="6596339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in a model we wish to evaluate whether multiple tests should be used</a:t>
            </a:r>
          </a:p>
          <a:p>
            <a:pPr lvl="1"/>
            <a:r>
              <a:rPr lang="en-US" dirty="0"/>
              <a:t>Ex: If mammogram is positive, do biopsy</a:t>
            </a:r>
          </a:p>
          <a:p>
            <a:r>
              <a:rPr lang="en-US" dirty="0"/>
              <a:t>Be careful about test characteristics</a:t>
            </a:r>
          </a:p>
          <a:p>
            <a:r>
              <a:rPr lang="en-US" dirty="0"/>
              <a:t>If tests are measuring similar biological factors, they may not give independent results</a:t>
            </a:r>
          </a:p>
          <a:p>
            <a:pPr lvl="1"/>
            <a:r>
              <a:rPr lang="en-US" dirty="0"/>
              <a:t>Ex: If two tests both measure platelet levels to determine if patient has disease, test results may be correlated (and be less informative than 2 independent tests)</a:t>
            </a:r>
          </a:p>
          <a:p>
            <a:r>
              <a:rPr lang="en-US" dirty="0"/>
              <a:t>Use sensitivity and specificity of combinations of tests, if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3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time models use period probabilities </a:t>
            </a:r>
          </a:p>
          <a:p>
            <a:r>
              <a:rPr lang="en-US" dirty="0"/>
              <a:t>Save mathematical manipulations for rates </a:t>
            </a:r>
          </a:p>
          <a:p>
            <a:r>
              <a:rPr lang="en-US" dirty="0"/>
              <a:t>Understand the assumptions you make when you do these manipulations </a:t>
            </a:r>
          </a:p>
          <a:p>
            <a:r>
              <a:rPr lang="en-US" dirty="0"/>
              <a:t>Test, even in a limited way, the validity of these assumptions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ISE 599: Modeling for Health Policy and Medical Decision Making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2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inputs for policy: compartmental model examples in CEA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1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Epidemiology</a:t>
            </a:r>
            <a:r>
              <a:rPr lang="en-US" dirty="0"/>
              <a:t> is the “study of the </a:t>
            </a:r>
            <a:r>
              <a:rPr lang="en-US" u="sng" dirty="0"/>
              <a:t>distribution </a:t>
            </a:r>
            <a:r>
              <a:rPr lang="en-US" dirty="0"/>
              <a:t>and </a:t>
            </a:r>
            <a:r>
              <a:rPr lang="en-US" u="sng" dirty="0"/>
              <a:t>determinants</a:t>
            </a:r>
            <a:r>
              <a:rPr lang="en-US" dirty="0"/>
              <a:t> of health-related </a:t>
            </a:r>
            <a:r>
              <a:rPr lang="en-US" u="sng" dirty="0"/>
              <a:t>states or events</a:t>
            </a:r>
            <a:r>
              <a:rPr lang="en-US" dirty="0"/>
              <a:t> (including disease), and the application of this study to the </a:t>
            </a:r>
            <a:r>
              <a:rPr lang="en-US" u="sng" dirty="0"/>
              <a:t>control </a:t>
            </a:r>
            <a:r>
              <a:rPr lang="en-US" dirty="0"/>
              <a:t>of diseases and other health problems.” (WHO)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Determine magnitude and impact of diseases/conditions in populations</a:t>
            </a:r>
          </a:p>
          <a:p>
            <a:pPr lvl="1"/>
            <a:r>
              <a:rPr lang="en-US" dirty="0"/>
              <a:t>Learn about the natural history and clinical course of diseases</a:t>
            </a:r>
          </a:p>
          <a:p>
            <a:pPr lvl="1"/>
            <a:r>
              <a:rPr lang="en-US" dirty="0"/>
              <a:t>Identify causes of disease</a:t>
            </a:r>
          </a:p>
          <a:p>
            <a:pPr lvl="1"/>
            <a:endParaRPr lang="en-US" dirty="0"/>
          </a:p>
          <a:p>
            <a:pPr lvl="1"/>
            <a:endParaRPr lang="en-US" dirty="0">
              <a:cs typeface="Times New Roman" panose="02020603050405020304" pitchFamily="18" charset="0"/>
            </a:endParaRPr>
          </a:p>
          <a:p>
            <a:pPr lvl="1"/>
            <a:endParaRPr lang="en-US" dirty="0"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of Study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</a:t>
            </a:fld>
            <a:endParaRPr 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086471" y="4460944"/>
            <a:ext cx="13065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6030909" y="4106862"/>
            <a:ext cx="3174" cy="1445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316534" y="4251394"/>
            <a:ext cx="1587" cy="204787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311771" y="4251394"/>
            <a:ext cx="9525" cy="20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6737346" y="4251394"/>
            <a:ext cx="1588" cy="204787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6732584" y="4251394"/>
            <a:ext cx="9525" cy="20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5311771" y="4245401"/>
            <a:ext cx="717550" cy="2095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6029321" y="4251394"/>
            <a:ext cx="7127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662484" y="4456181"/>
            <a:ext cx="1314450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4756651" y="4600713"/>
            <a:ext cx="111024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FF0000"/>
                </a:solidFill>
                <a:latin typeface="+mn-lt"/>
              </a:rPr>
              <a:t>Case-control 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r>
              <a:rPr lang="en-US" sz="1600" b="1" dirty="0">
                <a:solidFill>
                  <a:srgbClr val="FF0000"/>
                </a:solidFill>
                <a:latin typeface="+mn-lt"/>
              </a:rPr>
              <a:t>studies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392859" y="4573656"/>
            <a:ext cx="631583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FF0000"/>
                </a:solidFill>
                <a:latin typeface="+mn-lt"/>
              </a:rPr>
              <a:t>Cohort </a:t>
            </a:r>
            <a:br>
              <a:rPr lang="en-US" sz="1600" b="1" dirty="0">
                <a:solidFill>
                  <a:srgbClr val="FF0000"/>
                </a:solidFill>
                <a:latin typeface="+mn-lt"/>
              </a:rPr>
            </a:br>
            <a:r>
              <a:rPr lang="en-US" sz="1600" b="1" dirty="0">
                <a:solidFill>
                  <a:srgbClr val="FF0000"/>
                </a:solidFill>
                <a:latin typeface="+mn-lt"/>
              </a:rPr>
              <a:t>studies</a:t>
            </a: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4216396" y="2819469"/>
            <a:ext cx="1588" cy="2047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398460" y="3068775"/>
            <a:ext cx="4156075" cy="2222500"/>
            <a:chOff x="96" y="1760"/>
            <a:chExt cx="2618" cy="1400"/>
          </a:xfrm>
          <a:noFill/>
        </p:grpSpPr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1404" y="2371"/>
              <a:ext cx="1" cy="130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1401" y="2371"/>
              <a:ext cx="6" cy="1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509" y="2501"/>
              <a:ext cx="1" cy="129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506" y="2501"/>
              <a:ext cx="6" cy="12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1404" y="2501"/>
              <a:ext cx="1" cy="129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1401" y="2501"/>
              <a:ext cx="6" cy="12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2298" y="2501"/>
              <a:ext cx="1" cy="129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9"/>
            <p:cNvSpPr>
              <a:spLocks noChangeArrowheads="1"/>
            </p:cNvSpPr>
            <p:nvPr/>
          </p:nvSpPr>
          <p:spPr bwMode="auto">
            <a:xfrm>
              <a:off x="2295" y="2501"/>
              <a:ext cx="6" cy="12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506" y="2501"/>
              <a:ext cx="898" cy="1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1404" y="2501"/>
              <a:ext cx="897" cy="1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96" y="2630"/>
              <a:ext cx="829" cy="5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Rectangle 55"/>
            <p:cNvSpPr>
              <a:spLocks noChangeArrowheads="1"/>
            </p:cNvSpPr>
            <p:nvPr/>
          </p:nvSpPr>
          <p:spPr bwMode="auto">
            <a:xfrm>
              <a:off x="144" y="2752"/>
              <a:ext cx="588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>
                  <a:solidFill>
                    <a:schemeClr val="tx1"/>
                  </a:solidFill>
                  <a:latin typeface="+mn-lt"/>
                </a:rPr>
                <a:t>Case series</a:t>
              </a:r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960" y="2630"/>
              <a:ext cx="864" cy="5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1010" y="2737"/>
              <a:ext cx="833" cy="3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Cross-sectional</a:t>
              </a:r>
            </a:p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studies</a:t>
              </a:r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1886" y="2630"/>
              <a:ext cx="828" cy="5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2015" y="2725"/>
              <a:ext cx="462" cy="3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Ecologic </a:t>
              </a:r>
            </a:p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studies</a:t>
              </a: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1380" y="1760"/>
              <a:ext cx="1" cy="130"/>
            </a:xfrm>
            <a:prstGeom prst="line">
              <a:avLst/>
            </a:prstGeom>
            <a:grpFill/>
            <a:ln w="4763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1377" y="1760"/>
              <a:ext cx="6" cy="1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1813337" y="3041649"/>
            <a:ext cx="4868863" cy="1055688"/>
            <a:chOff x="991" y="1738"/>
            <a:chExt cx="3067" cy="665"/>
          </a:xfrm>
          <a:noFill/>
        </p:grpSpPr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3639" y="1744"/>
              <a:ext cx="6" cy="13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1401" y="1738"/>
              <a:ext cx="1123" cy="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" name="Rectangle 68"/>
            <p:cNvSpPr>
              <a:spLocks noChangeArrowheads="1"/>
            </p:cNvSpPr>
            <p:nvPr/>
          </p:nvSpPr>
          <p:spPr bwMode="auto">
            <a:xfrm>
              <a:off x="2524" y="1738"/>
              <a:ext cx="1121" cy="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69"/>
            <p:cNvSpPr>
              <a:spLocks noChangeArrowheads="1"/>
            </p:cNvSpPr>
            <p:nvPr/>
          </p:nvSpPr>
          <p:spPr bwMode="auto">
            <a:xfrm>
              <a:off x="991" y="1874"/>
              <a:ext cx="828" cy="47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70"/>
            <p:cNvSpPr>
              <a:spLocks noChangeArrowheads="1"/>
            </p:cNvSpPr>
            <p:nvPr/>
          </p:nvSpPr>
          <p:spPr bwMode="auto">
            <a:xfrm>
              <a:off x="1104" y="2016"/>
              <a:ext cx="600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Descriptive</a:t>
              </a: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3229" y="1874"/>
              <a:ext cx="829" cy="52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6" name="Rectangle 72"/>
            <p:cNvSpPr>
              <a:spLocks noChangeArrowheads="1"/>
            </p:cNvSpPr>
            <p:nvPr/>
          </p:nvSpPr>
          <p:spPr bwMode="auto">
            <a:xfrm>
              <a:off x="3408" y="2064"/>
              <a:ext cx="436" cy="1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>
                  <a:solidFill>
                    <a:schemeClr val="tx1"/>
                  </a:solidFill>
                  <a:latin typeface="+mn-lt"/>
                </a:rPr>
                <a:t>Analytic</a:t>
              </a:r>
            </a:p>
          </p:txBody>
        </p:sp>
      </p:grpSp>
      <p:grpSp>
        <p:nvGrpSpPr>
          <p:cNvPr id="57" name="Group 74"/>
          <p:cNvGrpSpPr>
            <a:grpSpLocks/>
          </p:cNvGrpSpPr>
          <p:nvPr/>
        </p:nvGrpSpPr>
        <p:grpSpPr bwMode="auto">
          <a:xfrm>
            <a:off x="6851649" y="2832169"/>
            <a:ext cx="2063751" cy="1250950"/>
            <a:chOff x="4124" y="1615"/>
            <a:chExt cx="1300" cy="788"/>
          </a:xfrm>
          <a:noFill/>
        </p:grpSpPr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4537" y="1615"/>
              <a:ext cx="1" cy="259"/>
            </a:xfrm>
            <a:prstGeom prst="line">
              <a:avLst/>
            </a:prstGeom>
            <a:grpFill/>
            <a:ln w="222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76"/>
            <p:cNvSpPr>
              <a:spLocks noChangeArrowheads="1"/>
            </p:cNvSpPr>
            <p:nvPr/>
          </p:nvSpPr>
          <p:spPr bwMode="auto">
            <a:xfrm>
              <a:off x="4124" y="1874"/>
              <a:ext cx="1300" cy="52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Rectangle 77"/>
            <p:cNvSpPr>
              <a:spLocks noChangeArrowheads="1"/>
            </p:cNvSpPr>
            <p:nvPr/>
          </p:nvSpPr>
          <p:spPr bwMode="auto">
            <a:xfrm>
              <a:off x="4230" y="1993"/>
              <a:ext cx="1105" cy="3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 dirty="0">
                  <a:solidFill>
                    <a:srgbClr val="FF0000"/>
                  </a:solidFill>
                  <a:latin typeface="+mn-lt"/>
                </a:rPr>
                <a:t>Randomized Clinical </a:t>
              </a:r>
            </a:p>
            <a:p>
              <a:pPr algn="l" eaLnBrk="1" hangingPunct="1"/>
              <a:r>
                <a:rPr lang="en-US" sz="1600" b="1" dirty="0">
                  <a:solidFill>
                    <a:srgbClr val="FF0000"/>
                  </a:solidFill>
                  <a:latin typeface="+mn-lt"/>
                </a:rPr>
                <a:t>Trials</a:t>
              </a:r>
            </a:p>
          </p:txBody>
        </p:sp>
      </p:grp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7450134" y="2074931"/>
            <a:ext cx="1587" cy="204788"/>
          </a:xfrm>
          <a:prstGeom prst="line">
            <a:avLst/>
          </a:prstGeom>
          <a:noFill/>
          <a:ln w="47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82"/>
          <p:cNvSpPr>
            <a:spLocks noChangeArrowheads="1"/>
          </p:cNvSpPr>
          <p:nvPr/>
        </p:nvSpPr>
        <p:spPr bwMode="auto">
          <a:xfrm>
            <a:off x="7445371" y="2074931"/>
            <a:ext cx="9525" cy="20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3" name="Group 86"/>
          <p:cNvGrpSpPr>
            <a:grpSpLocks/>
          </p:cNvGrpSpPr>
          <p:nvPr/>
        </p:nvGrpSpPr>
        <p:grpSpPr bwMode="auto">
          <a:xfrm>
            <a:off x="3029397" y="2282893"/>
            <a:ext cx="5486400" cy="514350"/>
            <a:chOff x="1776" y="1291"/>
            <a:chExt cx="3456" cy="324"/>
          </a:xfrm>
        </p:grpSpPr>
        <p:sp>
          <p:nvSpPr>
            <p:cNvPr id="64" name="Rectangle 87"/>
            <p:cNvSpPr>
              <a:spLocks noChangeArrowheads="1"/>
            </p:cNvSpPr>
            <p:nvPr/>
          </p:nvSpPr>
          <p:spPr bwMode="auto">
            <a:xfrm>
              <a:off x="1776" y="1291"/>
              <a:ext cx="1632" cy="324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5" name="Rectangle 88"/>
            <p:cNvSpPr>
              <a:spLocks noChangeArrowheads="1"/>
            </p:cNvSpPr>
            <p:nvPr/>
          </p:nvSpPr>
          <p:spPr bwMode="auto">
            <a:xfrm>
              <a:off x="4100" y="1291"/>
              <a:ext cx="1132" cy="324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6" name="Rectangle 95"/>
            <p:cNvSpPr>
              <a:spLocks noChangeArrowheads="1"/>
            </p:cNvSpPr>
            <p:nvPr/>
          </p:nvSpPr>
          <p:spPr bwMode="auto">
            <a:xfrm>
              <a:off x="4312" y="1364"/>
              <a:ext cx="710" cy="15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Experimental</a:t>
              </a:r>
            </a:p>
          </p:txBody>
        </p:sp>
      </p:grpSp>
      <p:sp>
        <p:nvSpPr>
          <p:cNvPr id="67" name="Rectangle 96"/>
          <p:cNvSpPr>
            <a:spLocks noChangeArrowheads="1"/>
          </p:cNvSpPr>
          <p:nvPr/>
        </p:nvSpPr>
        <p:spPr bwMode="auto">
          <a:xfrm>
            <a:off x="2642593" y="1143000"/>
            <a:ext cx="4278313" cy="72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sz="3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tangle 97"/>
          <p:cNvSpPr>
            <a:spLocks noChangeArrowheads="1"/>
          </p:cNvSpPr>
          <p:nvPr/>
        </p:nvSpPr>
        <p:spPr bwMode="auto">
          <a:xfrm>
            <a:off x="2925759" y="1331981"/>
            <a:ext cx="335188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b="1" dirty="0">
                <a:solidFill>
                  <a:schemeClr val="tx1"/>
                </a:solidFill>
                <a:latin typeface="+mn-lt"/>
              </a:rPr>
              <a:t>Studies of human subjects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Rectangle 95"/>
          <p:cNvSpPr>
            <a:spLocks noChangeArrowheads="1"/>
          </p:cNvSpPr>
          <p:nvPr/>
        </p:nvSpPr>
        <p:spPr bwMode="auto">
          <a:xfrm>
            <a:off x="3649535" y="2416957"/>
            <a:ext cx="11948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Observational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214811" y="1868487"/>
            <a:ext cx="0" cy="41123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1" idx="0"/>
          </p:cNvCxnSpPr>
          <p:nvPr/>
        </p:nvCxnSpPr>
        <p:spPr>
          <a:xfrm>
            <a:off x="4214811" y="2074931"/>
            <a:ext cx="32353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246974" y="5583875"/>
            <a:ext cx="3810000" cy="695165"/>
            <a:chOff x="4972046" y="5526316"/>
            <a:chExt cx="3810000" cy="695165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4972046" y="5708719"/>
              <a:ext cx="1712913" cy="512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353046" y="5792856"/>
              <a:ext cx="11661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sz="1600" b="1" dirty="0">
                  <a:solidFill>
                    <a:schemeClr val="tx1"/>
                  </a:solidFill>
                  <a:latin typeface="+mn-lt"/>
                </a:rPr>
                <a:t>Retrospective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6789734" y="5708719"/>
              <a:ext cx="1992312" cy="512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7181846" y="5792856"/>
              <a:ext cx="9910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Calibri body"/>
                </a:rPr>
                <a:t>Prospective</a:t>
              </a:r>
            </a:p>
          </p:txBody>
        </p:sp>
        <p:sp>
          <p:nvSpPr>
            <p:cNvPr id="3" name="Left Brace 2"/>
            <p:cNvSpPr/>
            <p:nvPr/>
          </p:nvSpPr>
          <p:spPr>
            <a:xfrm rot="5400000">
              <a:off x="6714660" y="5090213"/>
              <a:ext cx="150146" cy="102235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2683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231" y="2423273"/>
            <a:ext cx="3996300" cy="26448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8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899"/>
          <a:stretch/>
        </p:blipFill>
        <p:spPr>
          <a:xfrm>
            <a:off x="1914506" y="4572000"/>
            <a:ext cx="5319750" cy="9779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6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in studies dealing with subjects infected by blood transfusion the development of cirrhosis was reported in 24% of cases (range 11-37)</a:t>
            </a:r>
          </a:p>
          <a:p>
            <a:r>
              <a:rPr lang="en-US" dirty="0"/>
              <a:t>Chronic hepatitis C virus (HCV) infection is typically </a:t>
            </a:r>
            <a:r>
              <a:rPr lang="en-US" dirty="0" err="1"/>
              <a:t>characterised</a:t>
            </a:r>
            <a:r>
              <a:rPr lang="en-US" dirty="0"/>
              <a:t> by slowly progressive hepatic fibrosis, with progression from stage 0 (no fibrosis) to stage 4 (cirrhosis) taking place at approximately 0.10–0.15 fibrosis units (median) per decade.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04" y="4876800"/>
            <a:ext cx="325258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these conditions are not true, then the exponential distribution is not appropriate. Alternative distributions such as the Weibull or gamma may give a better fit to the data, or a semi-parametric model, such as the Cox proportional-hazards model, may be required for statistical analysis.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1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Changes in Transition Rates Over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9" y="2117951"/>
            <a:ext cx="3944400" cy="285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80" y="3543851"/>
            <a:ext cx="4074150" cy="27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77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6362"/>
            <a:ext cx="7467600" cy="51849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5407141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“Randomized Controlled Trial of Single-</a:t>
            </a:r>
            <a:r>
              <a:rPr lang="en-US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AgentPaclitaxelVersusCyclophosphamide,Doxorubicin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Cisplatinin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Patients with Recurrent Ovarian Cancer Who Responded to First-line Platinum-Based </a:t>
            </a:r>
            <a:r>
              <a:rPr lang="en-US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Regimens”,Cantu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Parma, </a:t>
            </a:r>
            <a:r>
              <a:rPr lang="en-US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Rossi,Floriani,Bonazzi,Dell’Anna,Torri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Colombo. </a:t>
            </a:r>
            <a:r>
              <a:rPr lang="en-US" sz="1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JCO,vol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20 (5), March 2002, p. 1232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430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Stratifying Data: Use as HW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using a relative risk</a:t>
            </a:r>
          </a:p>
          <a:p>
            <a:pPr lvl="1"/>
            <a:r>
              <a:rPr lang="en-US" dirty="0"/>
              <a:t>What assumptions are you making when you do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8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 out nicely basically because of the constant hazard assumption of the exponential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75" y="2724133"/>
            <a:ext cx="2880450" cy="14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192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think he means constant hazard isn’t always 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5" y="1468315"/>
            <a:ext cx="650522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96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studies: 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6585" y="3358164"/>
            <a:ext cx="1752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Source population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211463" y="2143426"/>
            <a:ext cx="1524000" cy="1295400"/>
            <a:chOff x="768" y="1872"/>
            <a:chExt cx="1200" cy="1152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68" y="24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632" y="187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32" y="302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338385" y="1910364"/>
            <a:ext cx="1905000" cy="3505200"/>
            <a:chOff x="2064" y="1344"/>
            <a:chExt cx="1200" cy="220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64" y="1344"/>
              <a:ext cx="1152" cy="2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bIns="0" anchor="ctr"/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latin typeface="+mn-lt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124" y="1678"/>
              <a:ext cx="8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Exposed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160" y="2832"/>
              <a:ext cx="96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  <a:latin typeface="+mn-lt"/>
                </a:rPr>
                <a:t>Not Exposed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112" y="2160"/>
              <a:ext cx="1152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F82E06"/>
                  </a:solidFill>
                  <a:latin typeface="+mn-lt"/>
                </a:rPr>
                <a:t>Outcome-free cohort</a:t>
              </a:r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1966785" y="389156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804985" y="2900964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804985" y="290096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04985" y="472976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167185" y="3967764"/>
            <a:ext cx="1600200" cy="1295400"/>
            <a:chOff x="768" y="1872"/>
            <a:chExt cx="1200" cy="1152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768" y="24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632" y="187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632" y="302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776860" y="1983776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Outcome +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855941" y="3202975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Outcome -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55941" y="3788570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Outcome +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855941" y="5031839"/>
            <a:ext cx="1752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+mn-lt"/>
              </a:rPr>
              <a:t>Outcome -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18985" y="5948964"/>
            <a:ext cx="7696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0"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795585" y="5567964"/>
            <a:ext cx="1905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295219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type of systematic review where statistical methods are used to combine comparable independent clinical trials </a:t>
            </a:r>
          </a:p>
          <a:p>
            <a:r>
              <a:rPr lang="en-US" dirty="0"/>
              <a:t>Different statistical techniques for difference measures (continuous mean difference, odds ratios, RR,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6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 systematically search for literature on the topic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describe inclusion / exclusion criteria: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83" y="1735748"/>
            <a:ext cx="5000625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08" y="4294999"/>
            <a:ext cx="5334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29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publications are chosen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data extracted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76270"/>
            <a:ext cx="50006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33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that combines or integrates the results of several independent clinical trials considered by the analyst to be combinable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18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procedure for continuous measures</a:t>
            </a:r>
          </a:p>
          <a:p>
            <a:pPr lvl="1"/>
            <a:r>
              <a:rPr lang="en-US" dirty="0"/>
              <a:t>Transform </a:t>
            </a:r>
          </a:p>
          <a:p>
            <a:pPr lvl="2"/>
            <a:r>
              <a:rPr lang="en-US" dirty="0"/>
              <a:t>magnitude and direction of the effect – same scale for all studies </a:t>
            </a:r>
          </a:p>
          <a:p>
            <a:pPr lvl="1"/>
            <a:r>
              <a:rPr lang="en-US" dirty="0"/>
              <a:t>Weight – inverse variance gives more </a:t>
            </a:r>
            <a:r>
              <a:rPr lang="en-US" dirty="0" err="1"/>
              <a:t>ʻweightʼ</a:t>
            </a:r>
            <a:r>
              <a:rPr lang="en-US" dirty="0"/>
              <a:t> to larger studies </a:t>
            </a:r>
          </a:p>
          <a:p>
            <a:pPr lvl="1"/>
            <a:r>
              <a:rPr lang="en-US" dirty="0"/>
              <a:t>– sample size is key ("n = "precision) – standard error • means, correlations, proportions, odds – not well-suited to complex procedures like multiple logistic regression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67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Weight Effect Sizes? • Studies vary in size. • ES based on 100 subjects assumed more “precise” estimate of population ES than ES based on 10 subjects. • Larger studies should carry more “weight”. • Weighting by the inverse variance optimal approach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3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weight by inverse variance? • The standard error (SE) is a direct index of ES precision. – influenced by sample size – used to create confidence intervals. • The smaller the SE, the more precise the ES. • Optimal weights for meta-analysis (Hedges): 1/(se^2)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99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13" y="1905000"/>
            <a:ext cx="5097968" cy="39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80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321"/>
            <a:ext cx="9144000" cy="55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342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Metaanalysis</a:t>
            </a:r>
            <a:r>
              <a:rPr lang="en-US" dirty="0"/>
              <a:t> 2011 </a:t>
            </a:r>
            <a:r>
              <a:rPr lang="en-US" dirty="0" err="1"/>
              <a:t>columbia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89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368"/>
            <a:ext cx="6400800" cy="41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Prospective cohort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ISE 599: Modeling for Health Policy and Medical 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05D-501A-4DD5-9180-2E5BA216EDD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57400" y="4343400"/>
            <a:ext cx="187878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+mn-lt"/>
              </a:rPr>
              <a:t>Exposure(s)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33400" y="3276601"/>
            <a:ext cx="1535113" cy="2062163"/>
            <a:chOff x="336" y="2256"/>
            <a:chExt cx="967" cy="129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576" y="2256"/>
              <a:ext cx="595" cy="935"/>
              <a:chOff x="576" y="2256"/>
              <a:chExt cx="595" cy="935"/>
            </a:xfrm>
          </p:grpSpPr>
          <p:grpSp>
            <p:nvGrpSpPr>
              <p:cNvPr id="10" name="Group 5"/>
              <p:cNvGrpSpPr>
                <a:grpSpLocks noChangeAspect="1"/>
              </p:cNvGrpSpPr>
              <p:nvPr/>
            </p:nvGrpSpPr>
            <p:grpSpPr bwMode="auto">
              <a:xfrm>
                <a:off x="864" y="2256"/>
                <a:ext cx="115" cy="407"/>
                <a:chOff x="1246" y="1325"/>
                <a:chExt cx="286" cy="1007"/>
              </a:xfrm>
            </p:grpSpPr>
            <p:sp>
              <p:nvSpPr>
                <p:cNvPr id="53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Oval 11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1" name="Group 12"/>
              <p:cNvGrpSpPr>
                <a:grpSpLocks noChangeAspect="1"/>
              </p:cNvGrpSpPr>
              <p:nvPr/>
            </p:nvGrpSpPr>
            <p:grpSpPr bwMode="auto">
              <a:xfrm>
                <a:off x="960" y="2352"/>
                <a:ext cx="115" cy="407"/>
                <a:chOff x="1246" y="1325"/>
                <a:chExt cx="286" cy="1007"/>
              </a:xfrm>
            </p:grpSpPr>
            <p:sp>
              <p:nvSpPr>
                <p:cNvPr id="47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1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2" name="Group 19"/>
              <p:cNvGrpSpPr>
                <a:grpSpLocks noChangeAspect="1"/>
              </p:cNvGrpSpPr>
              <p:nvPr/>
            </p:nvGrpSpPr>
            <p:grpSpPr bwMode="auto">
              <a:xfrm>
                <a:off x="1056" y="2640"/>
                <a:ext cx="115" cy="407"/>
                <a:chOff x="1246" y="1325"/>
                <a:chExt cx="286" cy="1007"/>
              </a:xfrm>
            </p:grpSpPr>
            <p:sp>
              <p:nvSpPr>
                <p:cNvPr id="41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2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3" name="Group 26"/>
              <p:cNvGrpSpPr>
                <a:grpSpLocks noChangeAspect="1"/>
              </p:cNvGrpSpPr>
              <p:nvPr/>
            </p:nvGrpSpPr>
            <p:grpSpPr bwMode="auto">
              <a:xfrm>
                <a:off x="912" y="2736"/>
                <a:ext cx="115" cy="407"/>
                <a:chOff x="1246" y="1325"/>
                <a:chExt cx="286" cy="1007"/>
              </a:xfrm>
            </p:grpSpPr>
            <p:sp>
              <p:nvSpPr>
                <p:cNvPr id="35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4" name="Group 33"/>
              <p:cNvGrpSpPr>
                <a:grpSpLocks noChangeAspect="1"/>
              </p:cNvGrpSpPr>
              <p:nvPr/>
            </p:nvGrpSpPr>
            <p:grpSpPr bwMode="auto">
              <a:xfrm>
                <a:off x="576" y="2448"/>
                <a:ext cx="115" cy="407"/>
                <a:chOff x="1246" y="1325"/>
                <a:chExt cx="286" cy="1007"/>
              </a:xfrm>
            </p:grpSpPr>
            <p:sp>
              <p:nvSpPr>
                <p:cNvPr id="29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3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Oval 3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5" name="Group 40"/>
              <p:cNvGrpSpPr>
                <a:grpSpLocks noChangeAspect="1"/>
              </p:cNvGrpSpPr>
              <p:nvPr/>
            </p:nvGrpSpPr>
            <p:grpSpPr bwMode="auto">
              <a:xfrm>
                <a:off x="720" y="2784"/>
                <a:ext cx="115" cy="407"/>
                <a:chOff x="1246" y="1325"/>
                <a:chExt cx="286" cy="1007"/>
              </a:xfrm>
            </p:grpSpPr>
            <p:sp>
              <p:nvSpPr>
                <p:cNvPr id="23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4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6" name="Group 47"/>
              <p:cNvGrpSpPr>
                <a:grpSpLocks noChangeAspect="1"/>
              </p:cNvGrpSpPr>
              <p:nvPr/>
            </p:nvGrpSpPr>
            <p:grpSpPr bwMode="auto">
              <a:xfrm>
                <a:off x="720" y="2304"/>
                <a:ext cx="115" cy="407"/>
                <a:chOff x="1246" y="1325"/>
                <a:chExt cx="286" cy="1007"/>
              </a:xfrm>
            </p:grpSpPr>
            <p:sp>
              <p:nvSpPr>
                <p:cNvPr id="17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4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5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5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336" y="3264"/>
              <a:ext cx="9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1"/>
                  </a:solidFill>
                  <a:latin typeface="+mn-lt"/>
                </a:rPr>
                <a:t>Population</a:t>
              </a:r>
            </a:p>
          </p:txBody>
        </p:sp>
      </p:grpSp>
      <p:grpSp>
        <p:nvGrpSpPr>
          <p:cNvPr id="59" name="Group 55"/>
          <p:cNvGrpSpPr>
            <a:grpSpLocks/>
          </p:cNvGrpSpPr>
          <p:nvPr/>
        </p:nvGrpSpPr>
        <p:grpSpPr bwMode="auto">
          <a:xfrm>
            <a:off x="1447800" y="1676400"/>
            <a:ext cx="1892300" cy="2284413"/>
            <a:chOff x="912" y="1056"/>
            <a:chExt cx="1192" cy="1439"/>
          </a:xfrm>
        </p:grpSpPr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12" y="1056"/>
              <a:ext cx="119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>
                  <a:solidFill>
                    <a:schemeClr val="tx1"/>
                  </a:solidFill>
                  <a:latin typeface="+mn-lt"/>
                </a:rPr>
                <a:t>Investigator</a:t>
              </a:r>
            </a:p>
          </p:txBody>
        </p:sp>
        <p:grpSp>
          <p:nvGrpSpPr>
            <p:cNvPr id="61" name="Group 57"/>
            <p:cNvGrpSpPr>
              <a:grpSpLocks/>
            </p:cNvGrpSpPr>
            <p:nvPr/>
          </p:nvGrpSpPr>
          <p:grpSpPr bwMode="auto">
            <a:xfrm>
              <a:off x="1344" y="1488"/>
              <a:ext cx="286" cy="1007"/>
              <a:chOff x="1246" y="1325"/>
              <a:chExt cx="286" cy="1007"/>
            </a:xfrm>
          </p:grpSpPr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1389" y="1466"/>
                <a:ext cx="0" cy="72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 flipV="1">
                <a:off x="1389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>
                <a:off x="1246" y="1610"/>
                <a:ext cx="143" cy="14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 flipH="1">
                <a:off x="1246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1389" y="2187"/>
                <a:ext cx="143" cy="14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63"/>
              <p:cNvSpPr>
                <a:spLocks noChangeArrowheads="1"/>
              </p:cNvSpPr>
              <p:nvPr/>
            </p:nvSpPr>
            <p:spPr bwMode="auto">
              <a:xfrm>
                <a:off x="1327" y="1325"/>
                <a:ext cx="117" cy="275"/>
              </a:xfrm>
              <a:prstGeom prst="ellipse">
                <a:avLst/>
              </a:prstGeom>
              <a:solidFill>
                <a:srgbClr val="FFFFFF"/>
              </a:soli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68" name="Group 64"/>
          <p:cNvGrpSpPr>
            <a:grpSpLocks/>
          </p:cNvGrpSpPr>
          <p:nvPr/>
        </p:nvGrpSpPr>
        <p:grpSpPr bwMode="auto">
          <a:xfrm>
            <a:off x="2090738" y="2667000"/>
            <a:ext cx="5529262" cy="1720850"/>
            <a:chOff x="1317" y="1680"/>
            <a:chExt cx="3483" cy="1084"/>
          </a:xfrm>
        </p:grpSpPr>
        <p:grpSp>
          <p:nvGrpSpPr>
            <p:cNvPr id="69" name="Group 65"/>
            <p:cNvGrpSpPr>
              <a:grpSpLocks/>
            </p:cNvGrpSpPr>
            <p:nvPr/>
          </p:nvGrpSpPr>
          <p:grpSpPr bwMode="auto">
            <a:xfrm>
              <a:off x="1317" y="2476"/>
              <a:ext cx="3483" cy="288"/>
              <a:chOff x="1317" y="2332"/>
              <a:chExt cx="3076" cy="288"/>
            </a:xfrm>
          </p:grpSpPr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1317" y="2476"/>
                <a:ext cx="3076" cy="0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4250" y="2332"/>
                <a:ext cx="143" cy="144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 flipV="1">
                <a:off x="4250" y="2476"/>
                <a:ext cx="143" cy="144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1728" y="1680"/>
              <a:ext cx="91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71"/>
          <p:cNvGrpSpPr>
            <a:grpSpLocks/>
          </p:cNvGrpSpPr>
          <p:nvPr/>
        </p:nvGrpSpPr>
        <p:grpSpPr bwMode="auto">
          <a:xfrm>
            <a:off x="6858000" y="2913062"/>
            <a:ext cx="2017713" cy="1892299"/>
            <a:chOff x="4320" y="1920"/>
            <a:chExt cx="1271" cy="1192"/>
          </a:xfrm>
        </p:grpSpPr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4320" y="2784"/>
              <a:ext cx="104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>
                  <a:solidFill>
                    <a:schemeClr val="tx1"/>
                  </a:solidFill>
                  <a:latin typeface="+mn-lt"/>
                </a:rPr>
                <a:t>Disease(s)</a:t>
              </a:r>
            </a:p>
          </p:txBody>
        </p:sp>
        <p:grpSp>
          <p:nvGrpSpPr>
            <p:cNvPr id="76" name="Group 73"/>
            <p:cNvGrpSpPr>
              <a:grpSpLocks/>
            </p:cNvGrpSpPr>
            <p:nvPr/>
          </p:nvGrpSpPr>
          <p:grpSpPr bwMode="auto">
            <a:xfrm>
              <a:off x="4800" y="1920"/>
              <a:ext cx="791" cy="935"/>
              <a:chOff x="4800" y="1920"/>
              <a:chExt cx="791" cy="935"/>
            </a:xfrm>
          </p:grpSpPr>
          <p:grpSp>
            <p:nvGrpSpPr>
              <p:cNvPr id="77" name="Group 74"/>
              <p:cNvGrpSpPr>
                <a:grpSpLocks/>
              </p:cNvGrpSpPr>
              <p:nvPr/>
            </p:nvGrpSpPr>
            <p:grpSpPr bwMode="auto">
              <a:xfrm rot="5400000">
                <a:off x="5234" y="2350"/>
                <a:ext cx="211" cy="503"/>
                <a:chOff x="1632" y="3024"/>
                <a:chExt cx="211" cy="503"/>
              </a:xfrm>
            </p:grpSpPr>
            <p:grpSp>
              <p:nvGrpSpPr>
                <p:cNvPr id="113" name="Group 75"/>
                <p:cNvGrpSpPr>
                  <a:grpSpLocks noChangeAspect="1"/>
                </p:cNvGrpSpPr>
                <p:nvPr/>
              </p:nvGrpSpPr>
              <p:grpSpPr bwMode="auto">
                <a:xfrm>
                  <a:off x="1632" y="3024"/>
                  <a:ext cx="115" cy="407"/>
                  <a:chOff x="1246" y="1325"/>
                  <a:chExt cx="286" cy="1007"/>
                </a:xfrm>
              </p:grpSpPr>
              <p:sp>
                <p:nvSpPr>
                  <p:cNvPr id="121" name="Line 7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2" name="Line 7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" name="Line 7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" name="Line 79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5" name="Line 8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6" name="Oval 8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  <p:grpSp>
              <p:nvGrpSpPr>
                <p:cNvPr id="114" name="Group 82"/>
                <p:cNvGrpSpPr>
                  <a:grpSpLocks noChangeAspect="1"/>
                </p:cNvGrpSpPr>
                <p:nvPr/>
              </p:nvGrpSpPr>
              <p:grpSpPr bwMode="auto">
                <a:xfrm>
                  <a:off x="1728" y="3120"/>
                  <a:ext cx="115" cy="407"/>
                  <a:chOff x="1246" y="1325"/>
                  <a:chExt cx="286" cy="1007"/>
                </a:xfrm>
              </p:grpSpPr>
              <p:sp>
                <p:nvSpPr>
                  <p:cNvPr id="115" name="Line 8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1466"/>
                    <a:ext cx="0" cy="721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" name="Line 8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389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Line 8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246" y="1610"/>
                    <a:ext cx="143" cy="144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Line 8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246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Line 8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389" y="2187"/>
                    <a:ext cx="143" cy="145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" name="Oval 8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27" y="1325"/>
                    <a:ext cx="117" cy="27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508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78" name="Group 89"/>
              <p:cNvGrpSpPr>
                <a:grpSpLocks noChangeAspect="1"/>
              </p:cNvGrpSpPr>
              <p:nvPr/>
            </p:nvGrpSpPr>
            <p:grpSpPr bwMode="auto">
              <a:xfrm>
                <a:off x="5040" y="1920"/>
                <a:ext cx="115" cy="407"/>
                <a:chOff x="1246" y="1325"/>
                <a:chExt cx="286" cy="1007"/>
              </a:xfrm>
            </p:grpSpPr>
            <p:sp>
              <p:nvSpPr>
                <p:cNvPr id="107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Line 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Line 92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9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79" name="Group 96"/>
              <p:cNvGrpSpPr>
                <a:grpSpLocks noChangeAspect="1"/>
              </p:cNvGrpSpPr>
              <p:nvPr/>
            </p:nvGrpSpPr>
            <p:grpSpPr bwMode="auto">
              <a:xfrm>
                <a:off x="5184" y="2016"/>
                <a:ext cx="115" cy="407"/>
                <a:chOff x="1246" y="1325"/>
                <a:chExt cx="286" cy="1007"/>
              </a:xfrm>
            </p:grpSpPr>
            <p:sp>
              <p:nvSpPr>
                <p:cNvPr id="101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Line 9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Line 99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Line 10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Line 10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0" name="Group 103"/>
              <p:cNvGrpSpPr>
                <a:grpSpLocks noChangeAspect="1"/>
              </p:cNvGrpSpPr>
              <p:nvPr/>
            </p:nvGrpSpPr>
            <p:grpSpPr bwMode="auto">
              <a:xfrm>
                <a:off x="4800" y="2112"/>
                <a:ext cx="115" cy="407"/>
                <a:chOff x="1246" y="1325"/>
                <a:chExt cx="286" cy="1007"/>
              </a:xfrm>
            </p:grpSpPr>
            <p:sp>
              <p:nvSpPr>
                <p:cNvPr id="95" name="Line 104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Line 10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Line 106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Line 10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Line 10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1" name="Group 110"/>
              <p:cNvGrpSpPr>
                <a:grpSpLocks noChangeAspect="1"/>
              </p:cNvGrpSpPr>
              <p:nvPr/>
            </p:nvGrpSpPr>
            <p:grpSpPr bwMode="auto">
              <a:xfrm>
                <a:off x="4944" y="2448"/>
                <a:ext cx="115" cy="407"/>
                <a:chOff x="1246" y="1325"/>
                <a:chExt cx="286" cy="1007"/>
              </a:xfrm>
            </p:grpSpPr>
            <p:sp>
              <p:nvSpPr>
                <p:cNvPr id="89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1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13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11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82" name="Group 117"/>
              <p:cNvGrpSpPr>
                <a:grpSpLocks noChangeAspect="1"/>
              </p:cNvGrpSpPr>
              <p:nvPr/>
            </p:nvGrpSpPr>
            <p:grpSpPr bwMode="auto">
              <a:xfrm>
                <a:off x="4896" y="1968"/>
                <a:ext cx="115" cy="407"/>
                <a:chOff x="1246" y="1325"/>
                <a:chExt cx="286" cy="1007"/>
              </a:xfrm>
            </p:grpSpPr>
            <p:sp>
              <p:nvSpPr>
                <p:cNvPr id="83" name="Line 118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1466"/>
                  <a:ext cx="0" cy="721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389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20"/>
                <p:cNvSpPr>
                  <a:spLocks noChangeAspect="1" noChangeShapeType="1"/>
                </p:cNvSpPr>
                <p:nvPr/>
              </p:nvSpPr>
              <p:spPr bwMode="auto">
                <a:xfrm>
                  <a:off x="1246" y="1610"/>
                  <a:ext cx="143" cy="144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12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246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22"/>
                <p:cNvSpPr>
                  <a:spLocks noChangeAspect="1" noChangeShapeType="1"/>
                </p:cNvSpPr>
                <p:nvPr/>
              </p:nvSpPr>
              <p:spPr bwMode="auto">
                <a:xfrm>
                  <a:off x="1389" y="2187"/>
                  <a:ext cx="143" cy="145"/>
                </a:xfrm>
                <a:prstGeom prst="line">
                  <a:avLst/>
                </a:prstGeom>
                <a:noFill/>
                <a:ln w="508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327" y="1325"/>
                  <a:ext cx="117" cy="275"/>
                </a:xfrm>
                <a:prstGeom prst="ellipse">
                  <a:avLst/>
                </a:prstGeom>
                <a:solidFill>
                  <a:srgbClr val="FFFFFF"/>
                </a:solidFill>
                <a:ln w="508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4114800" y="3657600"/>
            <a:ext cx="1905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184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12933</TotalTime>
  <Words>4549</Words>
  <Application>Microsoft Office PowerPoint</Application>
  <PresentationFormat>On-screen Show (4:3)</PresentationFormat>
  <Paragraphs>718</Paragraphs>
  <Slides>89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5" baseType="lpstr">
      <vt:lpstr>Calibri body</vt:lpstr>
      <vt:lpstr>CMMI12</vt:lpstr>
      <vt:lpstr>CMR10</vt:lpstr>
      <vt:lpstr>CMR12</vt:lpstr>
      <vt:lpstr>CMSY10</vt:lpstr>
      <vt:lpstr>Monotype Sorts</vt:lpstr>
      <vt:lpstr>Rosalind Serif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Model Parameters</vt:lpstr>
      <vt:lpstr>Where To Get Input Parameters</vt:lpstr>
      <vt:lpstr>Model Inputs</vt:lpstr>
      <vt:lpstr>Prevalence and Incidence</vt:lpstr>
      <vt:lpstr>Data from Multiple Sources</vt:lpstr>
      <vt:lpstr>Types of studies (used as data sources)</vt:lpstr>
      <vt:lpstr>Schematic of Study Types</vt:lpstr>
      <vt:lpstr>Cohort studies: basic design</vt:lpstr>
      <vt:lpstr>Prospective cohort study</vt:lpstr>
      <vt:lpstr>Retrospective cohort study</vt:lpstr>
      <vt:lpstr>Case-control studies</vt:lpstr>
      <vt:lpstr>Case-control study</vt:lpstr>
      <vt:lpstr>Randomized Control Trial</vt:lpstr>
      <vt:lpstr>C:\Users\suens\Dropbox\aaa_springClass\CourseMaterials\Lectures\gettingParameters</vt:lpstr>
      <vt:lpstr>Probabilities and Rates</vt:lpstr>
      <vt:lpstr>Rates and Probabilities</vt:lpstr>
      <vt:lpstr>Cycle lengths and conversion</vt:lpstr>
      <vt:lpstr>Exponential Distribution</vt:lpstr>
      <vt:lpstr>Example of Conversion: Background Mortality</vt:lpstr>
      <vt:lpstr>Example: Hazard Rate</vt:lpstr>
      <vt:lpstr>Example: Incidence Rate</vt:lpstr>
      <vt:lpstr>Clues in How Value Was Calculated</vt:lpstr>
      <vt:lpstr>Contrasting Rates and Probabilities</vt:lpstr>
      <vt:lpstr>Exploring the Constant Rate Assumption</vt:lpstr>
      <vt:lpstr>What if the Rate Isn’t Constant?  </vt:lpstr>
      <vt:lpstr>Life Table Resources</vt:lpstr>
      <vt:lpstr>Hazard Ratios and Survival Curves</vt:lpstr>
      <vt:lpstr>Hazard Ratios (HR)</vt:lpstr>
      <vt:lpstr>Survival Models</vt:lpstr>
      <vt:lpstr>Hazard Ratios are Often Measured Through Survival Analysis Techniques</vt:lpstr>
      <vt:lpstr>Many Types of Survival Models</vt:lpstr>
      <vt:lpstr>Hazard and Survival</vt:lpstr>
      <vt:lpstr>Example Survival Curve</vt:lpstr>
      <vt:lpstr>Proportional Hazards and Hazard Ratio</vt:lpstr>
      <vt:lpstr>Relative Risks</vt:lpstr>
      <vt:lpstr>Relative Risk (RR)</vt:lpstr>
      <vt:lpstr>Example</vt:lpstr>
      <vt:lpstr>Example</vt:lpstr>
      <vt:lpstr>Odds Ratios</vt:lpstr>
      <vt:lpstr>Odds Ratios (OD)</vt:lpstr>
      <vt:lpstr>Odds Ratios (OR)</vt:lpstr>
      <vt:lpstr>Comparing Measures</vt:lpstr>
      <vt:lpstr>Rare disease assumption (RR ~ Odds ratio)</vt:lpstr>
      <vt:lpstr>Changes in Risk Over Time</vt:lpstr>
      <vt:lpstr>Changes in Risk Over Time</vt:lpstr>
      <vt:lpstr>Changes in Risk Over Time</vt:lpstr>
      <vt:lpstr>Comparison of RR, OD, Hazard Ratio</vt:lpstr>
      <vt:lpstr>Inputs for Diagnosis: Test Characteristics</vt:lpstr>
      <vt:lpstr>Imperfect Tests for Disease</vt:lpstr>
      <vt:lpstr>What Do We Call a Positive Test?</vt:lpstr>
      <vt:lpstr>Test Characteristics: Accuracy</vt:lpstr>
      <vt:lpstr>Test Characteristics: Reliability</vt:lpstr>
      <vt:lpstr>Test Characteristics: Reliability</vt:lpstr>
      <vt:lpstr>Assessing the Accuracy of a Test</vt:lpstr>
      <vt:lpstr>Updating the Probability of Disease</vt:lpstr>
      <vt:lpstr>ROC (Receiver Operating Characteristic) Curves</vt:lpstr>
      <vt:lpstr>ROC (Receiver Operating Characteristic) Curves</vt:lpstr>
      <vt:lpstr>ROC (Receiver Operating Characteristic) Curves</vt:lpstr>
      <vt:lpstr>ROC (Receiver Operating Characteristic) Curves</vt:lpstr>
      <vt:lpstr>ROC (Receiver Operating Characteristic) Curves</vt:lpstr>
      <vt:lpstr>What Does a Useless Test Look Like?</vt:lpstr>
      <vt:lpstr>What Does a Perfect Test Look Like?</vt:lpstr>
      <vt:lpstr>Area Under the Curve (AUC)</vt:lpstr>
      <vt:lpstr>Combinations of Tests</vt:lpstr>
      <vt:lpstr>Wrap Up</vt:lpstr>
      <vt:lpstr>PowerPoint Presentation</vt:lpstr>
      <vt:lpstr>Next Class…</vt:lpstr>
      <vt:lpstr>PowerPoint Presentation</vt:lpstr>
      <vt:lpstr>Natural History</vt:lpstr>
      <vt:lpstr>PowerPoint Presentation</vt:lpstr>
      <vt:lpstr>Homework question</vt:lpstr>
      <vt:lpstr>Examples</vt:lpstr>
      <vt:lpstr>PowerPoint Presentation</vt:lpstr>
      <vt:lpstr>Smooth Changes in Transition Rates Over Age</vt:lpstr>
      <vt:lpstr>PowerPoint Presentation</vt:lpstr>
      <vt:lpstr>Stratifying Data: Use as HW question</vt:lpstr>
      <vt:lpstr>PowerPoint Presentation</vt:lpstr>
      <vt:lpstr>I think he means constant hazard isn’t always valid</vt:lpstr>
      <vt:lpstr>Meta-Analysis</vt:lpstr>
      <vt:lpstr>Meta-analysis</vt:lpstr>
      <vt:lpstr>General Procedure</vt:lpstr>
      <vt:lpstr>General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Metaanalysis 2011 columbia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Sze-Chuan Suen</dc:creator>
  <cp:lastModifiedBy>Sze-Chuan Suen</cp:lastModifiedBy>
  <cp:revision>120</cp:revision>
  <dcterms:created xsi:type="dcterms:W3CDTF">2016-11-26T20:17:03Z</dcterms:created>
  <dcterms:modified xsi:type="dcterms:W3CDTF">2017-09-12T05:59:24Z</dcterms:modified>
</cp:coreProperties>
</file>