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385" r:id="rId5"/>
    <p:sldId id="382" r:id="rId6"/>
    <p:sldId id="262" r:id="rId7"/>
    <p:sldId id="258" r:id="rId8"/>
    <p:sldId id="263" r:id="rId9"/>
    <p:sldId id="334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5A39-BC33-844E-8B57-C98CDFA9AFB8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3DC2-4199-A44A-96D6-D6B54464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1B62BE-A08C-8B4C-BF60-DEE6C1BE989C}" type="datetime1">
              <a:rPr lang="en-US" smtClean="0"/>
              <a:t>8/7/18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A3BD-9506-8D4C-9400-A01142DD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1B62BE-A08C-8B4C-BF60-DEE6C1BE989C}" type="datetime1">
              <a:rPr lang="en-US" smtClean="0"/>
              <a:t>8/7/18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A3BD-9506-8D4C-9400-A01142DD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fits</a:t>
            </a:r>
            <a:r>
              <a:rPr lang="en-US" baseline="0" dirty="0"/>
              <a:t> well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222DD7A-C26A-1644-9AF7-70759D89CD73}" type="datetime1">
              <a:rPr lang="en-US" smtClean="0"/>
              <a:t>8/7/18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9230-7626-2240-BA75-356FD965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14E3-B998-4FBA-93BE-160F6494A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813AC-F1BE-4873-87AF-52CDABAC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0586-AC39-49C7-8A8F-A61D5D30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8A0D-5819-4052-B31D-930E3E4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C510-6B50-4CD7-B733-BB22195C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D3C1-94FE-4E61-BAA8-22A71633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41B18-E57D-4E47-BB00-D4931741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2ED8-C172-47CD-BDF5-3CBD5F3B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B295-1563-4C30-86FB-5F231AE7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B320-E62E-420E-A2ED-D5307119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ACDCE-C6FF-41AE-A1AA-2CDD06968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F491D-5E62-4324-9665-75AFD24B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546F-1FB8-460F-8DF5-65C9633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5CA2-1CF9-4F0E-B4B6-E7254055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FF3-5BA1-4D31-82DF-070E2831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9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8" y="1211580"/>
            <a:ext cx="10267951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02AB-8C25-D84B-895B-9714875ED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397778-FC2A-AD45-86CA-1F17A6C3B4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60182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9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8" y="1211580"/>
            <a:ext cx="10267951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02AB-8C25-D84B-895B-9714875ED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397778-FC2A-AD45-86CA-1F17A6C3B4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6151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9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8" y="1211580"/>
            <a:ext cx="10267951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02AB-8C25-D84B-895B-9714875ED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397778-FC2A-AD45-86CA-1F17A6C3B4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08107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2F9-F9B9-4CF6-BA08-226B960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28D0-6081-48F0-AE2B-23900604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4A6D-1656-4DC8-837C-33181CE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BC87-62CD-4894-BD1A-3C2C8517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3C28-2E50-43C7-A0BF-A77948EA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A1E-6897-4FAF-8C65-34D83664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FFCC-C552-4C99-91BB-FC0AC79C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C15F-9367-4674-AA53-F16A28B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EEF1-2450-4B0D-900D-E146BBB4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C9D4-16B4-450F-8BA6-8CD6DE8B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68C0-9BDE-4CB8-AA95-2895EFF3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9DFB-8B79-4319-9886-6E64169BD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923EF-4884-43EF-B6C2-E6AD70CD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92A9-A520-4C92-B837-9073FF9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A2A1-2BB0-4B38-8FB0-A5B19FB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5BFE-C0E5-4A40-AEAD-6B30FA6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7546-6B01-4148-BDDC-83476A8D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E7DB-77B4-4766-BB87-72A3C0AB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777C4-1F5B-4A27-BB78-6578F246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8F315-BBD6-4AC2-B520-10FEFF28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B14BD-6655-421A-843C-86B35D8A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90C7-6DD9-4AA1-AC56-C94EC0D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9C6BE-7A45-495A-9BE4-293E4A6D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82EE-8391-47C5-8EEB-DB4A4619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6468-241E-48E6-95AD-0F0C8DBA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31C13-EDAC-4D6A-A8CE-C3FBA3E6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E192E-0CF6-49C0-AC36-53536BAC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C7ECD-485D-4DBE-805B-96724D10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48C7-0725-4944-A1AE-03E6D5A5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0C0AA-6218-4E06-9B78-DFAF1BB1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4C20-18B0-401A-9314-5939A0EA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EEFC-1EE1-4B58-812B-00652B30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67BA-6566-42C5-8C62-DF4F6985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E774-FAB1-45EF-B139-BB7E1FEF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4F117-A5CB-4F38-9E05-963424DA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E8E7-EAFD-475C-9ADE-CE46E845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668C-2CF9-445C-BA69-2D5ADC32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D3A1-F827-43C4-9703-4048A759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4757D-8E84-47A3-BCCC-3482D93F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E5F7-6FC9-4186-A413-32A52503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5971-F35D-41F5-BEE0-03CAA4D2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33A1-A29D-418D-BB92-461AEB3A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B1F8B-E105-4FB3-B14E-104AE190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59C5F-9EB7-470C-9718-7A0F895E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85AF-D028-42F3-B7C7-05752436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5B39-242C-4FA4-B12F-5DED8024C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B33-B2BE-4433-AAA6-CAD91B26247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8073-1A22-4AC3-8D62-B6B0ECBA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201E-2DC3-42F8-8286-E06FEAB0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A9E8-7BE6-4CAB-84CC-9EEAE442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5852-4ACD-413D-AE4D-A808EE74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ED9E5-7205-4C36-847D-031F40F68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E4C0-869E-4B1E-BF66-A16B12E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 Model to HIV/AIDS Strategy for 2020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B5A7-8254-4427-B87E-E92C6D66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317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Priority Interventions?</a:t>
            </a:r>
          </a:p>
          <a:p>
            <a:pPr lvl="1">
              <a:lnSpc>
                <a:spcPct val="100000"/>
              </a:lnSpc>
            </a:pPr>
            <a:r>
              <a:rPr lang="en-US" sz="1700" dirty="0" err="1"/>
              <a:t>PrEP</a:t>
            </a: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700" dirty="0" err="1"/>
              <a:t>TaSP</a:t>
            </a: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700" dirty="0"/>
              <a:t>Linkage to Care Improvements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HIV/Syphilis Co-infection Prevention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Behavioral/Nudging interventions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D927B-7175-4462-B350-EEAD09A595D2}"/>
              </a:ext>
            </a:extLst>
          </p:cNvPr>
          <p:cNvSpPr txBox="1">
            <a:spLocks/>
          </p:cNvSpPr>
          <p:nvPr/>
        </p:nvSpPr>
        <p:spPr>
          <a:xfrm>
            <a:off x="61817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Data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CD4 and VL at diagnosis and over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CD4 and VL among diagnosed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Viral suppression among the diagnosed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Linkage to care and Retention in care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Adherence to ART and </a:t>
            </a:r>
            <a:r>
              <a:rPr lang="en-US" dirty="0" err="1"/>
              <a:t>PrEP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STI diagnoses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Mortality rates for PLWH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Cost data from DHSP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HIV testing and counseling costs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CD4 and VL monitoring costs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 cost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PrEP</a:t>
            </a:r>
            <a:r>
              <a:rPr lang="en-US" dirty="0"/>
              <a:t> costs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Administrative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FD6-5EA4-4F61-8573-9BA61F94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Model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F8FC-355C-4C8B-ADFD-F3E1ED50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intervention effects by change over time in </a:t>
            </a:r>
          </a:p>
          <a:p>
            <a:pPr lvl="1"/>
            <a:r>
              <a:rPr lang="en-US" dirty="0"/>
              <a:t>Disease incidence</a:t>
            </a:r>
          </a:p>
          <a:p>
            <a:pPr lvl="1"/>
            <a:r>
              <a:rPr lang="en-US" dirty="0"/>
              <a:t>Disease prevalence</a:t>
            </a:r>
          </a:p>
          <a:p>
            <a:pPr lvl="1"/>
            <a:r>
              <a:rPr lang="en-US" dirty="0"/>
              <a:t>Deaths averted</a:t>
            </a:r>
          </a:p>
          <a:p>
            <a:r>
              <a:rPr lang="en-US" dirty="0"/>
              <a:t>Combination and intensity of interventions needed to achieve 2020 goals</a:t>
            </a:r>
          </a:p>
          <a:p>
            <a:pPr lvl="1"/>
            <a:r>
              <a:rPr lang="en-US" dirty="0"/>
              <a:t>Optimal combination of interventions</a:t>
            </a:r>
          </a:p>
          <a:p>
            <a:r>
              <a:rPr lang="en-US" dirty="0"/>
              <a:t>Cost-effectiveness analysis</a:t>
            </a:r>
          </a:p>
          <a:p>
            <a:r>
              <a:rPr lang="en-US" dirty="0"/>
              <a:t>Budget impact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0A45-EDEA-4959-BFF7-3BF963C4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6CBBF2B-8449-429D-9BF8-3B744414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04" y="1498641"/>
            <a:ext cx="7957391" cy="521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6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6986-9E76-4AE3-9DDC-459E5FC1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2050" name="Picture 7" descr="Cover">
            <a:extLst>
              <a:ext uri="{FF2B5EF4-FFF2-40B4-BE49-F238E27FC236}">
                <a16:creationId xmlns:a16="http://schemas.microsoft.com/office/drawing/2014/main" id="{12CCA1F1-4AFD-4C1B-86CE-AB014F99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44" y="1600200"/>
            <a:ext cx="846963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2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Flow Diagram of the HIV Transmission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8" y="1893624"/>
            <a:ext cx="8007536" cy="44946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F660A3-D6A5-274C-80C1-36CEEA57F8CA}"/>
              </a:ext>
            </a:extLst>
          </p:cNvPr>
          <p:cNvGrpSpPr/>
          <p:nvPr/>
        </p:nvGrpSpPr>
        <p:grpSpPr>
          <a:xfrm>
            <a:off x="2245957" y="1364438"/>
            <a:ext cx="1869879" cy="5023839"/>
            <a:chOff x="660528" y="1364437"/>
            <a:chExt cx="2262554" cy="502383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EF18222-EEE4-904E-9F44-D5BF2EFD98CD}"/>
                </a:ext>
              </a:extLst>
            </p:cNvPr>
            <p:cNvSpPr/>
            <p:nvPr/>
          </p:nvSpPr>
          <p:spPr>
            <a:xfrm>
              <a:off x="660528" y="1757968"/>
              <a:ext cx="2262554" cy="4630308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90E2AC-CF5D-B44E-8C0F-79C91C306232}"/>
                </a:ext>
              </a:extLst>
            </p:cNvPr>
            <p:cNvSpPr/>
            <p:nvPr/>
          </p:nvSpPr>
          <p:spPr>
            <a:xfrm>
              <a:off x="1032250" y="1364437"/>
              <a:ext cx="16252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Uninfected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5D5EE-157E-384C-9AF7-80E519F03866}"/>
              </a:ext>
            </a:extLst>
          </p:cNvPr>
          <p:cNvGrpSpPr/>
          <p:nvPr/>
        </p:nvGrpSpPr>
        <p:grpSpPr>
          <a:xfrm>
            <a:off x="4671509" y="1366938"/>
            <a:ext cx="1161047" cy="5038829"/>
            <a:chOff x="856865" y="1349447"/>
            <a:chExt cx="1869880" cy="503882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E32E34A-9DE5-FC41-8A0B-DC023B0F56BB}"/>
                </a:ext>
              </a:extLst>
            </p:cNvPr>
            <p:cNvSpPr/>
            <p:nvPr/>
          </p:nvSpPr>
          <p:spPr>
            <a:xfrm>
              <a:off x="856865" y="1757968"/>
              <a:ext cx="1869880" cy="463030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76DC77-2156-E440-AC6C-AFA4785EB6C9}"/>
                </a:ext>
              </a:extLst>
            </p:cNvPr>
            <p:cNvSpPr/>
            <p:nvPr/>
          </p:nvSpPr>
          <p:spPr>
            <a:xfrm>
              <a:off x="938983" y="1349447"/>
              <a:ext cx="17877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CE53F-0FCB-D647-BBE3-DA87817C50F7}"/>
              </a:ext>
            </a:extLst>
          </p:cNvPr>
          <p:cNvGrpSpPr/>
          <p:nvPr/>
        </p:nvGrpSpPr>
        <p:grpSpPr>
          <a:xfrm>
            <a:off x="5906450" y="1369438"/>
            <a:ext cx="1625218" cy="5008849"/>
            <a:chOff x="572419" y="1379427"/>
            <a:chExt cx="2617430" cy="500884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28B8832-87FB-EE42-92C0-F01722FF6840}"/>
                </a:ext>
              </a:extLst>
            </p:cNvPr>
            <p:cNvSpPr/>
            <p:nvPr/>
          </p:nvSpPr>
          <p:spPr>
            <a:xfrm>
              <a:off x="856865" y="1757968"/>
              <a:ext cx="1869880" cy="463030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1FD591-29A3-B243-85F3-18E5AFEDB0E0}"/>
                </a:ext>
              </a:extLst>
            </p:cNvPr>
            <p:cNvSpPr/>
            <p:nvPr/>
          </p:nvSpPr>
          <p:spPr>
            <a:xfrm>
              <a:off x="572419" y="1379427"/>
              <a:ext cx="26174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Asymptomatic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EF945-E14C-D84D-B5A0-182261171695}"/>
              </a:ext>
            </a:extLst>
          </p:cNvPr>
          <p:cNvGrpSpPr/>
          <p:nvPr/>
        </p:nvGrpSpPr>
        <p:grpSpPr>
          <a:xfrm>
            <a:off x="7168110" y="1371938"/>
            <a:ext cx="1625218" cy="5008849"/>
            <a:chOff x="427566" y="1379427"/>
            <a:chExt cx="2617430" cy="500884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8638AB3-12C9-714F-90EC-40C2F55DDE26}"/>
                </a:ext>
              </a:extLst>
            </p:cNvPr>
            <p:cNvSpPr/>
            <p:nvPr/>
          </p:nvSpPr>
          <p:spPr>
            <a:xfrm>
              <a:off x="772870" y="1757968"/>
              <a:ext cx="1699890" cy="463030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87B08A-1546-924A-83D2-22AAB123B3D4}"/>
                </a:ext>
              </a:extLst>
            </p:cNvPr>
            <p:cNvSpPr/>
            <p:nvPr/>
          </p:nvSpPr>
          <p:spPr>
            <a:xfrm>
              <a:off x="427566" y="1379427"/>
              <a:ext cx="26174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Symptomatic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F48538-498A-1844-A4CF-FEC2213B9BEF}"/>
              </a:ext>
            </a:extLst>
          </p:cNvPr>
          <p:cNvGrpSpPr/>
          <p:nvPr/>
        </p:nvGrpSpPr>
        <p:grpSpPr>
          <a:xfrm>
            <a:off x="8324841" y="1374438"/>
            <a:ext cx="1625219" cy="5008849"/>
            <a:chOff x="355143" y="1379427"/>
            <a:chExt cx="2617431" cy="500884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DCDE316-6003-2846-A2BF-4C0CCB812438}"/>
                </a:ext>
              </a:extLst>
            </p:cNvPr>
            <p:cNvSpPr/>
            <p:nvPr/>
          </p:nvSpPr>
          <p:spPr>
            <a:xfrm>
              <a:off x="772870" y="1757968"/>
              <a:ext cx="1699890" cy="463030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DA3B03-4299-F74A-89FE-5123CF09EC19}"/>
                </a:ext>
              </a:extLst>
            </p:cNvPr>
            <p:cNvSpPr/>
            <p:nvPr/>
          </p:nvSpPr>
          <p:spPr>
            <a:xfrm>
              <a:off x="355143" y="1379427"/>
              <a:ext cx="26174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AIDS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8D64063-4A3F-7549-8894-0FA7CE18D233}"/>
              </a:ext>
            </a:extLst>
          </p:cNvPr>
          <p:cNvSpPr/>
          <p:nvPr/>
        </p:nvSpPr>
        <p:spPr>
          <a:xfrm>
            <a:off x="2367909" y="1083820"/>
            <a:ext cx="7105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can transition between health states, including:</a:t>
            </a:r>
          </a:p>
        </p:txBody>
      </p:sp>
    </p:spTree>
    <p:extLst>
      <p:ext uri="{BB962C8B-B14F-4D97-AF65-F5344CB8AC3E}">
        <p14:creationId xmlns:p14="http://schemas.microsoft.com/office/powerpoint/2010/main" val="272785488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Flow Diagram of the HIV Transmission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38" y="1683763"/>
            <a:ext cx="8007536" cy="44946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5591CA2-9CC0-1949-8B12-8467468E2275}"/>
              </a:ext>
            </a:extLst>
          </p:cNvPr>
          <p:cNvGrpSpPr/>
          <p:nvPr/>
        </p:nvGrpSpPr>
        <p:grpSpPr>
          <a:xfrm>
            <a:off x="1748851" y="2037950"/>
            <a:ext cx="8724277" cy="815755"/>
            <a:chOff x="224850" y="1873059"/>
            <a:chExt cx="8724277" cy="81575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305E619-FA12-0342-A3E0-347AB4123428}"/>
                </a:ext>
              </a:extLst>
            </p:cNvPr>
            <p:cNvSpPr/>
            <p:nvPr/>
          </p:nvSpPr>
          <p:spPr>
            <a:xfrm>
              <a:off x="1214975" y="1873059"/>
              <a:ext cx="7734152" cy="81575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B916B5-8FA0-F84D-8BCD-6A481DF05EBC}"/>
                </a:ext>
              </a:extLst>
            </p:cNvPr>
            <p:cNvSpPr/>
            <p:nvPr/>
          </p:nvSpPr>
          <p:spPr>
            <a:xfrm>
              <a:off x="224850" y="1988149"/>
              <a:ext cx="11100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8E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Unaware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5CF62-7EED-B14B-8B47-A390DD3C99BA}"/>
              </a:ext>
            </a:extLst>
          </p:cNvPr>
          <p:cNvSpPr/>
          <p:nvPr/>
        </p:nvSpPr>
        <p:spPr>
          <a:xfrm>
            <a:off x="2379399" y="1196846"/>
            <a:ext cx="7801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MSM are also tracked based on their awareness of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-status through testing, and their treatment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94C0F7-1C98-8D4F-91E7-AC75FA2787D5}"/>
              </a:ext>
            </a:extLst>
          </p:cNvPr>
          <p:cNvGrpSpPr/>
          <p:nvPr/>
        </p:nvGrpSpPr>
        <p:grpSpPr>
          <a:xfrm>
            <a:off x="1781331" y="4004158"/>
            <a:ext cx="8724277" cy="815755"/>
            <a:chOff x="224850" y="1768129"/>
            <a:chExt cx="8724277" cy="81575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C2A9D341-DD67-A947-9F65-F6E013182260}"/>
                </a:ext>
              </a:extLst>
            </p:cNvPr>
            <p:cNvSpPr/>
            <p:nvPr/>
          </p:nvSpPr>
          <p:spPr>
            <a:xfrm>
              <a:off x="1214975" y="1768129"/>
              <a:ext cx="7734152" cy="81575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84B9EC-F898-F149-A606-04823C26A91E}"/>
                </a:ext>
              </a:extLst>
            </p:cNvPr>
            <p:cNvSpPr/>
            <p:nvPr/>
          </p:nvSpPr>
          <p:spPr>
            <a:xfrm>
              <a:off x="224850" y="1988149"/>
              <a:ext cx="11100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8E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4C24BD-5A1D-8A4A-8FEE-5AC6D6B4DBDA}"/>
              </a:ext>
            </a:extLst>
          </p:cNvPr>
          <p:cNvGrpSpPr/>
          <p:nvPr/>
        </p:nvGrpSpPr>
        <p:grpSpPr>
          <a:xfrm>
            <a:off x="1768841" y="4996008"/>
            <a:ext cx="8724277" cy="815755"/>
            <a:chOff x="224850" y="1768129"/>
            <a:chExt cx="8724277" cy="81575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806FFA6-17BB-0A4D-9B8A-E63E24E5C472}"/>
                </a:ext>
              </a:extLst>
            </p:cNvPr>
            <p:cNvSpPr/>
            <p:nvPr/>
          </p:nvSpPr>
          <p:spPr>
            <a:xfrm>
              <a:off x="1214975" y="1768129"/>
              <a:ext cx="7734152" cy="81575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CFBE5B6-2AB1-E046-AE87-37CF9C5C7979}"/>
                </a:ext>
              </a:extLst>
            </p:cNvPr>
            <p:cNvSpPr/>
            <p:nvPr/>
          </p:nvSpPr>
          <p:spPr>
            <a:xfrm>
              <a:off x="224850" y="1988149"/>
              <a:ext cx="11100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8E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Treated (ART)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22EB03-B6D7-BC4A-AFE3-5446ECDC6377}"/>
              </a:ext>
            </a:extLst>
          </p:cNvPr>
          <p:cNvGrpSpPr/>
          <p:nvPr/>
        </p:nvGrpSpPr>
        <p:grpSpPr>
          <a:xfrm>
            <a:off x="1756351" y="3049790"/>
            <a:ext cx="8724277" cy="815755"/>
            <a:chOff x="224850" y="1768129"/>
            <a:chExt cx="8724277" cy="81575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F2A4C12-DC00-AE4F-B3AD-90BC68D71C85}"/>
                </a:ext>
              </a:extLst>
            </p:cNvPr>
            <p:cNvSpPr/>
            <p:nvPr/>
          </p:nvSpPr>
          <p:spPr>
            <a:xfrm>
              <a:off x="1214975" y="1768129"/>
              <a:ext cx="7734152" cy="81575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8627A7-2867-5145-B198-E5402536E2A0}"/>
                </a:ext>
              </a:extLst>
            </p:cNvPr>
            <p:cNvSpPr/>
            <p:nvPr/>
          </p:nvSpPr>
          <p:spPr>
            <a:xfrm>
              <a:off x="224850" y="1988149"/>
              <a:ext cx="11100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8E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Treated (PrEP)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13670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3600-398E-4D92-B008-61B18898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Demographic, Behavioral, and Geographic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BC83-29FF-4F68-9BE9-6600BB1E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Sex (Male)</a:t>
            </a:r>
          </a:p>
          <a:p>
            <a:r>
              <a:rPr lang="en-US" dirty="0"/>
              <a:t>Sexual Orientation (MSM)</a:t>
            </a:r>
          </a:p>
          <a:p>
            <a:r>
              <a:rPr lang="en-US" dirty="0"/>
              <a:t>Geographical Areas (26 Health Districts)</a:t>
            </a:r>
          </a:p>
          <a:p>
            <a:r>
              <a:rPr lang="en-US" dirty="0"/>
              <a:t>STIs (Syphilis)</a:t>
            </a:r>
          </a:p>
        </p:txBody>
      </p:sp>
    </p:spTree>
    <p:extLst>
      <p:ext uri="{BB962C8B-B14F-4D97-AF65-F5344CB8AC3E}">
        <p14:creationId xmlns:p14="http://schemas.microsoft.com/office/powerpoint/2010/main" val="32699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870F-0032-48CE-BD72-5EF6A724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Capabilities (and </a:t>
            </a:r>
            <a:r>
              <a:rPr lang="en-US" dirty="0">
                <a:solidFill>
                  <a:srgbClr val="00B0F0"/>
                </a:solidFill>
              </a:rPr>
              <a:t>Data Requirements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5C8F-9C0A-49B4-AAC3-9F50E6D1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 characteristics, intensity of intervention, population affected</a:t>
            </a:r>
          </a:p>
          <a:p>
            <a:r>
              <a:rPr lang="en-US" dirty="0"/>
              <a:t>Prevalence, incidence, diagnoses, treatment/</a:t>
            </a:r>
            <a:r>
              <a:rPr lang="en-US" dirty="0" err="1"/>
              <a:t>PrEP</a:t>
            </a:r>
            <a:r>
              <a:rPr lang="en-US" dirty="0"/>
              <a:t>, mortality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Demographic data, epidemic data, testing rates/treatment/linkage to care, adherence</a:t>
            </a:r>
          </a:p>
          <a:p>
            <a:r>
              <a:rPr lang="en-US" dirty="0"/>
              <a:t>Resource Use: costs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Fixed and variable costs (clinic, equipment, etc.) by service</a:t>
            </a:r>
          </a:p>
          <a:p>
            <a:r>
              <a:rPr lang="en-US" dirty="0"/>
              <a:t>Quality of life (QALYs)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From literature and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3201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58E-B3C1-4BAE-97B5-9A206432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Policy-making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D2B0-9989-42E0-8684-911DA975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Frontier CE plot</a:t>
            </a:r>
          </a:p>
        </p:txBody>
      </p:sp>
    </p:spTree>
    <p:extLst>
      <p:ext uri="{BB962C8B-B14F-4D97-AF65-F5344CB8AC3E}">
        <p14:creationId xmlns:p14="http://schemas.microsoft.com/office/powerpoint/2010/main" val="83039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85B88C-50CF-4743-A2EF-07F4530FEB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9676" y="1211264"/>
            <a:ext cx="7700963" cy="5011737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PrEP and Test-and-Treat are very effective at reducing HIV transmission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But do not eliminate HIV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A5A57C8-4D06-C64A-AE09-EA231EB84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79" y="1928113"/>
            <a:ext cx="8399834" cy="45143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51E83C-F485-7C42-86B0-F934C753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Cumulative HIV Incidence For Different 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ED0FD-4E3A-844D-87E2-B20AB0647E15}"/>
              </a:ext>
            </a:extLst>
          </p:cNvPr>
          <p:cNvSpPr txBox="1"/>
          <p:nvPr/>
        </p:nvSpPr>
        <p:spPr>
          <a:xfrm>
            <a:off x="2474383" y="64459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67D7074-F2FB-6946-8867-361CBDBCB9AC}" type="slidenum">
              <a:rPr lang="en-US" sz="1200" b="1">
                <a:solidFill>
                  <a:srgbClr val="8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200" b="1" dirty="0">
              <a:solidFill>
                <a:srgbClr val="8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BBD25-4AAA-D246-BB31-934EE446D018}"/>
              </a:ext>
            </a:extLst>
          </p:cNvPr>
          <p:cNvSpPr txBox="1"/>
          <p:nvPr/>
        </p:nvSpPr>
        <p:spPr>
          <a:xfrm>
            <a:off x="9000610" y="6208646"/>
            <a:ext cx="49885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(’000s)</a:t>
            </a:r>
          </a:p>
        </p:txBody>
      </p:sp>
    </p:spTree>
    <p:extLst>
      <p:ext uri="{BB962C8B-B14F-4D97-AF65-F5344CB8AC3E}">
        <p14:creationId xmlns:p14="http://schemas.microsoft.com/office/powerpoint/2010/main" val="36088479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323</Words>
  <Application>Microsoft Macintosh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Model Overview</vt:lpstr>
      <vt:lpstr>Model Overview</vt:lpstr>
      <vt:lpstr>Flow Diagram of the HIV Transmission Model</vt:lpstr>
      <vt:lpstr>Flow Diagram of the HIV Transmission Model</vt:lpstr>
      <vt:lpstr>Demographic, Behavioral, and Geographic Characteristics</vt:lpstr>
      <vt:lpstr>Model Capabilities (and Data Requirements)</vt:lpstr>
      <vt:lpstr>Policy-making Tools</vt:lpstr>
      <vt:lpstr>Cumulative HIV Incidence For Different Strategies</vt:lpstr>
      <vt:lpstr>Tailoring Model to HIV/AIDS Strategy for 2020 and Beyond</vt:lpstr>
      <vt:lpstr>Potential Model Outputs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Sze-chuan Suen</dc:creator>
  <cp:lastModifiedBy>Microsoft Office User</cp:lastModifiedBy>
  <cp:revision>6</cp:revision>
  <dcterms:created xsi:type="dcterms:W3CDTF">2018-08-07T20:36:15Z</dcterms:created>
  <dcterms:modified xsi:type="dcterms:W3CDTF">2018-08-07T21:10:13Z</dcterms:modified>
</cp:coreProperties>
</file>