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60" r:id="rId4"/>
    <p:sldId id="261" r:id="rId5"/>
    <p:sldId id="262" r:id="rId6"/>
    <p:sldId id="263" r:id="rId7"/>
    <p:sldId id="258" r:id="rId8"/>
    <p:sldId id="398" r:id="rId9"/>
    <p:sldId id="268" r:id="rId10"/>
    <p:sldId id="269" r:id="rId11"/>
    <p:sldId id="271" r:id="rId12"/>
    <p:sldId id="272" r:id="rId13"/>
    <p:sldId id="273" r:id="rId14"/>
    <p:sldId id="270" r:id="rId15"/>
    <p:sldId id="274" r:id="rId16"/>
    <p:sldId id="275" r:id="rId17"/>
    <p:sldId id="277" r:id="rId18"/>
    <p:sldId id="403" r:id="rId19"/>
    <p:sldId id="404" r:id="rId20"/>
    <p:sldId id="405" r:id="rId21"/>
    <p:sldId id="406" r:id="rId22"/>
    <p:sldId id="407" r:id="rId23"/>
    <p:sldId id="408" r:id="rId24"/>
    <p:sldId id="409" r:id="rId25"/>
    <p:sldId id="410" r:id="rId26"/>
    <p:sldId id="411" r:id="rId27"/>
    <p:sldId id="373" r:id="rId28"/>
    <p:sldId id="412" r:id="rId29"/>
    <p:sldId id="413" r:id="rId30"/>
    <p:sldId id="414" r:id="rId3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1pPr>
    <a:lvl2pPr marL="0" marR="0" indent="266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2pPr>
    <a:lvl3pPr marL="0" marR="0" indent="533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3pPr>
    <a:lvl4pPr marL="0" marR="0" indent="8001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4pPr>
    <a:lvl5pPr marL="0" marR="0" indent="1066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5pPr>
    <a:lvl6pPr marL="0" marR="0" indent="1333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6pPr>
    <a:lvl7pPr marL="0" marR="0" indent="161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7pPr>
    <a:lvl8pPr marL="0" marR="0" indent="1879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8pPr>
    <a:lvl9pPr marL="0" marR="0" indent="2146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urent Michel" initials="LM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733" autoAdjust="0"/>
  </p:normalViewPr>
  <p:slideViewPr>
    <p:cSldViewPr snapToGrid="0">
      <p:cViewPr varScale="1">
        <p:scale>
          <a:sx n="62" d="100"/>
          <a:sy n="62" d="100"/>
        </p:scale>
        <p:origin x="1674" y="7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36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9" name="Shape 2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089340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0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0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0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0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0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0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0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0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0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Maintainability" TargetMode="External"/><Relationship Id="rId3" Type="http://schemas.openxmlformats.org/officeDocument/2006/relationships/hyperlink" Target="https://en.wikipedia.org/wiki/Procedural_programming" TargetMode="External"/><Relationship Id="rId7" Type="http://schemas.openxmlformats.org/officeDocument/2006/relationships/hyperlink" Target="https://en.wikipedia.org/wiki/Modular_programming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Structured_programming" TargetMode="External"/><Relationship Id="rId5" Type="http://schemas.openxmlformats.org/officeDocument/2006/relationships/hyperlink" Target="https://en.wikipedia.org/wiki/State_(computer_science)" TargetMode="External"/><Relationship Id="rId10" Type="http://schemas.openxmlformats.org/officeDocument/2006/relationships/hyperlink" Target="https://en.wikipedia.org/wiki/Imperative_programming#cite_note-1" TargetMode="External"/><Relationship Id="rId4" Type="http://schemas.openxmlformats.org/officeDocument/2006/relationships/hyperlink" Target="https://en.wikipedia.org/wiki/Subroutine" TargetMode="External"/><Relationship Id="rId9" Type="http://schemas.openxmlformats.org/officeDocument/2006/relationships/hyperlink" Target="https://en.wikipedia.org/wiki/Object-oriented_programming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study</a:t>
            </a:r>
            <a:r>
              <a:rPr lang="en-US" baseline="0" dirty="0"/>
              <a:t> C99 mainly.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144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[weakly]</a:t>
            </a:r>
          </a:p>
        </p:txBody>
      </p:sp>
    </p:spTree>
    <p:extLst>
      <p:ext uri="{BB962C8B-B14F-4D97-AF65-F5344CB8AC3E}">
        <p14:creationId xmlns:p14="http://schemas.microsoft.com/office/powerpoint/2010/main" val="3981207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0" i="0" u="none" strike="noStrike" dirty="0">
                <a:effectLst/>
                <a:latin typeface="Lucida Grande"/>
                <a:ea typeface="Lucida Grande"/>
                <a:cs typeface="Lucida Grande"/>
                <a:sym typeface="Lucida Grande"/>
                <a:hlinkClick r:id="rId3" tooltip="Procedural programming"/>
              </a:rPr>
              <a:t>Procedural programming</a:t>
            </a:r>
            <a:r>
              <a:rPr lang="en-US" sz="2000" b="0" i="0" dirty="0">
                <a:effectLst/>
                <a:latin typeface="Lucida Grande"/>
                <a:ea typeface="Lucida Grande"/>
                <a:cs typeface="Lucida Grande"/>
                <a:sym typeface="Lucida Grande"/>
              </a:rPr>
              <a:t> is a type of imperative programming in which the program is built from one or more procedures (also termed </a:t>
            </a:r>
            <a:r>
              <a:rPr lang="en-US" sz="2000" b="0" i="0" u="none" strike="noStrike" dirty="0">
                <a:effectLst/>
                <a:latin typeface="Lucida Grande"/>
                <a:ea typeface="Lucida Grande"/>
                <a:cs typeface="Lucida Grande"/>
                <a:sym typeface="Lucida Grande"/>
                <a:hlinkClick r:id="rId4" tooltip="Subroutine"/>
              </a:rPr>
              <a:t>subroutines</a:t>
            </a:r>
            <a:r>
              <a:rPr lang="en-US" sz="2000" b="0" i="0" dirty="0">
                <a:effectLst/>
                <a:latin typeface="Lucida Grande"/>
                <a:ea typeface="Lucida Grande"/>
                <a:cs typeface="Lucida Grande"/>
                <a:sym typeface="Lucida Grande"/>
              </a:rPr>
              <a:t> or functions). The terms are often used as synonyms, but the use of procedures has a dramatic effect on how imperative programs appear and how they are constructed. Heavily-procedural programming, in which </a:t>
            </a:r>
            <a:r>
              <a:rPr lang="en-US" sz="2000" b="0" i="0" u="none" strike="noStrike" dirty="0" err="1">
                <a:effectLst/>
                <a:latin typeface="Lucida Grande"/>
                <a:ea typeface="Lucida Grande"/>
                <a:cs typeface="Lucida Grande"/>
                <a:sym typeface="Lucida Grande"/>
                <a:hlinkClick r:id="rId5" tooltip="State (computer science)"/>
              </a:rPr>
              <a:t>state</a:t>
            </a:r>
            <a:r>
              <a:rPr lang="en-US" sz="2000" b="0" i="0" dirty="0" err="1">
                <a:effectLst/>
                <a:latin typeface="Lucida Grande"/>
                <a:ea typeface="Lucida Grande"/>
                <a:cs typeface="Lucida Grande"/>
                <a:sym typeface="Lucida Grande"/>
              </a:rPr>
              <a:t>changes</a:t>
            </a:r>
            <a:r>
              <a:rPr lang="en-US" sz="2000" b="0" i="0" dirty="0">
                <a:effectLst/>
                <a:latin typeface="Lucida Grande"/>
                <a:ea typeface="Lucida Grande"/>
                <a:cs typeface="Lucida Grande"/>
                <a:sym typeface="Lucida Grande"/>
              </a:rPr>
              <a:t> are localized to procedures or restricted to explicit arguments and returns from procedures, is a form of </a:t>
            </a:r>
            <a:r>
              <a:rPr lang="en-US" sz="2000" b="0" i="0" u="none" strike="noStrike" dirty="0">
                <a:effectLst/>
                <a:latin typeface="Lucida Grande"/>
                <a:ea typeface="Lucida Grande"/>
                <a:cs typeface="Lucida Grande"/>
                <a:sym typeface="Lucida Grande"/>
                <a:hlinkClick r:id="rId6" tooltip="Structured programming"/>
              </a:rPr>
              <a:t>structured programming</a:t>
            </a:r>
            <a:r>
              <a:rPr lang="en-US" sz="2000" b="0" i="0" dirty="0">
                <a:effectLst/>
                <a:latin typeface="Lucida Grande"/>
                <a:ea typeface="Lucida Grande"/>
                <a:cs typeface="Lucida Grande"/>
                <a:sym typeface="Lucida Grande"/>
              </a:rPr>
              <a:t>. From the 1960s onwards, structured programming and </a:t>
            </a:r>
            <a:r>
              <a:rPr lang="en-US" sz="2000" b="0" i="0" u="none" strike="noStrike" dirty="0">
                <a:effectLst/>
                <a:latin typeface="Lucida Grande"/>
                <a:ea typeface="Lucida Grande"/>
                <a:cs typeface="Lucida Grande"/>
                <a:sym typeface="Lucida Grande"/>
                <a:hlinkClick r:id="rId7" tooltip="Modular programming"/>
              </a:rPr>
              <a:t>modular programming</a:t>
            </a:r>
            <a:r>
              <a:rPr lang="en-US" sz="2000" b="0" i="0" dirty="0">
                <a:effectLst/>
                <a:latin typeface="Lucida Grande"/>
                <a:ea typeface="Lucida Grande"/>
                <a:cs typeface="Lucida Grande"/>
                <a:sym typeface="Lucida Grande"/>
              </a:rPr>
              <a:t> in general have been promoted as techniques to improve the </a:t>
            </a:r>
            <a:r>
              <a:rPr lang="en-US" sz="2000" b="0" i="0" u="none" strike="noStrike" dirty="0">
                <a:effectLst/>
                <a:latin typeface="Lucida Grande"/>
                <a:ea typeface="Lucida Grande"/>
                <a:cs typeface="Lucida Grande"/>
                <a:sym typeface="Lucida Grande"/>
                <a:hlinkClick r:id="rId8" tooltip="Maintainability"/>
              </a:rPr>
              <a:t>maintainability</a:t>
            </a:r>
            <a:r>
              <a:rPr lang="en-US" sz="2000" b="0" i="0" dirty="0">
                <a:effectLst/>
                <a:latin typeface="Lucida Grande"/>
                <a:ea typeface="Lucida Grande"/>
                <a:cs typeface="Lucida Grande"/>
                <a:sym typeface="Lucida Grande"/>
              </a:rPr>
              <a:t> and overall quality of imperative programs. The concepts behind </a:t>
            </a:r>
            <a:r>
              <a:rPr lang="en-US" sz="2000" b="0" i="0" u="none" strike="noStrike" dirty="0">
                <a:effectLst/>
                <a:latin typeface="Lucida Grande"/>
                <a:ea typeface="Lucida Grande"/>
                <a:cs typeface="Lucida Grande"/>
                <a:sym typeface="Lucida Grande"/>
                <a:hlinkClick r:id="rId9" tooltip="Object-oriented programming"/>
              </a:rPr>
              <a:t>object-oriented programming</a:t>
            </a:r>
            <a:r>
              <a:rPr lang="en-US" sz="2000" b="0" i="0" dirty="0">
                <a:effectLst/>
                <a:latin typeface="Lucida Grande"/>
                <a:ea typeface="Lucida Grande"/>
                <a:cs typeface="Lucida Grande"/>
                <a:sym typeface="Lucida Grande"/>
              </a:rPr>
              <a:t> attempt to extend this approach.</a:t>
            </a:r>
            <a:r>
              <a:rPr lang="en-US" sz="2000" b="0" i="0" u="none" strike="noStrike" baseline="30000" dirty="0">
                <a:effectLst/>
                <a:latin typeface="Lucida Grande"/>
                <a:ea typeface="Lucida Grande"/>
                <a:cs typeface="Lucida Grande"/>
                <a:sym typeface="Lucida Grande"/>
                <a:hlinkClick r:id="rId10"/>
              </a:rPr>
              <a:t>[1]</a:t>
            </a:r>
            <a:endParaRPr lang="en-US" sz="2000" b="0" i="0" dirty="0">
              <a:effectLst/>
              <a:latin typeface="Lucida Grande"/>
              <a:ea typeface="Lucida Grande"/>
              <a:cs typeface="Lucida Grande"/>
              <a:sym typeface="Lucida Grande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624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Use { and } to enclose multiple statements</a:t>
            </a:r>
          </a:p>
          <a:p>
            <a:pPr marL="0" marR="0" lvl="0" indent="0" algn="l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Parentheses around the condition</a:t>
            </a:r>
          </a:p>
          <a:p>
            <a:pPr marL="0" marR="0" lvl="0" indent="0" algn="l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Grande"/>
                <a:ea typeface="Lucida Grande"/>
                <a:cs typeface="Lucida Grande"/>
                <a:sym typeface="Helvetica Neue Light"/>
              </a:rPr>
              <a:t>A statement ends</a:t>
            </a:r>
            <a:r>
              <a:rPr kumimoji="0" lang="en-US" sz="20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Grande"/>
                <a:ea typeface="Lucida Grande"/>
                <a:cs typeface="Lucida Grande"/>
                <a:sym typeface="Helvetica Neue Light"/>
              </a:rPr>
              <a:t> with </a:t>
            </a: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Grande"/>
                <a:ea typeface="Lucida Grande"/>
                <a:cs typeface="Lucida Grande"/>
                <a:sym typeface="Helvetica Neue Light"/>
              </a:rPr>
              <a:t>; </a:t>
            </a:r>
          </a:p>
          <a:p>
            <a:pPr marL="0" marR="0" indent="0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663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647700" y="47498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4" name="Seal 3 SPOT281.jpg" descr="Seal 3 SPOT281.jpg"/>
          <p:cNvPicPr>
            <a:picLocks noChangeAspect="1"/>
          </p:cNvPicPr>
          <p:nvPr/>
        </p:nvPicPr>
        <p:blipFill>
          <a:blip r:embed="rId2"/>
          <a:srcRect l="3469" t="3249" r="3360" b="3533"/>
          <a:stretch>
            <a:fillRect/>
          </a:stretch>
        </p:blipFill>
        <p:spPr>
          <a:xfrm>
            <a:off x="12017002" y="166113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14"/>
                  <a:pt x="560" y="13813"/>
                </a:cubicBezTo>
                <a:cubicBezTo>
                  <a:pt x="1344" y="16446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7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5029200"/>
            <a:ext cx="118618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/>
            </a:lvl2pPr>
            <a:lvl3pPr marL="0" indent="0">
              <a:spcBef>
                <a:spcPts val="0"/>
              </a:spcBef>
              <a:buSzTx/>
              <a:buNone/>
              <a:defRPr sz="2400"/>
            </a:lvl3pPr>
            <a:lvl4pPr marL="0" indent="0">
              <a:spcBef>
                <a:spcPts val="0"/>
              </a:spcBef>
              <a:buSzTx/>
              <a:buNone/>
              <a:defRPr sz="2400"/>
            </a:lvl4pPr>
            <a:lvl5pPr marL="0" indent="0">
              <a:spcBef>
                <a:spcPts val="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82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ModernPortfolio_photo-v-1.pdf" descr="ModernPortfolio_photo-v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Line"/>
          <p:cNvSpPr/>
          <p:nvPr/>
        </p:nvSpPr>
        <p:spPr>
          <a:xfrm>
            <a:off x="647700" y="1968500"/>
            <a:ext cx="48768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3" name="Title Text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92700" cy="1397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50927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49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4900"/>
              </a:spcBef>
              <a:defRPr sz="2400"/>
            </a:lvl2pPr>
            <a:lvl3pPr>
              <a:spcBef>
                <a:spcPts val="4900"/>
              </a:spcBef>
              <a:defRPr sz="2400"/>
            </a:lvl3pPr>
            <a:lvl4pPr>
              <a:spcBef>
                <a:spcPts val="4900"/>
              </a:spcBef>
              <a:defRPr sz="2400"/>
            </a:lvl4pPr>
            <a:lvl5pPr>
              <a:spcBef>
                <a:spcPts val="49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10743" y="9258300"/>
            <a:ext cx="258370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Landscape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ModernPortfolio_2-up-h.pdf" descr="ModernPortfolio_2-up-h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 &amp; Landscape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ModernPortfolio_2-up-vh.pdf" descr="ModernPortfolio_2-up-vh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ModernPortfolio_2-up-v-2.pdf" descr="ModernPortfolio_2-up-v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 Portrait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ModernPortfolio_3-up-v-2.pdf" descr="ModernPortfolio_3-up-v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Big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ModernPortfolio_photo-big-2.pdf" descr="ModernPortfolio_photo-big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ModernPortfolio_3-up.pdf" descr="ModernPortfolio_3-up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4 Up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ModernPortfolio_4-up-2.pdf" descr="ModernPortfolio_4-up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50927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2pPr>
            <a:lvl3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3pPr>
            <a:lvl4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4pPr>
            <a:lvl5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8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69300" y="2324100"/>
            <a:ext cx="40640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2pPr>
            <a:lvl3pPr marL="901700">
              <a:spcBef>
                <a:spcPts val="1000"/>
              </a:spcBef>
              <a:defRPr sz="2400">
                <a:solidFill>
                  <a:srgbClr val="941100"/>
                </a:solidFill>
              </a:defRPr>
            </a:lvl3pPr>
            <a:lvl4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4pPr>
            <a:lvl5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96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97" name="Seal 3 SPOT281.jpg" descr="Seal 3 SPOT281.jpg"/>
          <p:cNvPicPr>
            <a:picLocks noChangeAspect="1"/>
          </p:cNvPicPr>
          <p:nvPr/>
        </p:nvPicPr>
        <p:blipFill>
          <a:blip r:embed="rId2"/>
          <a:srcRect l="4069" t="4341" r="4032" b="3948"/>
          <a:stretch>
            <a:fillRect/>
          </a:stretch>
        </p:blipFill>
        <p:spPr>
          <a:xfrm>
            <a:off x="11653573" y="848089"/>
            <a:ext cx="746954" cy="7454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0" h="21564" extrusionOk="0">
                <a:moveTo>
                  <a:pt x="10791" y="0"/>
                </a:moveTo>
                <a:cubicBezTo>
                  <a:pt x="6286" y="0"/>
                  <a:pt x="3129" y="1889"/>
                  <a:pt x="1079" y="5832"/>
                </a:cubicBezTo>
                <a:cubicBezTo>
                  <a:pt x="380" y="7176"/>
                  <a:pt x="22" y="8927"/>
                  <a:pt x="1" y="10666"/>
                </a:cubicBezTo>
                <a:cubicBezTo>
                  <a:pt x="-20" y="12405"/>
                  <a:pt x="298" y="14141"/>
                  <a:pt x="964" y="15442"/>
                </a:cubicBezTo>
                <a:cubicBezTo>
                  <a:pt x="2541" y="18521"/>
                  <a:pt x="4983" y="20504"/>
                  <a:pt x="8245" y="21366"/>
                </a:cubicBezTo>
                <a:cubicBezTo>
                  <a:pt x="8703" y="21487"/>
                  <a:pt x="9276" y="21548"/>
                  <a:pt x="9908" y="21561"/>
                </a:cubicBezTo>
                <a:cubicBezTo>
                  <a:pt x="11802" y="21600"/>
                  <a:pt x="14214" y="21181"/>
                  <a:pt x="15583" y="20494"/>
                </a:cubicBezTo>
                <a:cubicBezTo>
                  <a:pt x="17867" y="19348"/>
                  <a:pt x="19292" y="17944"/>
                  <a:pt x="20491" y="15637"/>
                </a:cubicBezTo>
                <a:cubicBezTo>
                  <a:pt x="21218" y="14239"/>
                  <a:pt x="21580" y="12485"/>
                  <a:pt x="21580" y="10735"/>
                </a:cubicBezTo>
                <a:cubicBezTo>
                  <a:pt x="21580" y="8985"/>
                  <a:pt x="21218" y="7231"/>
                  <a:pt x="20491" y="5832"/>
                </a:cubicBezTo>
                <a:cubicBezTo>
                  <a:pt x="18441" y="1889"/>
                  <a:pt x="15295" y="0"/>
                  <a:pt x="10791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9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/>
            </a:lvl2pPr>
            <a:lvl3pPr marL="901700">
              <a:spcBef>
                <a:spcPts val="1000"/>
              </a:spcBef>
              <a:defRPr sz="2400"/>
            </a:lvl3pPr>
            <a:lvl4pPr marL="1244600">
              <a:spcBef>
                <a:spcPts val="1000"/>
              </a:spcBef>
              <a:defRPr sz="2400"/>
            </a:lvl4pPr>
            <a:lvl5pPr marL="1587500">
              <a:spcBef>
                <a:spcPts val="1000"/>
              </a:spcBef>
              <a:defRPr sz="24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4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5" name="Seal 3 SPOT281.jpg" descr="Seal 3 SPOT281.jpg"/>
          <p:cNvPicPr>
            <a:picLocks noChangeAspect="1"/>
          </p:cNvPicPr>
          <p:nvPr/>
        </p:nvPicPr>
        <p:blipFill>
          <a:blip r:embed="rId2"/>
          <a:srcRect l="3953" t="3727" r="4037" b="3957"/>
          <a:stretch>
            <a:fillRect/>
          </a:stretch>
        </p:blipFill>
        <p:spPr>
          <a:xfrm>
            <a:off x="11652633" y="843096"/>
            <a:ext cx="747854" cy="750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2" h="21361" extrusionOk="0">
                <a:moveTo>
                  <a:pt x="11422" y="16"/>
                </a:moveTo>
                <a:cubicBezTo>
                  <a:pt x="7331" y="-203"/>
                  <a:pt x="3227" y="1854"/>
                  <a:pt x="1122" y="5835"/>
                </a:cubicBezTo>
                <a:cubicBezTo>
                  <a:pt x="406" y="7190"/>
                  <a:pt x="27" y="8923"/>
                  <a:pt x="2" y="10637"/>
                </a:cubicBezTo>
                <a:cubicBezTo>
                  <a:pt x="-23" y="12351"/>
                  <a:pt x="307" y="14046"/>
                  <a:pt x="985" y="15337"/>
                </a:cubicBezTo>
                <a:cubicBezTo>
                  <a:pt x="2583" y="18378"/>
                  <a:pt x="4999" y="20320"/>
                  <a:pt x="8244" y="21167"/>
                </a:cubicBezTo>
                <a:cubicBezTo>
                  <a:pt x="8700" y="21286"/>
                  <a:pt x="9272" y="21346"/>
                  <a:pt x="9902" y="21359"/>
                </a:cubicBezTo>
                <a:cubicBezTo>
                  <a:pt x="11791" y="21397"/>
                  <a:pt x="14195" y="20985"/>
                  <a:pt x="15560" y="20308"/>
                </a:cubicBezTo>
                <a:cubicBezTo>
                  <a:pt x="17837" y="19180"/>
                  <a:pt x="19258" y="17799"/>
                  <a:pt x="20453" y="15529"/>
                </a:cubicBezTo>
                <a:cubicBezTo>
                  <a:pt x="21226" y="14062"/>
                  <a:pt x="21577" y="12337"/>
                  <a:pt x="21539" y="10603"/>
                </a:cubicBezTo>
                <a:cubicBezTo>
                  <a:pt x="21476" y="7712"/>
                  <a:pt x="20339" y="4789"/>
                  <a:pt x="18327" y="2942"/>
                </a:cubicBezTo>
                <a:cubicBezTo>
                  <a:pt x="16323" y="1103"/>
                  <a:pt x="13877" y="148"/>
                  <a:pt x="11422" y="16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6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709400" cy="6565900"/>
          </a:xfrm>
          <a:prstGeom prst="rect">
            <a:avLst/>
          </a:prstGeom>
        </p:spPr>
        <p:txBody>
          <a:bodyPr numCol="2" spcCol="585470"/>
          <a:lstStyle>
            <a:lvl1pPr>
              <a:spcBef>
                <a:spcPts val="49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4900"/>
              </a:spcBef>
              <a:defRPr sz="2400"/>
            </a:lvl2pPr>
            <a:lvl3pPr>
              <a:spcBef>
                <a:spcPts val="4900"/>
              </a:spcBef>
              <a:defRPr sz="2400"/>
            </a:lvl3pPr>
            <a:lvl4pPr>
              <a:spcBef>
                <a:spcPts val="4900"/>
              </a:spcBef>
              <a:defRPr sz="2400"/>
            </a:lvl4pPr>
            <a:lvl5pPr>
              <a:spcBef>
                <a:spcPts val="4900"/>
              </a:spcBef>
              <a:defRPr sz="24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863600"/>
            <a:ext cx="11861800" cy="8026400"/>
          </a:xfrm>
          <a:prstGeom prst="rect">
            <a:avLst/>
          </a:prstGeom>
        </p:spPr>
        <p:txBody>
          <a:bodyPr/>
          <a:lstStyle>
            <a:lvl1pPr>
              <a:spcBef>
                <a:spcPts val="72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7200"/>
              </a:spcBef>
              <a:defRPr sz="2400"/>
            </a:lvl2pPr>
            <a:lvl3pPr>
              <a:spcBef>
                <a:spcPts val="7200"/>
              </a:spcBef>
              <a:defRPr sz="2400"/>
            </a:lvl3pPr>
            <a:lvl4pPr>
              <a:spcBef>
                <a:spcPts val="7200"/>
              </a:spcBef>
              <a:defRPr sz="2400"/>
            </a:lvl4pPr>
            <a:lvl5pPr>
              <a:spcBef>
                <a:spcPts val="72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2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571500" y="3708400"/>
            <a:ext cx="11861800" cy="23368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82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ModernPortfolio_photo-h-2.pdf" descr="ModernPortfolio_photo-h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Line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" name="Title Text"/>
          <p:cNvSpPr txBox="1">
            <a:spLocks noGrp="1"/>
          </p:cNvSpPr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r>
              <a:t>Title Text</a:t>
            </a:r>
          </a:p>
        </p:txBody>
      </p:sp>
      <p:sp>
        <p:nvSpPr>
          <p:cNvPr id="8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ModernPortfolio_photo-v-1.pdf" descr="ModernPortfolio_photo-v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Line"/>
          <p:cNvSpPr/>
          <p:nvPr/>
        </p:nvSpPr>
        <p:spPr>
          <a:xfrm>
            <a:off x="647700" y="4749800"/>
            <a:ext cx="4882122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50927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71500" y="5029200"/>
            <a:ext cx="50927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/>
            </a:lvl2pPr>
            <a:lvl3pPr marL="0" indent="0">
              <a:spcBef>
                <a:spcPts val="0"/>
              </a:spcBef>
              <a:buSzTx/>
              <a:buNone/>
              <a:defRPr sz="2400"/>
            </a:lvl3pPr>
            <a:lvl4pPr marL="0" indent="0">
              <a:spcBef>
                <a:spcPts val="0"/>
              </a:spcBef>
              <a:buSzTx/>
              <a:buNone/>
              <a:defRPr sz="2400"/>
            </a:lvl4pPr>
            <a:lvl5pPr marL="0" indent="0">
              <a:spcBef>
                <a:spcPts val="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080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b"/>
          <a:lstStyle/>
          <a:p>
            <a:r>
              <a:t>Title Text</a:t>
            </a:r>
          </a:p>
        </p:txBody>
      </p:sp>
      <p:sp>
        <p:nvSpPr>
          <p:cNvPr id="3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" name="Seal 3 SPOT281.jpg" descr="Seal 3 SPOT281.jpg"/>
          <p:cNvPicPr>
            <a:picLocks noChangeAspect="1"/>
          </p:cNvPicPr>
          <p:nvPr/>
        </p:nvPicPr>
        <p:blipFill>
          <a:blip r:embed="rId2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8618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/>
          <a:lstStyle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71679" y="9131300"/>
            <a:ext cx="286615" cy="274422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spAutoFit/>
          </a:bodyPr>
          <a:lstStyle>
            <a:lvl1pPr algn="r">
              <a:defRPr sz="1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9pPr>
    </p:titleStyle>
    <p:bodyStyle>
      <a:lvl1pPr marL="2032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1pPr>
      <a:lvl2pPr marL="5461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2pPr>
      <a:lvl3pPr marL="8890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3pPr>
      <a:lvl4pPr marL="12319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4pPr>
      <a:lvl5pPr marL="15748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5pPr>
      <a:lvl6pPr marL="19177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6pPr>
      <a:lvl7pPr marL="22606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7pPr>
      <a:lvl8pPr marL="26035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8pPr>
      <a:lvl9pPr marL="29464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Line"/>
          <p:cNvSpPr/>
          <p:nvPr/>
        </p:nvSpPr>
        <p:spPr>
          <a:xfrm>
            <a:off x="647700" y="47498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32" name="Seal 3 SPOT281.jpg" descr="Seal 3 SPOT281.jpg"/>
          <p:cNvPicPr>
            <a:picLocks noChangeAspect="1"/>
          </p:cNvPicPr>
          <p:nvPr/>
        </p:nvPicPr>
        <p:blipFill>
          <a:blip r:embed="rId2"/>
          <a:srcRect l="3469" t="3249" r="3360" b="3533"/>
          <a:stretch>
            <a:fillRect/>
          </a:stretch>
        </p:blipFill>
        <p:spPr>
          <a:xfrm>
            <a:off x="12017002" y="166113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14"/>
                  <a:pt x="560" y="13813"/>
                </a:cubicBezTo>
                <a:cubicBezTo>
                  <a:pt x="1344" y="16446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7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33" name="A C Primer (Part I)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 C Primer</a:t>
            </a:r>
            <a:r>
              <a:rPr lang="en-US"/>
              <a:t>: Introduction</a:t>
            </a:r>
            <a:endParaRPr dirty="0"/>
          </a:p>
        </p:txBody>
      </p:sp>
      <p:sp>
        <p:nvSpPr>
          <p:cNvPr id="234" name="Ion Mandoiu…"/>
          <p:cNvSpPr txBox="1">
            <a:spLocks noGrp="1"/>
          </p:cNvSpPr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Ion </a:t>
            </a:r>
            <a:r>
              <a:rPr dirty="0" err="1"/>
              <a:t>Mandoiu</a:t>
            </a:r>
            <a:endParaRPr dirty="0"/>
          </a:p>
          <a:p>
            <a:r>
              <a:rPr dirty="0"/>
              <a:t>Laurent Michel</a:t>
            </a:r>
            <a:endParaRPr lang="en-US" dirty="0"/>
          </a:p>
          <a:p>
            <a:r>
              <a:rPr lang="en-US" dirty="0"/>
              <a:t>Revised by M. Khan, J. Shi, and W. Wei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etting Starte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Comments</a:t>
            </a:r>
            <a:endParaRPr dirty="0"/>
          </a:p>
        </p:txBody>
      </p:sp>
      <p:sp>
        <p:nvSpPr>
          <p:cNvPr id="333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34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35" name="Comments?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11600179" cy="6142494"/>
          </a:xfrm>
          <a:prstGeom prst="rect">
            <a:avLst/>
          </a:prstGeom>
        </p:spPr>
        <p:txBody>
          <a:bodyPr/>
          <a:lstStyle/>
          <a:p>
            <a:r>
              <a:rPr dirty="0"/>
              <a:t>The compiler ignores everything between “/*” and “*/”</a:t>
            </a:r>
          </a:p>
          <a:p>
            <a:pPr lvl="1"/>
            <a:r>
              <a:rPr dirty="0"/>
              <a:t>Comments are meant to be</a:t>
            </a:r>
            <a:r>
              <a:rPr lang="en-US" dirty="0"/>
              <a:t> </a:t>
            </a:r>
            <a:r>
              <a:rPr dirty="0"/>
              <a:t>human readable!</a:t>
            </a:r>
          </a:p>
          <a:p>
            <a:pPr lvl="1"/>
            <a:r>
              <a:rPr dirty="0"/>
              <a:t>Comments can be multi-line</a:t>
            </a:r>
            <a:endParaRPr lang="en-US" dirty="0"/>
          </a:p>
          <a:p>
            <a:pPr lvl="1"/>
            <a:r>
              <a:rPr lang="en-US" dirty="0">
                <a:solidFill>
                  <a:schemeClr val="accent1"/>
                </a:solidFill>
              </a:rPr>
              <a:t>Cannot be nested</a:t>
            </a:r>
          </a:p>
          <a:p>
            <a:r>
              <a:rPr lang="en-US" dirty="0"/>
              <a:t>Single line comments (C99)</a:t>
            </a:r>
          </a:p>
          <a:p>
            <a:pPr lvl="1"/>
            <a:r>
              <a:rPr lang="en-US" dirty="0"/>
              <a:t>Everything starting from "//" is ignored in a line</a:t>
            </a:r>
          </a:p>
          <a:p>
            <a:endParaRPr dirty="0">
              <a:solidFill>
                <a:schemeClr val="accent1"/>
              </a:solidFill>
            </a:endParaRPr>
          </a:p>
        </p:txBody>
      </p:sp>
      <p:sp>
        <p:nvSpPr>
          <p:cNvPr id="3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338" name="Shape 191"/>
          <p:cNvSpPr/>
          <p:nvPr/>
        </p:nvSpPr>
        <p:spPr>
          <a:xfrm>
            <a:off x="1583859" y="6361311"/>
            <a:ext cx="10131961" cy="2585323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 defTabSz="457200">
              <a:defRPr sz="2400">
                <a:solidFill>
                  <a:srgbClr val="686F7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/* my first program */</a:t>
            </a:r>
            <a:endParaRPr lang="en-US" sz="1800" dirty="0"/>
          </a:p>
          <a:p>
            <a:pPr algn="l" defTabSz="457200">
              <a:defRPr sz="2400">
                <a:solidFill>
                  <a:srgbClr val="686F76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algn="l" defTabSz="457200">
              <a:defRPr sz="2400">
                <a:solidFill>
                  <a:srgbClr val="686F7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/********************</a:t>
            </a:r>
            <a:endParaRPr sz="1800" dirty="0">
              <a:latin typeface="+mj-lt"/>
              <a:ea typeface="+mj-ea"/>
              <a:cs typeface="+mj-cs"/>
              <a:sym typeface="Helvetica Neue Light"/>
            </a:endParaRPr>
          </a:p>
          <a:p>
            <a:pPr algn="l" defTabSz="457200">
              <a:defRPr sz="2400">
                <a:solidFill>
                  <a:srgbClr val="686F7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1800" dirty="0">
                <a:latin typeface="+mj-lt"/>
                <a:ea typeface="+mj-ea"/>
                <a:cs typeface="+mj-cs"/>
                <a:sym typeface="Helvetica Neue Light"/>
              </a:rPr>
              <a:t>   </a:t>
            </a:r>
            <a:r>
              <a:rPr dirty="0"/>
              <a:t>* </a:t>
            </a:r>
            <a:r>
              <a:rPr lang="en-US" dirty="0"/>
              <a:t>multiple lines</a:t>
            </a:r>
            <a:endParaRPr sz="1800" dirty="0">
              <a:latin typeface="+mj-lt"/>
              <a:ea typeface="+mj-ea"/>
              <a:cs typeface="+mj-cs"/>
              <a:sym typeface="Helvetica Neue Light"/>
            </a:endParaRPr>
          </a:p>
          <a:p>
            <a:pPr algn="l" defTabSz="457200">
              <a:defRPr sz="2400">
                <a:solidFill>
                  <a:srgbClr val="686F7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1800" dirty="0">
                <a:latin typeface="+mj-lt"/>
                <a:ea typeface="+mj-ea"/>
                <a:cs typeface="+mj-cs"/>
                <a:sym typeface="Helvetica Neue Light"/>
              </a:rPr>
              <a:t>   </a:t>
            </a:r>
            <a:r>
              <a:rPr dirty="0"/>
              <a:t>********************/</a:t>
            </a:r>
            <a:endParaRPr lang="en-US" dirty="0"/>
          </a:p>
          <a:p>
            <a:pPr algn="l" defTabSz="457200">
              <a:defRPr sz="2400">
                <a:solidFill>
                  <a:srgbClr val="686F76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// Single line</a:t>
            </a:r>
            <a:endParaRPr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etting Starte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The 'main' function</a:t>
            </a:r>
            <a:endParaRPr dirty="0"/>
          </a:p>
        </p:txBody>
      </p:sp>
      <p:sp>
        <p:nvSpPr>
          <p:cNvPr id="350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51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52" name="What is ‘main’ ?…"/>
          <p:cNvSpPr txBox="1">
            <a:spLocks noGrp="1"/>
          </p:cNvSpPr>
          <p:nvPr>
            <p:ph type="body" sz="half" idx="1"/>
          </p:nvPr>
        </p:nvSpPr>
        <p:spPr>
          <a:xfrm>
            <a:off x="571499" y="2324100"/>
            <a:ext cx="11770977" cy="6578600"/>
          </a:xfrm>
          <a:prstGeom prst="rect">
            <a:avLst/>
          </a:prstGeom>
        </p:spPr>
        <p:txBody>
          <a:bodyPr/>
          <a:lstStyle/>
          <a:p>
            <a:r>
              <a:rPr dirty="0"/>
              <a:t>A </a:t>
            </a:r>
            <a:r>
              <a:rPr i="1" dirty="0"/>
              <a:t>special </a:t>
            </a:r>
            <a:r>
              <a:rPr dirty="0"/>
              <a:t>function that</a:t>
            </a:r>
            <a:r>
              <a:rPr lang="en-US" dirty="0"/>
              <a:t> </a:t>
            </a:r>
            <a:r>
              <a:rPr dirty="0"/>
              <a:t>defines the entry point for</a:t>
            </a:r>
            <a:r>
              <a:rPr lang="en-US" dirty="0"/>
              <a:t> </a:t>
            </a:r>
            <a:r>
              <a:rPr dirty="0"/>
              <a:t>the program. </a:t>
            </a:r>
            <a:endParaRPr lang="en-US" dirty="0"/>
          </a:p>
          <a:p>
            <a:pPr lvl="1"/>
            <a:r>
              <a:rPr dirty="0"/>
              <a:t>This is where</a:t>
            </a:r>
            <a:r>
              <a:rPr lang="en-US" dirty="0"/>
              <a:t> </a:t>
            </a:r>
            <a:r>
              <a:rPr dirty="0"/>
              <a:t>the Operating System transfers control once the</a:t>
            </a:r>
            <a:br>
              <a:rPr dirty="0"/>
            </a:br>
            <a:r>
              <a:rPr dirty="0"/>
              <a:t>program starts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void</a:t>
            </a:r>
            <a:r>
              <a:rPr lang="en-US" dirty="0"/>
              <a:t> indicates no arguments</a:t>
            </a:r>
          </a:p>
          <a:p>
            <a:pPr lvl="1"/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/>
              <a:t> before 'main' indicates the main function returns an integer</a:t>
            </a:r>
            <a:endParaRPr dirty="0"/>
          </a:p>
        </p:txBody>
      </p:sp>
      <p:sp>
        <p:nvSpPr>
          <p:cNvPr id="3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354" name="#include &lt;stdio.h&gt;…"/>
          <p:cNvSpPr/>
          <p:nvPr/>
        </p:nvSpPr>
        <p:spPr>
          <a:xfrm>
            <a:off x="3471703" y="6443385"/>
            <a:ext cx="5357236" cy="2687915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#include &lt;</a:t>
            </a:r>
            <a:r>
              <a:rPr dirty="0" err="1"/>
              <a:t>stdio.h</a:t>
            </a:r>
            <a:r>
              <a:rPr dirty="0"/>
              <a:t>&gt;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main(</a:t>
            </a:r>
            <a:r>
              <a:rPr lang="en-US" dirty="0">
                <a:solidFill>
                  <a:srgbClr val="96A700"/>
                </a:solidFill>
              </a:rPr>
              <a:t>void</a:t>
            </a:r>
            <a:r>
              <a:rPr dirty="0"/>
              <a:t>)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{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 err="1">
                <a:solidFill>
                  <a:srgbClr val="6A8188"/>
                </a:solidFill>
              </a:rPr>
              <a:t>printf</a:t>
            </a:r>
            <a:r>
              <a:rPr dirty="0">
                <a:solidFill>
                  <a:srgbClr val="6A8188"/>
                </a:solidFill>
              </a:rPr>
              <a:t>(</a:t>
            </a:r>
            <a:r>
              <a:rPr dirty="0"/>
              <a:t>"Hello</a:t>
            </a:r>
            <a:r>
              <a:rPr lang="en-US" dirty="0"/>
              <a:t>,</a:t>
            </a:r>
            <a:r>
              <a:rPr dirty="0"/>
              <a:t> world!</a:t>
            </a:r>
            <a:r>
              <a:rPr dirty="0">
                <a:solidFill>
                  <a:srgbClr val="7F87CF"/>
                </a:solidFill>
              </a:rPr>
              <a:t>\n</a:t>
            </a:r>
            <a:r>
              <a:rPr dirty="0"/>
              <a:t>"</a:t>
            </a:r>
            <a:r>
              <a:rPr dirty="0">
                <a:solidFill>
                  <a:srgbClr val="6A8188"/>
                </a:solidFill>
              </a:rPr>
              <a:t>);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/>
              <a:t>return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E5493D"/>
                </a:solidFill>
              </a:rPr>
              <a:t>0</a:t>
            </a:r>
            <a:r>
              <a:rPr dirty="0">
                <a:solidFill>
                  <a:srgbClr val="6A8188"/>
                </a:solidFill>
              </a:rPr>
              <a:t>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etting Started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printf</a:t>
            </a:r>
            <a:endParaRPr lang="en-US" dirty="0"/>
          </a:p>
        </p:txBody>
      </p:sp>
      <p:sp>
        <p:nvSpPr>
          <p:cNvPr id="361" name="What is ‘printf’ ?…"/>
          <p:cNvSpPr txBox="1"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What is ‘</a:t>
            </a:r>
            <a:r>
              <a:rPr lang="en-US" dirty="0" err="1"/>
              <a:t>printf</a:t>
            </a:r>
            <a:r>
              <a:rPr lang="en-US" dirty="0"/>
              <a:t>’ ?</a:t>
            </a:r>
          </a:p>
          <a:p>
            <a:pPr lvl="1"/>
            <a:r>
              <a:rPr lang="en-US" dirty="0"/>
              <a:t>A C library function to print on the standard output</a:t>
            </a:r>
            <a:br>
              <a:rPr lang="en-US" dirty="0"/>
            </a:br>
            <a:r>
              <a:rPr lang="en-US" dirty="0"/>
              <a:t>for the process</a:t>
            </a:r>
          </a:p>
          <a:p>
            <a:pPr lvl="1"/>
            <a:r>
              <a:rPr lang="en-US" dirty="0"/>
              <a:t>It takes at least a string as argument </a:t>
            </a:r>
          </a:p>
          <a:p>
            <a:pPr lvl="2"/>
            <a:r>
              <a:rPr lang="en-US" dirty="0"/>
              <a:t>Between double quotations, like "This is a string."</a:t>
            </a:r>
          </a:p>
          <a:p>
            <a:pPr lvl="1"/>
            <a:r>
              <a:rPr lang="en-US" dirty="0"/>
              <a:t>‘\n’ is a newline character</a:t>
            </a:r>
          </a:p>
        </p:txBody>
      </p:sp>
      <p:sp>
        <p:nvSpPr>
          <p:cNvPr id="362" name="Slide Number"/>
          <p:cNvSpPr txBox="1"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59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60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63" name="#include &lt;stdio.h&gt;…"/>
          <p:cNvSpPr/>
          <p:nvPr/>
        </p:nvSpPr>
        <p:spPr>
          <a:xfrm>
            <a:off x="3475082" y="6322735"/>
            <a:ext cx="5172891" cy="2687915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#include &lt;</a:t>
            </a:r>
            <a:r>
              <a:rPr dirty="0" err="1"/>
              <a:t>stdio.h</a:t>
            </a:r>
            <a:r>
              <a:rPr dirty="0"/>
              <a:t>&gt;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main(</a:t>
            </a:r>
            <a:r>
              <a:rPr lang="en-US" dirty="0">
                <a:solidFill>
                  <a:srgbClr val="96A700"/>
                </a:solidFill>
              </a:rPr>
              <a:t>void</a:t>
            </a:r>
            <a:r>
              <a:rPr dirty="0"/>
              <a:t>)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{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 err="1">
                <a:solidFill>
                  <a:srgbClr val="6A8188"/>
                </a:solidFill>
              </a:rPr>
              <a:t>printf</a:t>
            </a:r>
            <a:r>
              <a:rPr dirty="0">
                <a:solidFill>
                  <a:srgbClr val="6A8188"/>
                </a:solidFill>
              </a:rPr>
              <a:t>(</a:t>
            </a:r>
            <a:r>
              <a:rPr dirty="0"/>
              <a:t>"Hello world!</a:t>
            </a:r>
            <a:r>
              <a:rPr dirty="0">
                <a:solidFill>
                  <a:srgbClr val="7F87CF"/>
                </a:solidFill>
              </a:rPr>
              <a:t>\n</a:t>
            </a:r>
            <a:r>
              <a:rPr dirty="0"/>
              <a:t>"</a:t>
            </a:r>
            <a:r>
              <a:rPr dirty="0">
                <a:solidFill>
                  <a:srgbClr val="6A8188"/>
                </a:solidFill>
              </a:rPr>
              <a:t>);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/>
              <a:t>return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E5493D"/>
                </a:solidFill>
              </a:rPr>
              <a:t>0</a:t>
            </a:r>
            <a:r>
              <a:rPr dirty="0">
                <a:solidFill>
                  <a:srgbClr val="6A8188"/>
                </a:solidFill>
              </a:rPr>
              <a:t>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etting Started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 we ‘return’ anything from main() ?</a:t>
            </a:r>
            <a:endParaRPr lang="en-US" dirty="0"/>
          </a:p>
        </p:txBody>
      </p:sp>
      <p:sp>
        <p:nvSpPr>
          <p:cNvPr id="370" name="Why do we ‘return’ anything?…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the process terminates, it can tell the O.S. how things went. </a:t>
            </a:r>
          </a:p>
          <a:p>
            <a:pPr lvl="1"/>
            <a:r>
              <a:rPr lang="en-US" dirty="0"/>
              <a:t>This is the way to report back. </a:t>
            </a:r>
          </a:p>
          <a:p>
            <a:r>
              <a:rPr lang="en-US" dirty="0"/>
              <a:t>Returning 0 means ‘everything went according to plans’</a:t>
            </a:r>
          </a:p>
        </p:txBody>
      </p:sp>
      <p:sp>
        <p:nvSpPr>
          <p:cNvPr id="371" name="Slide Number"/>
          <p:cNvSpPr txBox="1"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68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69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0" name="#include &lt;stdio.h&gt;…"/>
          <p:cNvSpPr/>
          <p:nvPr/>
        </p:nvSpPr>
        <p:spPr>
          <a:xfrm>
            <a:off x="3373732" y="5607050"/>
            <a:ext cx="5172891" cy="2687915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#include &lt;</a:t>
            </a:r>
            <a:r>
              <a:rPr dirty="0" err="1"/>
              <a:t>stdio.h</a:t>
            </a:r>
            <a:r>
              <a:rPr dirty="0"/>
              <a:t>&gt;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main(</a:t>
            </a:r>
            <a:r>
              <a:rPr lang="en-US" dirty="0">
                <a:solidFill>
                  <a:srgbClr val="96A700"/>
                </a:solidFill>
              </a:rPr>
              <a:t>void</a:t>
            </a:r>
            <a:r>
              <a:rPr dirty="0"/>
              <a:t>)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{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 err="1">
                <a:solidFill>
                  <a:srgbClr val="6A8188"/>
                </a:solidFill>
              </a:rPr>
              <a:t>printf</a:t>
            </a:r>
            <a:r>
              <a:rPr dirty="0">
                <a:solidFill>
                  <a:srgbClr val="6A8188"/>
                </a:solidFill>
              </a:rPr>
              <a:t>(</a:t>
            </a:r>
            <a:r>
              <a:rPr dirty="0"/>
              <a:t>"Hello world!</a:t>
            </a:r>
            <a:r>
              <a:rPr dirty="0">
                <a:solidFill>
                  <a:srgbClr val="7F87CF"/>
                </a:solidFill>
              </a:rPr>
              <a:t>\n</a:t>
            </a:r>
            <a:r>
              <a:rPr dirty="0"/>
              <a:t>"</a:t>
            </a:r>
            <a:r>
              <a:rPr dirty="0">
                <a:solidFill>
                  <a:srgbClr val="6A8188"/>
                </a:solidFill>
              </a:rPr>
              <a:t>);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/>
              <a:t>return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E5493D"/>
                </a:solidFill>
              </a:rPr>
              <a:t>0</a:t>
            </a:r>
            <a:r>
              <a:rPr dirty="0">
                <a:solidFill>
                  <a:srgbClr val="6A8188"/>
                </a:solidFill>
              </a:rPr>
              <a:t>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etting Started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Including header files</a:t>
            </a:r>
          </a:p>
        </p:txBody>
      </p:sp>
      <p:sp>
        <p:nvSpPr>
          <p:cNvPr id="343" name="What’s up with #include ?…"/>
          <p:cNvSpPr txBox="1"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What’s up with #include ?</a:t>
            </a:r>
          </a:p>
          <a:p>
            <a:endParaRPr lang="en-US" dirty="0"/>
          </a:p>
          <a:p>
            <a:pPr lvl="1"/>
            <a:r>
              <a:rPr lang="en-US" dirty="0"/>
              <a:t>It “imports” a header file with the specification of functions that exist in a library to be linked with the program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chemeClr val="accent1"/>
                </a:solidFill>
              </a:rPr>
              <a:t>printf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44" name="Slide Number"/>
          <p:cNvSpPr txBox="1"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41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42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etting Starte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Compile</a:t>
            </a:r>
            <a:endParaRPr dirty="0"/>
          </a:p>
        </p:txBody>
      </p:sp>
      <p:sp>
        <p:nvSpPr>
          <p:cNvPr id="377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78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79" name="What is cc doing really ?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6652450" cy="6578600"/>
          </a:xfrm>
          <a:prstGeom prst="rect">
            <a:avLst/>
          </a:prstGeom>
        </p:spPr>
        <p:txBody>
          <a:bodyPr/>
          <a:lstStyle/>
          <a:p>
            <a:r>
              <a:t>What is </a:t>
            </a:r>
            <a:r>
              <a:rPr i="1">
                <a:solidFill>
                  <a:srgbClr val="0433FF"/>
                </a:solidFill>
              </a:rPr>
              <a:t>cc</a:t>
            </a:r>
            <a:r>
              <a:t> doing really ?</a:t>
            </a:r>
          </a:p>
          <a:p>
            <a:pPr lvl="1"/>
            <a:endParaRPr/>
          </a:p>
          <a:p>
            <a:pPr lvl="1"/>
            <a:r>
              <a:t>Three steps</a:t>
            </a:r>
          </a:p>
          <a:p>
            <a:pPr lvl="2"/>
            <a:r>
              <a:rPr>
                <a:solidFill>
                  <a:srgbClr val="FF2600"/>
                </a:solidFill>
              </a:rPr>
              <a:t>preprocesses</a:t>
            </a:r>
            <a:r>
              <a:t> hello.c</a:t>
            </a:r>
          </a:p>
          <a:p>
            <a:pPr lvl="2"/>
            <a:r>
              <a:rPr>
                <a:solidFill>
                  <a:srgbClr val="FF2600"/>
                </a:solidFill>
              </a:rPr>
              <a:t>compiles</a:t>
            </a:r>
            <a:r>
              <a:t> hello.c to hello.o</a:t>
            </a:r>
          </a:p>
          <a:p>
            <a:pPr lvl="2"/>
            <a:r>
              <a:rPr>
                <a:solidFill>
                  <a:srgbClr val="FF2600"/>
                </a:solidFill>
              </a:rPr>
              <a:t>links</a:t>
            </a:r>
            <a:r>
              <a:t> hello.o with </a:t>
            </a:r>
            <a:r>
              <a:rPr>
                <a:solidFill>
                  <a:srgbClr val="0433FF"/>
                </a:solidFill>
              </a:rPr>
              <a:t>libc</a:t>
            </a:r>
          </a:p>
          <a:p>
            <a:pPr lvl="2"/>
            <a:r>
              <a:rPr>
                <a:solidFill>
                  <a:srgbClr val="FF2600"/>
                </a:solidFill>
              </a:rPr>
              <a:t>writes</a:t>
            </a:r>
            <a:r>
              <a:t> executable file </a:t>
            </a:r>
            <a:r>
              <a:rPr>
                <a:solidFill>
                  <a:srgbClr val="0433FF"/>
                </a:solidFill>
              </a:rPr>
              <a:t>a.out</a:t>
            </a:r>
          </a:p>
          <a:p>
            <a:pPr lvl="1">
              <a:defRPr>
                <a:solidFill>
                  <a:srgbClr val="797979"/>
                </a:solidFill>
              </a:defRPr>
            </a:pPr>
            <a:r>
              <a:t>You </a:t>
            </a:r>
            <a:r>
              <a:rPr b="1"/>
              <a:t>can</a:t>
            </a:r>
            <a:r>
              <a:t> and </a:t>
            </a:r>
            <a:r>
              <a:rPr b="1" u="sng"/>
              <a:t>often</a:t>
            </a:r>
            <a:r>
              <a:t> </a:t>
            </a:r>
            <a:r>
              <a:rPr b="1" u="sng"/>
              <a:t>will</a:t>
            </a:r>
            <a:r>
              <a:t/>
            </a:r>
            <a:br/>
            <a:r>
              <a:t>separate those steps!</a:t>
            </a:r>
          </a:p>
        </p:txBody>
      </p:sp>
      <p:sp>
        <p:nvSpPr>
          <p:cNvPr id="3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381" name="#include &lt;stdio.h&gt;…"/>
          <p:cNvSpPr/>
          <p:nvPr/>
        </p:nvSpPr>
        <p:spPr>
          <a:xfrm>
            <a:off x="6606789" y="3329869"/>
            <a:ext cx="5172891" cy="2687915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#include &lt;</a:t>
            </a:r>
            <a:r>
              <a:rPr dirty="0" err="1"/>
              <a:t>stdio.h</a:t>
            </a:r>
            <a:r>
              <a:rPr dirty="0"/>
              <a:t>&gt;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main(</a:t>
            </a:r>
            <a:r>
              <a:rPr lang="en-US" dirty="0">
                <a:solidFill>
                  <a:srgbClr val="96A700"/>
                </a:solidFill>
              </a:rPr>
              <a:t>void</a:t>
            </a:r>
            <a:r>
              <a:rPr dirty="0"/>
              <a:t>)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{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 err="1">
                <a:solidFill>
                  <a:srgbClr val="6A8188"/>
                </a:solidFill>
              </a:rPr>
              <a:t>printf</a:t>
            </a:r>
            <a:r>
              <a:rPr dirty="0">
                <a:solidFill>
                  <a:srgbClr val="6A8188"/>
                </a:solidFill>
              </a:rPr>
              <a:t>(</a:t>
            </a:r>
            <a:r>
              <a:rPr dirty="0"/>
              <a:t>"Hello world!</a:t>
            </a:r>
            <a:r>
              <a:rPr dirty="0">
                <a:solidFill>
                  <a:srgbClr val="7F87CF"/>
                </a:solidFill>
              </a:rPr>
              <a:t>\n</a:t>
            </a:r>
            <a:r>
              <a:rPr dirty="0"/>
              <a:t>"</a:t>
            </a:r>
            <a:r>
              <a:rPr dirty="0">
                <a:solidFill>
                  <a:srgbClr val="6A8188"/>
                </a:solidFill>
              </a:rPr>
              <a:t>);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/>
              <a:t>return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E5493D"/>
                </a:solidFill>
              </a:rPr>
              <a:t>0</a:t>
            </a:r>
            <a:r>
              <a:rPr dirty="0">
                <a:solidFill>
                  <a:srgbClr val="6A8188"/>
                </a:solidFill>
              </a:rPr>
              <a:t>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382" name="$ cc hello.c…"/>
          <p:cNvSpPr/>
          <p:nvPr/>
        </p:nvSpPr>
        <p:spPr>
          <a:xfrm>
            <a:off x="6606789" y="7620453"/>
            <a:ext cx="5967414" cy="838201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$ cc </a:t>
            </a:r>
            <a:r>
              <a:rPr dirty="0" err="1"/>
              <a:t>hello.c</a:t>
            </a:r>
            <a:endParaRPr dirty="0"/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$ ./</a:t>
            </a:r>
            <a:r>
              <a:rPr dirty="0" err="1"/>
              <a:t>a.out</a:t>
            </a:r>
            <a:endParaRPr dirty="0"/>
          </a:p>
        </p:txBody>
      </p:sp>
      <p:sp>
        <p:nvSpPr>
          <p:cNvPr id="383" name="Terminal"/>
          <p:cNvSpPr txBox="1"/>
          <p:nvPr/>
        </p:nvSpPr>
        <p:spPr>
          <a:xfrm>
            <a:off x="6604959" y="6914405"/>
            <a:ext cx="1911605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Terminal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etting Starte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Execute</a:t>
            </a:r>
            <a:endParaRPr dirty="0"/>
          </a:p>
        </p:txBody>
      </p:sp>
      <p:sp>
        <p:nvSpPr>
          <p:cNvPr id="386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87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88" name="The output executable……"/>
          <p:cNvSpPr txBox="1">
            <a:spLocks noGrp="1"/>
          </p:cNvSpPr>
          <p:nvPr>
            <p:ph type="body" sz="half" idx="1"/>
          </p:nvPr>
        </p:nvSpPr>
        <p:spPr>
          <a:xfrm>
            <a:off x="571499" y="2324100"/>
            <a:ext cx="11770977" cy="65786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 name of the executable can be changed</a:t>
            </a:r>
          </a:p>
          <a:p>
            <a:pPr lvl="1"/>
            <a:r>
              <a:rPr lang="en-US" dirty="0" err="1"/>
              <a:t>a.out</a:t>
            </a:r>
            <a:r>
              <a:rPr lang="en-US" dirty="0"/>
              <a:t> is the default</a:t>
            </a:r>
            <a:endParaRPr dirty="0"/>
          </a:p>
          <a:p>
            <a:r>
              <a:rPr dirty="0"/>
              <a:t>./</a:t>
            </a:r>
            <a:r>
              <a:rPr lang="en-US" dirty="0"/>
              <a:t> indicates </a:t>
            </a:r>
            <a:r>
              <a:rPr lang="en-US" dirty="0" err="1"/>
              <a:t>a.out</a:t>
            </a:r>
            <a:r>
              <a:rPr lang="en-US" dirty="0"/>
              <a:t> in the current directory</a:t>
            </a:r>
            <a:endParaRPr dirty="0"/>
          </a:p>
          <a:p>
            <a:pPr lvl="1"/>
            <a:r>
              <a:rPr lang="en-US" dirty="0"/>
              <a:t>Otherwise the OS searches directories in 'PATH'</a:t>
            </a:r>
            <a:endParaRPr dirty="0"/>
          </a:p>
        </p:txBody>
      </p:sp>
      <p:sp>
        <p:nvSpPr>
          <p:cNvPr id="3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391" name="$ cc hello.c  -o hello…"/>
          <p:cNvSpPr/>
          <p:nvPr/>
        </p:nvSpPr>
        <p:spPr>
          <a:xfrm>
            <a:off x="2818560" y="7406675"/>
            <a:ext cx="5967414" cy="838201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$ cc </a:t>
            </a:r>
            <a:r>
              <a:rPr dirty="0" err="1"/>
              <a:t>hello.c</a:t>
            </a:r>
            <a:r>
              <a:rPr dirty="0"/>
              <a:t>  -o hello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$ ./hello</a:t>
            </a:r>
          </a:p>
        </p:txBody>
      </p:sp>
      <p:sp>
        <p:nvSpPr>
          <p:cNvPr id="392" name="Terminal"/>
          <p:cNvSpPr txBox="1"/>
          <p:nvPr/>
        </p:nvSpPr>
        <p:spPr>
          <a:xfrm>
            <a:off x="2816730" y="6700627"/>
            <a:ext cx="1911605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Terminal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econd Progr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 s</a:t>
            </a:r>
            <a:r>
              <a:rPr dirty="0"/>
              <a:t>econd </a:t>
            </a:r>
            <a:r>
              <a:rPr lang="en-US" dirty="0"/>
              <a:t>p</a:t>
            </a:r>
            <a:r>
              <a:rPr dirty="0"/>
              <a:t>rogram</a:t>
            </a:r>
          </a:p>
        </p:txBody>
      </p:sp>
      <p:sp>
        <p:nvSpPr>
          <p:cNvPr id="404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05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406" name="Purpos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Purpose</a:t>
            </a:r>
          </a:p>
          <a:p>
            <a:pPr lvl="1"/>
            <a:r>
              <a:rPr dirty="0"/>
              <a:t>Read an integer from the </a:t>
            </a:r>
            <a:r>
              <a:rPr dirty="0">
                <a:solidFill>
                  <a:schemeClr val="accent4"/>
                </a:solidFill>
              </a:rPr>
              <a:t>standard input</a:t>
            </a:r>
            <a:r>
              <a:rPr dirty="0"/>
              <a:t>:  </a:t>
            </a:r>
            <a:r>
              <a:rPr b="1" dirty="0"/>
              <a:t>n</a:t>
            </a:r>
          </a:p>
          <a:p>
            <a:pPr lvl="1"/>
            <a:r>
              <a:rPr dirty="0"/>
              <a:t>Compute the sum of all integers between </a:t>
            </a:r>
            <a:r>
              <a:rPr lang="en-US" dirty="0"/>
              <a:t>1</a:t>
            </a:r>
            <a:r>
              <a:rPr dirty="0"/>
              <a:t> and </a:t>
            </a:r>
            <a:r>
              <a:rPr b="1" dirty="0"/>
              <a:t>n</a:t>
            </a:r>
          </a:p>
          <a:p>
            <a:pPr lvl="1"/>
            <a:r>
              <a:rPr dirty="0"/>
              <a:t>Print the result on the </a:t>
            </a:r>
            <a:r>
              <a:rPr dirty="0">
                <a:solidFill>
                  <a:schemeClr val="accent4"/>
                </a:solidFill>
              </a:rPr>
              <a:t>standard output</a:t>
            </a:r>
          </a:p>
          <a:p>
            <a:r>
              <a:rPr dirty="0"/>
              <a:t>New concepts</a:t>
            </a:r>
          </a:p>
          <a:p>
            <a:pPr lvl="1"/>
            <a:r>
              <a:rPr lang="en-US" dirty="0"/>
              <a:t>S</a:t>
            </a:r>
            <a:r>
              <a:t>tandard </a:t>
            </a:r>
            <a:r>
              <a:rPr dirty="0"/>
              <a:t>input and output</a:t>
            </a:r>
          </a:p>
        </p:txBody>
      </p:sp>
      <p:sp>
        <p:nvSpPr>
          <p:cNvPr id="4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4000" dirty="0"/>
              <a:t>A second program</a:t>
            </a:r>
            <a:endParaRPr sz="4000" dirty="0"/>
          </a:p>
        </p:txBody>
      </p:sp>
      <p:sp>
        <p:nvSpPr>
          <p:cNvPr id="232" name="Shape 232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33" name="Seal 3 SPOT281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1585193" y="813825"/>
            <a:ext cx="757284" cy="757669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Shape 2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18</a:t>
            </a:fld>
            <a:endParaRPr sz="1400"/>
          </a:p>
        </p:txBody>
      </p:sp>
      <p:sp>
        <p:nvSpPr>
          <p:cNvPr id="236" name="Shape 236"/>
          <p:cNvSpPr/>
          <p:nvPr/>
        </p:nvSpPr>
        <p:spPr>
          <a:xfrm>
            <a:off x="563516" y="2286127"/>
            <a:ext cx="11021677" cy="7017306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/*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  Compute the sum of the integers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  from 1 to n, for a given n    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*/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#include &lt;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stdio.h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</a:p>
          <a:p>
            <a:pPr algn="l" defTabSz="457200">
              <a:defRPr sz="1800"/>
            </a:pPr>
            <a:endParaRPr lang="en-US" sz="2400" dirty="0">
              <a:solidFill>
                <a:schemeClr val="bg2">
                  <a:lumMod val="50000"/>
                </a:schemeClr>
              </a:solidFill>
              <a:latin typeface="Courier"/>
              <a:ea typeface="Courier"/>
              <a:cs typeface="Courier"/>
              <a:sym typeface="Courier"/>
            </a:endParaRPr>
          </a:p>
          <a:p>
            <a:pPr algn="l" defTabSz="457200">
              <a:defRPr sz="1800"/>
            </a:pP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 main(void) {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, n, sum;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	sum = 0;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printf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("Enter n:\n");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scanf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("%d", &amp;n);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 = 1;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	while (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 &lt;= n) {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		sum = sum +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		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 + 1;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	}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printf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("Sum from 1 to %d = %d\n", n, sum);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	return 0;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359007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4000" dirty="0"/>
              <a:t>A second program</a:t>
            </a:r>
            <a:endParaRPr sz="4000" dirty="0"/>
          </a:p>
        </p:txBody>
      </p:sp>
      <p:sp>
        <p:nvSpPr>
          <p:cNvPr id="232" name="Shape 232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33" name="Seal 3 SPOT281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1585193" y="813825"/>
            <a:ext cx="757284" cy="757669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Shape 2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19</a:t>
            </a:fld>
            <a:endParaRPr sz="1400"/>
          </a:p>
        </p:txBody>
      </p:sp>
      <p:sp>
        <p:nvSpPr>
          <p:cNvPr id="236" name="Shape 236"/>
          <p:cNvSpPr/>
          <p:nvPr/>
        </p:nvSpPr>
        <p:spPr>
          <a:xfrm>
            <a:off x="563516" y="2286127"/>
            <a:ext cx="11021677" cy="7017306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/*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  Compute the sum of the integers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  from 1 to n, for a given n    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*/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#include &lt;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stdio.h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</a:p>
          <a:p>
            <a:pPr algn="l" defTabSz="457200">
              <a:defRPr sz="1800"/>
            </a:pPr>
            <a:endParaRPr lang="en-US" sz="2400" dirty="0">
              <a:solidFill>
                <a:schemeClr val="bg2">
                  <a:lumMod val="50000"/>
                </a:schemeClr>
              </a:solidFill>
              <a:latin typeface="Courier"/>
              <a:ea typeface="Courier"/>
              <a:cs typeface="Courier"/>
              <a:sym typeface="Courier"/>
            </a:endParaRPr>
          </a:p>
          <a:p>
            <a:pPr algn="l" defTabSz="457200">
              <a:defRPr sz="1800"/>
            </a:pP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 main(void) {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, n, sum;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	sum = 0;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printf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("Enter n:\n");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scanf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("%d", &amp;n);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 = 1;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	while (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 &lt;= n) {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		sum = sum +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		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 + 1;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	}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printf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("Sum from 1 to %d = %d\n", n, sum);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	return 0;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</a:p>
        </p:txBody>
      </p:sp>
      <p:grpSp>
        <p:nvGrpSpPr>
          <p:cNvPr id="7" name="Group 184"/>
          <p:cNvGrpSpPr/>
          <p:nvPr/>
        </p:nvGrpSpPr>
        <p:grpSpPr>
          <a:xfrm>
            <a:off x="2159000" y="3666053"/>
            <a:ext cx="7337074" cy="1383468"/>
            <a:chOff x="355576" y="134069"/>
            <a:chExt cx="7337072" cy="1383466"/>
          </a:xfrm>
        </p:grpSpPr>
        <p:sp>
          <p:nvSpPr>
            <p:cNvPr id="8" name="Shape 182"/>
            <p:cNvSpPr/>
            <p:nvPr/>
          </p:nvSpPr>
          <p:spPr>
            <a:xfrm>
              <a:off x="355576" y="704734"/>
              <a:ext cx="838201" cy="812801"/>
            </a:xfrm>
            <a:prstGeom prst="wedgeEllipseCallout">
              <a:avLst>
                <a:gd name="adj1" fmla="val 195087"/>
                <a:gd name="adj2" fmla="val -42526"/>
              </a:avLst>
            </a:prstGeom>
            <a:solidFill>
              <a:srgbClr val="FF40FF">
                <a:alpha val="10000"/>
              </a:srgb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400"/>
              </a:pPr>
              <a:endParaRPr/>
            </a:p>
          </p:txBody>
        </p:sp>
        <p:sp>
          <p:nvSpPr>
            <p:cNvPr id="9" name="Shape 183"/>
            <p:cNvSpPr/>
            <p:nvPr/>
          </p:nvSpPr>
          <p:spPr>
            <a:xfrm>
              <a:off x="2489174" y="134069"/>
              <a:ext cx="5203474" cy="964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lvl="0" algn="l">
                <a:defRPr sz="1800"/>
              </a:pPr>
              <a:r>
                <a:rPr lang="en-US" sz="2800" dirty="0"/>
                <a:t>Tells compiler that the function takes no arguments</a:t>
              </a:r>
              <a:endParaRPr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9026196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7" name="Over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Overview</a:t>
            </a:r>
          </a:p>
        </p:txBody>
      </p:sp>
      <p:pic>
        <p:nvPicPr>
          <p:cNvPr id="238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39" name="C resourc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 in context, briefly</a:t>
            </a:r>
          </a:p>
          <a:p>
            <a:r>
              <a:rPr dirty="0"/>
              <a:t>C resources</a:t>
            </a:r>
          </a:p>
          <a:p>
            <a:r>
              <a:rPr dirty="0"/>
              <a:t>Getting started</a:t>
            </a:r>
            <a:r>
              <a:rPr lang="en-US" dirty="0"/>
              <a:t> with examples</a:t>
            </a:r>
            <a:endParaRPr dirty="0"/>
          </a:p>
        </p:txBody>
      </p:sp>
      <p:sp>
        <p:nvSpPr>
          <p:cNvPr id="2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70536" y="9131300"/>
            <a:ext cx="187758" cy="2744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4000" dirty="0"/>
              <a:t>A second program</a:t>
            </a:r>
            <a:endParaRPr sz="4000" dirty="0"/>
          </a:p>
        </p:txBody>
      </p:sp>
      <p:sp>
        <p:nvSpPr>
          <p:cNvPr id="232" name="Shape 232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33" name="Seal 3 SPOT281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1585193" y="813825"/>
            <a:ext cx="757284" cy="757669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Shape 2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20</a:t>
            </a:fld>
            <a:endParaRPr sz="1400"/>
          </a:p>
        </p:txBody>
      </p:sp>
      <p:sp>
        <p:nvSpPr>
          <p:cNvPr id="236" name="Shape 236"/>
          <p:cNvSpPr/>
          <p:nvPr/>
        </p:nvSpPr>
        <p:spPr>
          <a:xfrm>
            <a:off x="563516" y="2286127"/>
            <a:ext cx="11021677" cy="7017306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/*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  Compute the sum of the integers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  from 1 to n, for a given n    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*/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#include &lt;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stdio.h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</a:p>
          <a:p>
            <a:pPr algn="l" defTabSz="457200">
              <a:defRPr sz="1800"/>
            </a:pPr>
            <a:endParaRPr lang="en-US" sz="2400" dirty="0">
              <a:solidFill>
                <a:schemeClr val="bg2">
                  <a:lumMod val="50000"/>
                </a:schemeClr>
              </a:solidFill>
              <a:latin typeface="Courier"/>
              <a:ea typeface="Courier"/>
              <a:cs typeface="Courier"/>
              <a:sym typeface="Courier"/>
            </a:endParaRPr>
          </a:p>
          <a:p>
            <a:pPr algn="l" defTabSz="457200">
              <a:defRPr sz="1800"/>
            </a:pP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 main(void) {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, n, sum;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	sum = 0;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printf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("Enter n:\n");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scanf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("%d", &amp;n);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 = 1;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	while (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 &lt;= n) {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		sum = sum +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		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 + 1;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	}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printf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("Sum from 1 to %d = %d\n", n, sum);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	return 0;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606800" y="4749745"/>
            <a:ext cx="7337075" cy="533479"/>
            <a:chOff x="3606800" y="4749745"/>
            <a:chExt cx="7337075" cy="533479"/>
          </a:xfrm>
        </p:grpSpPr>
        <p:sp>
          <p:nvSpPr>
            <p:cNvPr id="10" name="Shape 183"/>
            <p:cNvSpPr/>
            <p:nvPr/>
          </p:nvSpPr>
          <p:spPr>
            <a:xfrm>
              <a:off x="5740400" y="4749745"/>
              <a:ext cx="5203475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lvl="0" algn="l">
                <a:defRPr sz="1800"/>
              </a:pPr>
              <a:r>
                <a:rPr lang="en-US" sz="2800" dirty="0"/>
                <a:t>Local variable declarations</a:t>
              </a:r>
              <a:endParaRPr sz="2800" dirty="0"/>
            </a:p>
          </p:txBody>
        </p:sp>
        <p:cxnSp>
          <p:nvCxnSpPr>
            <p:cNvPr id="3" name="Straight Arrow Connector 2"/>
            <p:cNvCxnSpPr/>
            <p:nvPr/>
          </p:nvCxnSpPr>
          <p:spPr>
            <a:xfrm flipH="1">
              <a:off x="3606800" y="5049521"/>
              <a:ext cx="2133600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425336262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4000" dirty="0"/>
              <a:t>A second program</a:t>
            </a:r>
            <a:endParaRPr sz="4000" dirty="0"/>
          </a:p>
        </p:txBody>
      </p:sp>
      <p:sp>
        <p:nvSpPr>
          <p:cNvPr id="232" name="Shape 232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33" name="Seal 3 SPOT281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1585193" y="813825"/>
            <a:ext cx="757284" cy="757669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Shape 2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21</a:t>
            </a:fld>
            <a:endParaRPr sz="1400"/>
          </a:p>
        </p:txBody>
      </p:sp>
      <p:sp>
        <p:nvSpPr>
          <p:cNvPr id="236" name="Shape 236"/>
          <p:cNvSpPr/>
          <p:nvPr/>
        </p:nvSpPr>
        <p:spPr>
          <a:xfrm>
            <a:off x="563516" y="2286127"/>
            <a:ext cx="11021677" cy="7017306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/*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  Compute the sum of the integers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  from 1 to n, for a given n    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*/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#include &lt;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stdio.h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</a:p>
          <a:p>
            <a:pPr algn="l" defTabSz="457200">
              <a:defRPr sz="1800"/>
            </a:pPr>
            <a:endParaRPr lang="en-US" sz="2400" dirty="0">
              <a:solidFill>
                <a:schemeClr val="bg2">
                  <a:lumMod val="50000"/>
                </a:schemeClr>
              </a:solidFill>
              <a:latin typeface="Courier"/>
              <a:ea typeface="Courier"/>
              <a:cs typeface="Courier"/>
              <a:sym typeface="Courier"/>
            </a:endParaRPr>
          </a:p>
          <a:p>
            <a:pPr algn="l" defTabSz="457200">
              <a:defRPr sz="1800"/>
            </a:pP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 main(void) {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, n, sum;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	sum = 0;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printf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("Enter n:\n");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scanf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("%d", &amp;n);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 = 1;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	while (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 &lt;= n) {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		sum = sum +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		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 + 1;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	}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printf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("Sum from 1 to %d = %d\n", n, sum);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	return 0;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292600" y="5651879"/>
            <a:ext cx="7337075" cy="964367"/>
            <a:chOff x="3606800" y="4534303"/>
            <a:chExt cx="7337075" cy="964367"/>
          </a:xfrm>
        </p:grpSpPr>
        <p:sp>
          <p:nvSpPr>
            <p:cNvPr id="29" name="Shape 183"/>
            <p:cNvSpPr/>
            <p:nvPr/>
          </p:nvSpPr>
          <p:spPr>
            <a:xfrm>
              <a:off x="5740400" y="4534303"/>
              <a:ext cx="5203475" cy="964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lvl="0" algn="l">
                <a:defRPr sz="1800"/>
              </a:pPr>
              <a:r>
                <a:rPr lang="en-US" sz="2800" dirty="0"/>
                <a:t>Reads integer (%d) from input and stores it in “n”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3606800" y="5049521"/>
              <a:ext cx="2133600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14776251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4000" dirty="0"/>
              <a:t>A second program</a:t>
            </a:r>
            <a:endParaRPr sz="4000" dirty="0"/>
          </a:p>
        </p:txBody>
      </p:sp>
      <p:sp>
        <p:nvSpPr>
          <p:cNvPr id="232" name="Shape 232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33" name="Seal 3 SPOT281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1585193" y="813825"/>
            <a:ext cx="757284" cy="757669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Shape 2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22</a:t>
            </a:fld>
            <a:endParaRPr sz="1400"/>
          </a:p>
        </p:txBody>
      </p:sp>
      <p:sp>
        <p:nvSpPr>
          <p:cNvPr id="236" name="Shape 236"/>
          <p:cNvSpPr/>
          <p:nvPr/>
        </p:nvSpPr>
        <p:spPr>
          <a:xfrm>
            <a:off x="563516" y="2286127"/>
            <a:ext cx="11021677" cy="7017306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/*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  Compute the sum of the integers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  from 1 to n, for a given n    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*/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#include &lt;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stdio.h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</a:p>
          <a:p>
            <a:pPr algn="l" defTabSz="457200">
              <a:defRPr sz="1800"/>
            </a:pPr>
            <a:endParaRPr lang="en-US" sz="2400" dirty="0">
              <a:solidFill>
                <a:schemeClr val="bg2">
                  <a:lumMod val="50000"/>
                </a:schemeClr>
              </a:solidFill>
              <a:latin typeface="Courier"/>
              <a:ea typeface="Courier"/>
              <a:cs typeface="Courier"/>
              <a:sym typeface="Courier"/>
            </a:endParaRPr>
          </a:p>
          <a:p>
            <a:pPr algn="l" defTabSz="457200">
              <a:defRPr sz="1800"/>
            </a:pP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 main(void) {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, n, sum;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	sum = 0;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printf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("Enter n:\n");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scanf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("%d", &amp;n);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 = 1;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	while (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 &lt;= n) {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		sum = sum +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		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 + 1;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	}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printf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("Sum from 1 to %d = %d\n", n, sum);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	return 0;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006600" y="4966077"/>
            <a:ext cx="9067800" cy="2577723"/>
            <a:chOff x="2006600" y="4966077"/>
            <a:chExt cx="9067800" cy="2577723"/>
          </a:xfrm>
        </p:grpSpPr>
        <p:grpSp>
          <p:nvGrpSpPr>
            <p:cNvPr id="15" name="Group 14"/>
            <p:cNvGrpSpPr/>
            <p:nvPr/>
          </p:nvGrpSpPr>
          <p:grpSpPr>
            <a:xfrm>
              <a:off x="2844800" y="4966077"/>
              <a:ext cx="8229600" cy="964367"/>
              <a:chOff x="3606800" y="4534301"/>
              <a:chExt cx="7337075" cy="964367"/>
            </a:xfrm>
          </p:grpSpPr>
          <p:sp>
            <p:nvSpPr>
              <p:cNvPr id="16" name="Shape 183"/>
              <p:cNvSpPr/>
              <p:nvPr/>
            </p:nvSpPr>
            <p:spPr>
              <a:xfrm>
                <a:off x="5740399" y="4534301"/>
                <a:ext cx="5203476" cy="9643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/>
              <a:p>
                <a:pPr lvl="0" algn="l">
                  <a:defRPr sz="1800"/>
                </a:pPr>
                <a:r>
                  <a:rPr lang="en-US" sz="2800" dirty="0"/>
                  <a:t>Assignment expressions</a:t>
                </a:r>
                <a:endParaRPr sz="2800" dirty="0"/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 flipH="1">
                <a:off x="3606800" y="5041797"/>
                <a:ext cx="2133600" cy="7724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cxnSp>
          <p:nvCxnSpPr>
            <p:cNvPr id="19" name="Straight Arrow Connector 18"/>
            <p:cNvCxnSpPr/>
            <p:nvPr/>
          </p:nvCxnSpPr>
          <p:spPr>
            <a:xfrm flipH="1">
              <a:off x="2159000" y="5481297"/>
              <a:ext cx="3078942" cy="1071903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3911600" y="5481297"/>
              <a:ext cx="1326342" cy="1681503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2006600" y="5481297"/>
              <a:ext cx="3231342" cy="2062503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264114283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4000" dirty="0"/>
              <a:t>A second program</a:t>
            </a:r>
            <a:endParaRPr sz="4000" dirty="0"/>
          </a:p>
        </p:txBody>
      </p:sp>
      <p:sp>
        <p:nvSpPr>
          <p:cNvPr id="232" name="Shape 232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33" name="Seal 3 SPOT281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1585193" y="813825"/>
            <a:ext cx="757284" cy="757669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Shape 2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23</a:t>
            </a:fld>
            <a:endParaRPr sz="1400"/>
          </a:p>
        </p:txBody>
      </p:sp>
      <p:sp>
        <p:nvSpPr>
          <p:cNvPr id="236" name="Shape 236"/>
          <p:cNvSpPr/>
          <p:nvPr/>
        </p:nvSpPr>
        <p:spPr>
          <a:xfrm>
            <a:off x="563516" y="2286127"/>
            <a:ext cx="11021677" cy="7017306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/*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  Compute the sum of the integers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  from 1 to n, for a given n    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*/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#include &lt;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stdio.h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</a:p>
          <a:p>
            <a:pPr algn="l" defTabSz="457200">
              <a:defRPr sz="1800"/>
            </a:pPr>
            <a:endParaRPr lang="en-US" sz="2400" dirty="0">
              <a:solidFill>
                <a:schemeClr val="bg2">
                  <a:lumMod val="50000"/>
                </a:schemeClr>
              </a:solidFill>
              <a:latin typeface="Courier"/>
              <a:ea typeface="Courier"/>
              <a:cs typeface="Courier"/>
              <a:sym typeface="Courier"/>
            </a:endParaRPr>
          </a:p>
          <a:p>
            <a:pPr algn="l" defTabSz="457200">
              <a:defRPr sz="1800"/>
            </a:pP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 main(void) {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, n, sum;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	sum = 0;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printf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("Enter n:\n");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scanf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("%d", &amp;n);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 = 1;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	while (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 &lt;= n) {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		sum = sum +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		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 + 1;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	}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printf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("Sum from 1 to %d = %d\n", n, sum);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	return 0;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</a:p>
        </p:txBody>
      </p:sp>
      <p:sp>
        <p:nvSpPr>
          <p:cNvPr id="41" name="Shape 183"/>
          <p:cNvSpPr/>
          <p:nvPr/>
        </p:nvSpPr>
        <p:spPr>
          <a:xfrm>
            <a:off x="6674961" y="6985504"/>
            <a:ext cx="5203475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/>
          <a:p>
            <a:pPr lvl="0" algn="l">
              <a:defRPr sz="1800"/>
            </a:pPr>
            <a:r>
              <a:rPr lang="en-US" sz="2800" dirty="0">
                <a:sym typeface="Wingdings" panose="05000000000000000000" pitchFamily="2" charset="2"/>
              </a:rPr>
              <a:t></a:t>
            </a:r>
            <a:r>
              <a:rPr lang="en-US" sz="2800" dirty="0"/>
              <a:t> sum += </a:t>
            </a:r>
            <a:r>
              <a:rPr lang="en-US" sz="2800" dirty="0" err="1"/>
              <a:t>i</a:t>
            </a:r>
            <a:r>
              <a:rPr lang="en-US" sz="2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239924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4000" dirty="0"/>
              <a:t>A second program</a:t>
            </a:r>
            <a:endParaRPr sz="4000" dirty="0"/>
          </a:p>
        </p:txBody>
      </p:sp>
      <p:sp>
        <p:nvSpPr>
          <p:cNvPr id="232" name="Shape 232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33" name="Seal 3 SPOT281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1585193" y="813825"/>
            <a:ext cx="757284" cy="757669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Shape 2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24</a:t>
            </a:fld>
            <a:endParaRPr sz="1400"/>
          </a:p>
        </p:txBody>
      </p:sp>
      <p:sp>
        <p:nvSpPr>
          <p:cNvPr id="236" name="Shape 236"/>
          <p:cNvSpPr/>
          <p:nvPr/>
        </p:nvSpPr>
        <p:spPr>
          <a:xfrm>
            <a:off x="563516" y="2286127"/>
            <a:ext cx="11021677" cy="7017306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/*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  Compute the sum of the integers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  from 1 to n, for a given n    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*/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#include &lt;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stdio.h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</a:p>
          <a:p>
            <a:pPr algn="l" defTabSz="457200">
              <a:defRPr sz="1800"/>
            </a:pPr>
            <a:endParaRPr lang="en-US" sz="2400" dirty="0">
              <a:solidFill>
                <a:schemeClr val="bg2">
                  <a:lumMod val="50000"/>
                </a:schemeClr>
              </a:solidFill>
              <a:latin typeface="Courier"/>
              <a:ea typeface="Courier"/>
              <a:cs typeface="Courier"/>
              <a:sym typeface="Courier"/>
            </a:endParaRPr>
          </a:p>
          <a:p>
            <a:pPr algn="l" defTabSz="457200">
              <a:defRPr sz="1800"/>
            </a:pP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 main(void) {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, n, sum;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	sum = 0;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printf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("Enter n:\n");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scanf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("%d", &amp;n);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 = 1;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	while (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 &lt;= n) {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		sum = sum +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		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 + 1;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	}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printf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("Sum from 1 to %d = %d\n", n, sum);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	return 0;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</a:p>
        </p:txBody>
      </p:sp>
      <p:sp>
        <p:nvSpPr>
          <p:cNvPr id="43" name="Shape 183"/>
          <p:cNvSpPr/>
          <p:nvPr/>
        </p:nvSpPr>
        <p:spPr>
          <a:xfrm>
            <a:off x="4597400" y="7391400"/>
            <a:ext cx="5203475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/>
          <a:p>
            <a:pPr lvl="0" algn="l">
              <a:defRPr sz="1800"/>
            </a:pPr>
            <a:r>
              <a:rPr lang="en-US" sz="2800" dirty="0">
                <a:sym typeface="Wingdings" panose="05000000000000000000" pitchFamily="2" charset="2"/>
              </a:rPr>
              <a:t>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+= 1;</a:t>
            </a:r>
          </a:p>
        </p:txBody>
      </p:sp>
      <p:sp>
        <p:nvSpPr>
          <p:cNvPr id="44" name="Shape 183"/>
          <p:cNvSpPr/>
          <p:nvPr/>
        </p:nvSpPr>
        <p:spPr>
          <a:xfrm>
            <a:off x="7013925" y="7391400"/>
            <a:ext cx="5203475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/>
          <a:p>
            <a:pPr lvl="0" algn="l">
              <a:defRPr sz="1800"/>
            </a:pPr>
            <a:r>
              <a:rPr lang="en-US" sz="2800" dirty="0">
                <a:sym typeface="Wingdings" panose="05000000000000000000" pitchFamily="2" charset="2"/>
              </a:rPr>
              <a:t>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++;</a:t>
            </a:r>
          </a:p>
        </p:txBody>
      </p:sp>
    </p:spTree>
    <p:extLst>
      <p:ext uri="{BB962C8B-B14F-4D97-AF65-F5344CB8AC3E}">
        <p14:creationId xmlns:p14="http://schemas.microsoft.com/office/powerpoint/2010/main" val="18447548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4000" dirty="0"/>
              <a:t>A second program</a:t>
            </a:r>
            <a:endParaRPr sz="4000" dirty="0"/>
          </a:p>
        </p:txBody>
      </p:sp>
      <p:sp>
        <p:nvSpPr>
          <p:cNvPr id="232" name="Shape 232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33" name="Seal 3 SPOT281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1585193" y="813825"/>
            <a:ext cx="757284" cy="757669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Shape 2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25</a:t>
            </a:fld>
            <a:endParaRPr sz="1400"/>
          </a:p>
        </p:txBody>
      </p:sp>
      <p:sp>
        <p:nvSpPr>
          <p:cNvPr id="236" name="Shape 236"/>
          <p:cNvSpPr/>
          <p:nvPr/>
        </p:nvSpPr>
        <p:spPr>
          <a:xfrm>
            <a:off x="563516" y="2286127"/>
            <a:ext cx="11021677" cy="7017306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/*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  Compute the sum of the integers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  from 1 to n, for a given n    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*/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#include &lt;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stdio.h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</a:p>
          <a:p>
            <a:pPr algn="l" defTabSz="457200">
              <a:defRPr sz="1800"/>
            </a:pPr>
            <a:endParaRPr lang="en-US" sz="2400" dirty="0">
              <a:solidFill>
                <a:schemeClr val="bg2">
                  <a:lumMod val="50000"/>
                </a:schemeClr>
              </a:solidFill>
              <a:latin typeface="Courier"/>
              <a:ea typeface="Courier"/>
              <a:cs typeface="Courier"/>
              <a:sym typeface="Courier"/>
            </a:endParaRPr>
          </a:p>
          <a:p>
            <a:pPr algn="l" defTabSz="457200">
              <a:defRPr sz="1800"/>
            </a:pP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 main(void) {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, n, sum;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	sum = 0;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printf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("Enter n:\n");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scanf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("%d", &amp;n);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 = 1;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	while (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 &lt;= n) {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		sum = sum +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		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 + 1;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	}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printf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("Sum from 1 to %d = %d\n", n, sum);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	return 0;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</a:p>
        </p:txBody>
      </p:sp>
      <p:grpSp>
        <p:nvGrpSpPr>
          <p:cNvPr id="37" name="Group 184"/>
          <p:cNvGrpSpPr/>
          <p:nvPr/>
        </p:nvGrpSpPr>
        <p:grpSpPr>
          <a:xfrm>
            <a:off x="863600" y="6019721"/>
            <a:ext cx="7790076" cy="1346281"/>
            <a:chOff x="279376" y="171256"/>
            <a:chExt cx="7790073" cy="1346279"/>
          </a:xfrm>
        </p:grpSpPr>
        <p:sp>
          <p:nvSpPr>
            <p:cNvPr id="38" name="Shape 182"/>
            <p:cNvSpPr/>
            <p:nvPr/>
          </p:nvSpPr>
          <p:spPr>
            <a:xfrm>
              <a:off x="279376" y="704734"/>
              <a:ext cx="1143000" cy="812801"/>
            </a:xfrm>
            <a:prstGeom prst="wedgeEllipseCallout">
              <a:avLst>
                <a:gd name="adj1" fmla="val 305491"/>
                <a:gd name="adj2" fmla="val -73776"/>
              </a:avLst>
            </a:prstGeom>
            <a:solidFill>
              <a:srgbClr val="FF40FF">
                <a:alpha val="10000"/>
              </a:srgb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400"/>
              </a:pPr>
              <a:endParaRPr/>
            </a:p>
          </p:txBody>
        </p:sp>
        <p:sp>
          <p:nvSpPr>
            <p:cNvPr id="39" name="Shape 183"/>
            <p:cNvSpPr/>
            <p:nvPr/>
          </p:nvSpPr>
          <p:spPr>
            <a:xfrm>
              <a:off x="4430092" y="171256"/>
              <a:ext cx="3639357" cy="5334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lvl="0" algn="l">
                <a:defRPr sz="1800"/>
              </a:pPr>
              <a:r>
                <a:rPr lang="en-US" sz="2800" dirty="0"/>
                <a:t>Loop</a:t>
              </a:r>
              <a:endParaRPr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88767066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A second program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5" name="Shape 235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26</a:t>
            </a:fld>
            <a:endParaRPr lang="en-US"/>
          </a:p>
        </p:txBody>
      </p:sp>
      <p:sp>
        <p:nvSpPr>
          <p:cNvPr id="232" name="Shape 232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33" name="Seal 3 SPOT281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1585193" y="813825"/>
            <a:ext cx="757284" cy="757669"/>
          </a:xfrm>
          <a:prstGeom prst="rect">
            <a:avLst/>
          </a:prstGeom>
          <a:ln w="12700">
            <a:miter lim="400000"/>
          </a:ln>
        </p:spPr>
      </p:pic>
      <p:sp>
        <p:nvSpPr>
          <p:cNvPr id="236" name="Shape 236"/>
          <p:cNvSpPr/>
          <p:nvPr/>
        </p:nvSpPr>
        <p:spPr>
          <a:xfrm>
            <a:off x="563516" y="2286127"/>
            <a:ext cx="11021677" cy="7017306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/*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  Compute the sum of the integers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  from 1 to n, for a given n    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*/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#include &lt;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stdio.h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</a:p>
          <a:p>
            <a:pPr algn="l" defTabSz="457200">
              <a:defRPr sz="1800"/>
            </a:pPr>
            <a:endParaRPr lang="en-US" sz="2400" dirty="0">
              <a:solidFill>
                <a:schemeClr val="bg2">
                  <a:lumMod val="50000"/>
                </a:schemeClr>
              </a:solidFill>
              <a:latin typeface="Courier"/>
              <a:ea typeface="Courier"/>
              <a:cs typeface="Courier"/>
              <a:sym typeface="Courier"/>
            </a:endParaRPr>
          </a:p>
          <a:p>
            <a:pPr algn="l" defTabSz="457200">
              <a:defRPr sz="1800"/>
            </a:pP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 main(void) {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, n, sum;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	sum = 0;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printf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("Enter n:\n");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scanf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("%d", &amp;n);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 = 1;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	while (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 &lt;= n) {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		sum = sum +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		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 + 1;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	}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printf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("Sum from 1 to %d = %d\n", n, sum);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	return 0;</a:t>
            </a:r>
          </a:p>
          <a:p>
            <a:pPr algn="l" defTabSz="457200">
              <a:defRPr sz="1800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</a:p>
        </p:txBody>
      </p:sp>
      <p:grpSp>
        <p:nvGrpSpPr>
          <p:cNvPr id="241" name="Group 240"/>
          <p:cNvGrpSpPr/>
          <p:nvPr/>
        </p:nvGrpSpPr>
        <p:grpSpPr>
          <a:xfrm>
            <a:off x="5237942" y="8534407"/>
            <a:ext cx="2083493" cy="312641"/>
            <a:chOff x="5237942" y="8534407"/>
            <a:chExt cx="2083493" cy="312641"/>
          </a:xfrm>
        </p:grpSpPr>
        <p:cxnSp>
          <p:nvCxnSpPr>
            <p:cNvPr id="23" name="Elbow Connector 22"/>
            <p:cNvCxnSpPr/>
            <p:nvPr/>
          </p:nvCxnSpPr>
          <p:spPr>
            <a:xfrm rot="10800000">
              <a:off x="5237942" y="8534407"/>
              <a:ext cx="2083492" cy="312641"/>
            </a:xfrm>
            <a:prstGeom prst="bentConnector3">
              <a:avLst>
                <a:gd name="adj1" fmla="val 99983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5" name="Straight Connector 224"/>
            <p:cNvCxnSpPr/>
            <p:nvPr/>
          </p:nvCxnSpPr>
          <p:spPr>
            <a:xfrm flipH="1">
              <a:off x="7321434" y="8534407"/>
              <a:ext cx="1" cy="3126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58" name="Group 57"/>
          <p:cNvGrpSpPr/>
          <p:nvPr/>
        </p:nvGrpSpPr>
        <p:grpSpPr>
          <a:xfrm>
            <a:off x="6095307" y="8686807"/>
            <a:ext cx="2083493" cy="312641"/>
            <a:chOff x="5237942" y="8534407"/>
            <a:chExt cx="2083493" cy="312641"/>
          </a:xfrm>
        </p:grpSpPr>
        <p:cxnSp>
          <p:nvCxnSpPr>
            <p:cNvPr id="59" name="Elbow Connector 58"/>
            <p:cNvCxnSpPr/>
            <p:nvPr/>
          </p:nvCxnSpPr>
          <p:spPr>
            <a:xfrm rot="10800000">
              <a:off x="5237942" y="8534407"/>
              <a:ext cx="2083492" cy="312641"/>
            </a:xfrm>
            <a:prstGeom prst="bentConnector3">
              <a:avLst>
                <a:gd name="adj1" fmla="val 99983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7321434" y="8534407"/>
              <a:ext cx="1" cy="3126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9" name="Shape 237"/>
          <p:cNvSpPr/>
          <p:nvPr/>
        </p:nvSpPr>
        <p:spPr>
          <a:xfrm>
            <a:off x="6807200" y="3755996"/>
            <a:ext cx="5967414" cy="2215991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 defTabSz="457200">
              <a:defRPr sz="1800"/>
            </a:pPr>
            <a:r>
              <a:rPr sz="2400" dirty="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rPr>
              <a:t>$</a:t>
            </a:r>
            <a:r>
              <a:rPr lang="en-US" sz="2400" dirty="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rPr>
              <a:t> cc </a:t>
            </a:r>
            <a:r>
              <a:rPr lang="en-US" sz="2400" dirty="0" err="1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rPr>
              <a:t>sum.c</a:t>
            </a:r>
            <a:endParaRPr lang="en-US" sz="2400" dirty="0">
              <a:solidFill>
                <a:srgbClr val="7F87C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lang="en-US" sz="2400" dirty="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rPr>
              <a:t>$ ./</a:t>
            </a:r>
            <a:r>
              <a:rPr lang="en-US" sz="2400" dirty="0" err="1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rPr>
              <a:t>a.out</a:t>
            </a:r>
            <a:endParaRPr lang="en-US" sz="2400" dirty="0">
              <a:solidFill>
                <a:srgbClr val="7F87C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lang="en-US" sz="2400" dirty="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rPr>
              <a:t>Enter n: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rPr>
              <a:t>100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rPr>
              <a:t>Sum from 1 to 100 = 5050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rPr>
              <a:t>$</a:t>
            </a:r>
            <a:endParaRPr sz="2400" dirty="0">
              <a:solidFill>
                <a:srgbClr val="7F87C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0" name="Shape 238"/>
          <p:cNvSpPr/>
          <p:nvPr/>
        </p:nvSpPr>
        <p:spPr>
          <a:xfrm>
            <a:off x="8483600" y="3081727"/>
            <a:ext cx="1911605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000" dirty="0"/>
              <a:t>Terminal</a:t>
            </a:r>
          </a:p>
        </p:txBody>
      </p:sp>
    </p:spTree>
    <p:extLst>
      <p:ext uri="{BB962C8B-B14F-4D97-AF65-F5344CB8AC3E}">
        <p14:creationId xmlns:p14="http://schemas.microsoft.com/office/powerpoint/2010/main" val="288267334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Basics"/>
          <p:cNvSpPr txBox="1">
            <a:spLocks noGrp="1"/>
          </p:cNvSpPr>
          <p:nvPr>
            <p:ph type="title"/>
          </p:nvPr>
        </p:nvSpPr>
        <p:spPr>
          <a:xfrm>
            <a:off x="571500" y="216027"/>
            <a:ext cx="11861800" cy="13970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Summary</a:t>
            </a:r>
            <a:endParaRPr dirty="0"/>
          </a:p>
        </p:txBody>
      </p:sp>
      <p:sp>
        <p:nvSpPr>
          <p:cNvPr id="460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61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462" name="Similar to Java/C++/Python Basic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 C program consists of functions</a:t>
            </a:r>
          </a:p>
          <a:p>
            <a:pPr lvl="1"/>
            <a:r>
              <a:rPr lang="en-US" dirty="0"/>
              <a:t>main() is the entrance of a program</a:t>
            </a:r>
            <a:endParaRPr dirty="0"/>
          </a:p>
          <a:p>
            <a:r>
              <a:rPr lang="en-US" dirty="0"/>
              <a:t>A function consists of a sequence of statements</a:t>
            </a:r>
          </a:p>
          <a:p>
            <a:r>
              <a:rPr lang="en-US" dirty="0"/>
              <a:t>Variables can be declared in a function (like main)</a:t>
            </a:r>
          </a:p>
          <a:p>
            <a:pPr lvl="1"/>
            <a:r>
              <a:rPr lang="en-US" dirty="0"/>
              <a:t>These are local variables</a:t>
            </a:r>
          </a:p>
          <a:p>
            <a:pPr lvl="1"/>
            <a:r>
              <a:rPr lang="en-US" dirty="0"/>
              <a:t>Variables must be declared</a:t>
            </a:r>
          </a:p>
          <a:p>
            <a:r>
              <a:rPr lang="en-US" dirty="0"/>
              <a:t>Statements are terminated with ';'</a:t>
            </a:r>
          </a:p>
          <a:p>
            <a:pPr lvl="1"/>
            <a:r>
              <a:rPr lang="en-US" dirty="0"/>
              <a:t>Empty statements are allowed</a:t>
            </a:r>
          </a:p>
          <a:p>
            <a:pPr marL="34290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;;; // three empty statements</a:t>
            </a:r>
          </a:p>
          <a:p>
            <a:r>
              <a:rPr lang="en-US" dirty="0"/>
              <a:t>Include proper header files for library functions</a:t>
            </a:r>
          </a:p>
          <a:p>
            <a:endParaRPr dirty="0"/>
          </a:p>
        </p:txBody>
      </p:sp>
      <p:sp>
        <p:nvSpPr>
          <p:cNvPr id="4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441332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Study the remaining slides yourself</a:t>
            </a:r>
          </a:p>
        </p:txBody>
      </p:sp>
    </p:spTree>
    <p:extLst>
      <p:ext uri="{BB962C8B-B14F-4D97-AF65-F5344CB8AC3E}">
        <p14:creationId xmlns:p14="http://schemas.microsoft.com/office/powerpoint/2010/main" val="2277237352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etting Starte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The 'main' function taking arguments</a:t>
            </a:r>
            <a:endParaRPr dirty="0"/>
          </a:p>
        </p:txBody>
      </p:sp>
      <p:sp>
        <p:nvSpPr>
          <p:cNvPr id="350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51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52" name="What is ‘main’ ?…"/>
          <p:cNvSpPr txBox="1">
            <a:spLocks noGrp="1"/>
          </p:cNvSpPr>
          <p:nvPr>
            <p:ph type="body" sz="half" idx="1"/>
          </p:nvPr>
        </p:nvSpPr>
        <p:spPr>
          <a:xfrm>
            <a:off x="571500" y="2055119"/>
            <a:ext cx="11785600" cy="707618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 'main' function can take t</a:t>
            </a:r>
            <a:r>
              <a:rPr dirty="0"/>
              <a:t>wo </a:t>
            </a:r>
            <a:r>
              <a:rPr lang="en-US" dirty="0"/>
              <a:t>arguments</a:t>
            </a:r>
            <a:r>
              <a:rPr dirty="0"/>
              <a:t>:</a:t>
            </a:r>
          </a:p>
          <a:p>
            <a:pPr lvl="2"/>
            <a:r>
              <a:rPr lang="en-US" dirty="0" err="1"/>
              <a:t>argc</a:t>
            </a:r>
            <a:r>
              <a:rPr lang="en-US" dirty="0"/>
              <a:t>: </a:t>
            </a:r>
            <a:r>
              <a:rPr dirty="0"/>
              <a:t>the number of arguments</a:t>
            </a:r>
          </a:p>
          <a:p>
            <a:pPr lvl="2"/>
            <a:r>
              <a:rPr lang="en-US" dirty="0" err="1"/>
              <a:t>argv</a:t>
            </a:r>
            <a:r>
              <a:rPr lang="en-US" dirty="0"/>
              <a:t>: </a:t>
            </a:r>
            <a:r>
              <a:rPr dirty="0"/>
              <a:t>an array of arguments</a:t>
            </a:r>
            <a:r>
              <a:rPr lang="en-US" dirty="0"/>
              <a:t> </a:t>
            </a:r>
          </a:p>
          <a:p>
            <a:pPr marL="685800" lvl="2" indent="0">
              <a:buNone/>
            </a:pPr>
            <a:r>
              <a:rPr lang="en-US" dirty="0">
                <a:solidFill>
                  <a:schemeClr val="accent1"/>
                </a:solidFill>
              </a:rPr>
              <a:t>Will learn how to use these arguments later.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Some systems support three arguments (environment variables)</a:t>
            </a:r>
            <a:endParaRPr dirty="0"/>
          </a:p>
        </p:txBody>
      </p:sp>
      <p:sp>
        <p:nvSpPr>
          <p:cNvPr id="3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354" name="#include &lt;stdio.h&gt;…"/>
          <p:cNvSpPr/>
          <p:nvPr/>
        </p:nvSpPr>
        <p:spPr>
          <a:xfrm>
            <a:off x="2832399" y="5018437"/>
            <a:ext cx="5967414" cy="3048001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#include &lt;</a:t>
            </a:r>
            <a:r>
              <a:rPr dirty="0" err="1"/>
              <a:t>stdio.h</a:t>
            </a:r>
            <a:r>
              <a:rPr dirty="0"/>
              <a:t>&gt;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main(</a:t>
            </a: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788E95"/>
                </a:solidFill>
              </a:rPr>
              <a:t>argc</a:t>
            </a:r>
            <a:r>
              <a:rPr dirty="0" err="1"/>
              <a:t>,</a:t>
            </a:r>
            <a:r>
              <a:rPr dirty="0" err="1">
                <a:solidFill>
                  <a:srgbClr val="96A700"/>
                </a:solidFill>
              </a:rPr>
              <a:t>char</a:t>
            </a:r>
            <a:r>
              <a:rPr dirty="0"/>
              <a:t>*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788E95"/>
                </a:solidFill>
              </a:rPr>
              <a:t>argv</a:t>
            </a:r>
            <a:r>
              <a:rPr dirty="0"/>
              <a:t>[])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{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 err="1">
                <a:solidFill>
                  <a:srgbClr val="6A8188"/>
                </a:solidFill>
              </a:rPr>
              <a:t>printf</a:t>
            </a:r>
            <a:r>
              <a:rPr dirty="0">
                <a:solidFill>
                  <a:srgbClr val="6A8188"/>
                </a:solidFill>
              </a:rPr>
              <a:t>(</a:t>
            </a:r>
            <a:r>
              <a:rPr dirty="0"/>
              <a:t>"Hello world!</a:t>
            </a:r>
            <a:r>
              <a:rPr dirty="0">
                <a:solidFill>
                  <a:srgbClr val="7F87CF"/>
                </a:solidFill>
              </a:rPr>
              <a:t>\n</a:t>
            </a:r>
            <a:r>
              <a:rPr dirty="0"/>
              <a:t>"</a:t>
            </a:r>
            <a:r>
              <a:rPr dirty="0">
                <a:solidFill>
                  <a:srgbClr val="6A8188"/>
                </a:solidFill>
              </a:rPr>
              <a:t>);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/>
              <a:t>return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E5493D"/>
                </a:solidFill>
              </a:rPr>
              <a:t>0</a:t>
            </a:r>
            <a:r>
              <a:rPr dirty="0">
                <a:solidFill>
                  <a:srgbClr val="6A8188"/>
                </a:solidFill>
              </a:rPr>
              <a:t>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87369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 in Con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Very brief history</a:t>
            </a:r>
            <a:endParaRPr dirty="0"/>
          </a:p>
        </p:txBody>
      </p:sp>
      <p:sp>
        <p:nvSpPr>
          <p:cNvPr id="256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57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58" name="Classic Book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861800" cy="7144798"/>
          </a:xfrm>
          <a:prstGeom prst="rect">
            <a:avLst/>
          </a:prstGeom>
        </p:spPr>
        <p:txBody>
          <a:bodyPr/>
          <a:lstStyle/>
          <a:p>
            <a:r>
              <a:rPr dirty="0"/>
              <a:t>Classic Book</a:t>
            </a:r>
          </a:p>
          <a:p>
            <a:pPr lvl="1"/>
            <a:r>
              <a:rPr dirty="0"/>
              <a:t>Kernighan &amp;  Ritchie</a:t>
            </a:r>
            <a:r>
              <a:rPr lang="en-US" dirty="0"/>
              <a:t>, </a:t>
            </a:r>
            <a:r>
              <a:rPr dirty="0"/>
              <a:t>The “K&amp;R” C</a:t>
            </a:r>
          </a:p>
          <a:p>
            <a:r>
              <a:rPr dirty="0"/>
              <a:t>C is still evolving</a:t>
            </a:r>
          </a:p>
          <a:p>
            <a:pPr lvl="1"/>
            <a:r>
              <a:rPr dirty="0"/>
              <a:t>Different standard versions</a:t>
            </a:r>
          </a:p>
          <a:p>
            <a:pPr lvl="2"/>
            <a:r>
              <a:rPr dirty="0"/>
              <a:t>K&amp;R C			1978</a:t>
            </a:r>
            <a:r>
              <a:rPr lang="en-US" dirty="0"/>
              <a:t>, 1988</a:t>
            </a:r>
            <a:endParaRPr dirty="0"/>
          </a:p>
          <a:p>
            <a:pPr lvl="2"/>
            <a:r>
              <a:rPr dirty="0"/>
              <a:t>ANSI C			1989</a:t>
            </a:r>
            <a:endParaRPr lang="en-US" dirty="0"/>
          </a:p>
          <a:p>
            <a:pPr lvl="3"/>
            <a:r>
              <a:rPr lang="en-US" dirty="0"/>
              <a:t>C89, C90 (ISO 9899:1990)</a:t>
            </a:r>
            <a:endParaRPr dirty="0"/>
          </a:p>
          <a:p>
            <a:pPr lvl="2"/>
            <a:r>
              <a:rPr dirty="0">
                <a:solidFill>
                  <a:schemeClr val="accent1"/>
                </a:solidFill>
              </a:rPr>
              <a:t>C99				1999</a:t>
            </a:r>
          </a:p>
          <a:p>
            <a:pPr lvl="2"/>
            <a:r>
              <a:rPr dirty="0"/>
              <a:t>C11				2011</a:t>
            </a:r>
            <a:endParaRPr lang="en-US" dirty="0"/>
          </a:p>
          <a:p>
            <a:pPr lvl="2"/>
            <a:r>
              <a:rPr lang="en-US" dirty="0"/>
              <a:t>C18				2018</a:t>
            </a:r>
            <a:endParaRPr dirty="0"/>
          </a:p>
        </p:txBody>
      </p:sp>
      <p:sp>
        <p:nvSpPr>
          <p:cNvPr id="25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70536" y="9131300"/>
            <a:ext cx="187758" cy="2744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260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7522" y="2216276"/>
            <a:ext cx="3509985" cy="45278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If-else statements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// Will learn more about if-else statements in coming weeks.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// Simple if </a:t>
            </a:r>
            <a:r>
              <a:rPr lang="en-US" sz="2800" dirty="0" err="1">
                <a:latin typeface="Consolas" panose="020B0609020204030204" pitchFamily="49" charset="0"/>
              </a:rPr>
              <a:t>statemetents</a:t>
            </a:r>
            <a:r>
              <a:rPr lang="en-US" sz="2800" dirty="0">
                <a:latin typeface="Consolas" panose="020B0609020204030204" pitchFamily="49" charset="0"/>
              </a:rPr>
              <a:t> are similar to ones in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500" y="5315918"/>
            <a:ext cx="3349571" cy="3812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sym typeface="Helvetica Neue Light"/>
              </a:rPr>
              <a:t># Python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latin typeface="Consolas" panose="020B0609020204030204" pitchFamily="49" charset="0"/>
              </a:rPr>
              <a:t>if a &gt;= 0: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latin typeface="Consolas" panose="020B0609020204030204" pitchFamily="49" charset="0"/>
              </a:rPr>
              <a:t>    b = c + a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latin typeface="Consolas" panose="020B0609020204030204" pitchFamily="49" charset="0"/>
              </a:rPr>
              <a:t>    d = d + 5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sym typeface="Helvetica Neue Light"/>
              </a:rPr>
              <a:t>else:</a:t>
            </a:r>
          </a:p>
          <a:p>
            <a:pPr algn="l"/>
            <a:r>
              <a:rPr lang="en-US" sz="2800" dirty="0">
                <a:latin typeface="Consolas" panose="020B0609020204030204" pitchFamily="49" charset="0"/>
              </a:rPr>
              <a:t>    b = c - a</a:t>
            </a:r>
          </a:p>
          <a:p>
            <a:pPr algn="l"/>
            <a:r>
              <a:rPr lang="en-US" sz="2800" dirty="0">
                <a:latin typeface="Consolas" panose="020B0609020204030204" pitchFamily="49" charset="0"/>
              </a:rPr>
              <a:t>    d = d + 10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olas" panose="020B0609020204030204" pitchFamily="49" charset="0"/>
              <a:sym typeface="Helvetica Neue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olas" panose="020B0609020204030204" pitchFamily="49" charset="0"/>
              <a:sym typeface="Helvetica Neue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54564" y="5315917"/>
            <a:ext cx="4697924" cy="3812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onsolas" panose="020B0609020204030204" pitchFamily="49" charset="0"/>
                <a:sym typeface="Helvetica Neue Light"/>
              </a:rPr>
              <a:t>// </a:t>
            </a: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onsolas" panose="020B0609020204030204" pitchFamily="49" charset="0"/>
                <a:sym typeface="Helvetica Neue Light"/>
              </a:rPr>
              <a:t>C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if (a &gt;= 0) 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    b = c + a;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    d = d + 5;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Consolas" panose="020B0609020204030204" pitchFamily="49" charset="0"/>
                <a:sym typeface="Helvetica Neue Light"/>
              </a:rPr>
              <a:t>else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 {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Consolas" panose="020B0609020204030204" pitchFamily="49" charset="0"/>
              <a:sym typeface="Helvetica Neue Light"/>
            </a:endParaRPr>
          </a:p>
          <a:p>
            <a:pPr algn="l"/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    b = c – a;</a:t>
            </a:r>
          </a:p>
          <a:p>
            <a:pPr algn="l"/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    d = d + 10;</a:t>
            </a:r>
          </a:p>
          <a:p>
            <a:pPr algn="l"/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Consolas" panose="020B0609020204030204" pitchFamily="49" charset="0"/>
                <a:sym typeface="Helvetica Neue Light"/>
              </a:rPr>
              <a:t>}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Consolas" panose="020B0609020204030204" pitchFamily="49" charset="0"/>
              <a:sym typeface="Helvetica Neue Light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375977" y="4719017"/>
            <a:ext cx="668362" cy="1092848"/>
          </a:xfrm>
          <a:prstGeom prst="straightConnector1">
            <a:avLst/>
          </a:prstGeom>
          <a:noFill/>
          <a:ln w="25400" cap="flat">
            <a:solidFill>
              <a:srgbClr val="C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TextBox 7"/>
          <p:cNvSpPr txBox="1"/>
          <p:nvPr/>
        </p:nvSpPr>
        <p:spPr>
          <a:xfrm>
            <a:off x="6243880" y="4042438"/>
            <a:ext cx="4432515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0" algn="l" hangingPunct="1">
              <a:defRPr/>
            </a:pPr>
            <a:r>
              <a:rPr lang="en-US" sz="2800" dirty="0"/>
              <a:t>Parentheses around the condition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04135" y="5124866"/>
            <a:ext cx="4432515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Use { and } to enclose multiple statements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7173992" y="5662059"/>
            <a:ext cx="783314" cy="332837"/>
          </a:xfrm>
          <a:prstGeom prst="straightConnector1">
            <a:avLst/>
          </a:prstGeom>
          <a:noFill/>
          <a:ln w="25400" cap="flat">
            <a:solidFill>
              <a:srgbClr val="C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7423688" y="7098225"/>
            <a:ext cx="914400" cy="250305"/>
          </a:xfrm>
          <a:prstGeom prst="straightConnector1">
            <a:avLst/>
          </a:prstGeom>
          <a:noFill/>
          <a:ln w="25400" cap="flat">
            <a:solidFill>
              <a:srgbClr val="C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16"/>
          <p:cNvSpPr txBox="1"/>
          <p:nvPr/>
        </p:nvSpPr>
        <p:spPr>
          <a:xfrm>
            <a:off x="8463796" y="7098224"/>
            <a:ext cx="3969504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0" algn="l" hangingPunct="1">
              <a:defRPr/>
            </a:pPr>
            <a:r>
              <a:rPr lang="en-US" sz="2800" dirty="0">
                <a:latin typeface="Lucida Grande"/>
                <a:ea typeface="Lucida Grande"/>
                <a:cs typeface="Lucida Grande"/>
              </a:rPr>
              <a:t>A statement ends with ; 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7423688" y="6568213"/>
            <a:ext cx="1036449" cy="729283"/>
          </a:xfrm>
          <a:prstGeom prst="straightConnector1">
            <a:avLst/>
          </a:prstGeom>
          <a:noFill/>
          <a:ln w="25400" cap="flat">
            <a:solidFill>
              <a:srgbClr val="C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/>
          <p:cNvSpPr txBox="1"/>
          <p:nvPr/>
        </p:nvSpPr>
        <p:spPr>
          <a:xfrm>
            <a:off x="8367146" y="7822754"/>
            <a:ext cx="3969504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0" algn="l" hangingPunct="1">
              <a:defRPr/>
            </a:pPr>
            <a:r>
              <a:rPr lang="en-US" sz="2800" dirty="0">
                <a:latin typeface="Lucida Grande"/>
                <a:ea typeface="Lucida Grande"/>
                <a:cs typeface="Lucida Grande"/>
              </a:rPr>
              <a:t>else branch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5461214" y="7873470"/>
            <a:ext cx="2496092" cy="125151"/>
          </a:xfrm>
          <a:prstGeom prst="straightConnector1">
            <a:avLst/>
          </a:prstGeom>
          <a:noFill/>
          <a:ln w="25400" cap="flat">
            <a:solidFill>
              <a:srgbClr val="C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60757268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Design princip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Design principles</a:t>
            </a:r>
          </a:p>
        </p:txBody>
      </p:sp>
      <p:sp>
        <p:nvSpPr>
          <p:cNvPr id="263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64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65" name="C should be…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 should be…</a:t>
            </a:r>
          </a:p>
          <a:p>
            <a:pPr lvl="1"/>
            <a:r>
              <a:rPr dirty="0"/>
              <a:t>Simple</a:t>
            </a:r>
          </a:p>
          <a:p>
            <a:pPr lvl="1"/>
            <a:r>
              <a:rPr dirty="0"/>
              <a:t>Easy to compile</a:t>
            </a:r>
          </a:p>
          <a:p>
            <a:pPr lvl="1"/>
            <a:r>
              <a:rPr dirty="0"/>
              <a:t>Typed</a:t>
            </a:r>
          </a:p>
          <a:p>
            <a:pPr lvl="1"/>
            <a:r>
              <a:rPr dirty="0"/>
              <a:t>Support low-level memory access</a:t>
            </a:r>
          </a:p>
          <a:p>
            <a:pPr lvl="1"/>
            <a:r>
              <a:rPr dirty="0"/>
              <a:t>Ideal for embedded controller, OS, …</a:t>
            </a:r>
          </a:p>
          <a:p>
            <a:r>
              <a:rPr dirty="0"/>
              <a:t>Yet…</a:t>
            </a:r>
          </a:p>
          <a:p>
            <a:pPr lvl="1"/>
            <a:r>
              <a:rPr dirty="0"/>
              <a:t>C is </a:t>
            </a:r>
            <a:r>
              <a:rPr i="1" dirty="0"/>
              <a:t>powerful</a:t>
            </a:r>
          </a:p>
          <a:p>
            <a:pPr lvl="1"/>
            <a:r>
              <a:rPr dirty="0"/>
              <a:t>C is </a:t>
            </a:r>
            <a:r>
              <a:rPr i="1" dirty="0"/>
              <a:t>fast</a:t>
            </a:r>
          </a:p>
        </p:txBody>
      </p:sp>
      <p:sp>
        <p:nvSpPr>
          <p:cNvPr id="26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70536" y="9131300"/>
            <a:ext cx="187758" cy="2744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aradig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Paradigm</a:t>
            </a:r>
          </a:p>
        </p:txBody>
      </p:sp>
      <p:sp>
        <p:nvSpPr>
          <p:cNvPr id="269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70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71" name="C is a purely procedural languag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 is a purely </a:t>
            </a:r>
            <a:r>
              <a:rPr b="1" dirty="0"/>
              <a:t>procedural</a:t>
            </a:r>
            <a:r>
              <a:rPr lang="en-US" b="1" dirty="0"/>
              <a:t> </a:t>
            </a:r>
            <a:r>
              <a:rPr dirty="0"/>
              <a:t>language</a:t>
            </a:r>
          </a:p>
          <a:p>
            <a:pPr lvl="1"/>
            <a:r>
              <a:rPr dirty="0"/>
              <a:t>No object-orientation whatsoever</a:t>
            </a:r>
          </a:p>
          <a:p>
            <a:r>
              <a:rPr dirty="0"/>
              <a:t>Central Dogma</a:t>
            </a:r>
          </a:p>
          <a:p>
            <a:pPr lvl="1"/>
            <a:r>
              <a:rPr dirty="0"/>
              <a:t>Object of interest: 		Computations</a:t>
            </a:r>
          </a:p>
          <a:p>
            <a:pPr lvl="1"/>
            <a:r>
              <a:rPr dirty="0"/>
              <a:t>Main abstraction tool: 	</a:t>
            </a:r>
            <a:r>
              <a:rPr dirty="0">
                <a:solidFill>
                  <a:srgbClr val="FF0000"/>
                </a:solidFill>
              </a:rPr>
              <a:t>Procedures</a:t>
            </a:r>
            <a:r>
              <a:rPr lang="en-US" dirty="0">
                <a:solidFill>
                  <a:srgbClr val="FF0000"/>
                </a:solidFill>
              </a:rPr>
              <a:t>/functions</a:t>
            </a:r>
            <a:endParaRPr dirty="0">
              <a:solidFill>
                <a:srgbClr val="FF0000"/>
              </a:solidFill>
            </a:endParaRPr>
          </a:p>
          <a:p>
            <a:pPr lvl="2"/>
            <a:r>
              <a:rPr dirty="0"/>
              <a:t>Caller / </a:t>
            </a:r>
            <a:r>
              <a:rPr dirty="0" err="1"/>
              <a:t>Callee</a:t>
            </a:r>
            <a:endParaRPr dirty="0"/>
          </a:p>
          <a:p>
            <a:pPr lvl="2"/>
            <a:r>
              <a:rPr dirty="0"/>
              <a:t>Abstracts away “How things are done”</a:t>
            </a:r>
          </a:p>
          <a:p>
            <a:pPr lvl="1"/>
            <a:r>
              <a:rPr dirty="0"/>
              <a:t>Programming means</a:t>
            </a:r>
          </a:p>
          <a:p>
            <a:pPr lvl="2"/>
            <a:r>
              <a:rPr dirty="0">
                <a:solidFill>
                  <a:schemeClr val="accent1"/>
                </a:solidFill>
              </a:rPr>
              <a:t>Organizing processes as procedures</a:t>
            </a:r>
          </a:p>
          <a:p>
            <a:pPr lvl="2"/>
            <a:r>
              <a:rPr dirty="0">
                <a:solidFill>
                  <a:schemeClr val="accent1"/>
                </a:solidFill>
              </a:rPr>
              <a:t>Composing processes through procedure calls</a:t>
            </a:r>
          </a:p>
        </p:txBody>
      </p:sp>
      <p:sp>
        <p:nvSpPr>
          <p:cNvPr id="2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70536" y="9131300"/>
            <a:ext cx="187758" cy="2744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rocedural Programming in C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Procedural Programming in C</a:t>
            </a:r>
          </a:p>
        </p:txBody>
      </p:sp>
      <p:sp>
        <p:nvSpPr>
          <p:cNvPr id="276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77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78" name="Adheres to the philosophy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Adheres to the philosophy</a:t>
            </a:r>
          </a:p>
          <a:p>
            <a:r>
              <a:rPr dirty="0"/>
              <a:t>Generates very efficient code</a:t>
            </a:r>
          </a:p>
          <a:p>
            <a:r>
              <a:rPr dirty="0"/>
              <a:t>Exposes as many low-level details you wish to see</a:t>
            </a:r>
          </a:p>
          <a:p>
            <a:r>
              <a:rPr dirty="0"/>
              <a:t>Provides full control over memory management (no G</a:t>
            </a:r>
            <a:r>
              <a:rPr lang="en-US" dirty="0"/>
              <a:t>arbage </a:t>
            </a:r>
            <a:r>
              <a:rPr dirty="0"/>
              <a:t>C</a:t>
            </a:r>
            <a:r>
              <a:rPr lang="en-US" dirty="0"/>
              <a:t>ollection!</a:t>
            </a:r>
            <a:r>
              <a:rPr dirty="0"/>
              <a:t>)</a:t>
            </a:r>
          </a:p>
          <a:p>
            <a:r>
              <a:rPr dirty="0"/>
              <a:t>The Programmer is </a:t>
            </a:r>
            <a:r>
              <a:rPr b="1" u="sng" dirty="0">
                <a:solidFill>
                  <a:srgbClr val="0433FF"/>
                </a:solidFill>
              </a:rPr>
              <a:t>fully in charge</a:t>
            </a:r>
          </a:p>
        </p:txBody>
      </p:sp>
      <p:sp>
        <p:nvSpPr>
          <p:cNvPr id="27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70536" y="9131300"/>
            <a:ext cx="187758" cy="2744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Resour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Resources</a:t>
            </a:r>
          </a:p>
        </p:txBody>
      </p:sp>
      <p:sp>
        <p:nvSpPr>
          <p:cNvPr id="243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44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45" name="What you do need…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What you do need….</a:t>
            </a:r>
          </a:p>
          <a:p>
            <a:pPr lvl="1"/>
            <a:r>
              <a:rPr dirty="0"/>
              <a:t>A C compiler</a:t>
            </a:r>
          </a:p>
          <a:p>
            <a:pPr lvl="1"/>
            <a:r>
              <a:rPr dirty="0"/>
              <a:t>A linker</a:t>
            </a:r>
          </a:p>
          <a:p>
            <a:pPr lvl="1"/>
            <a:r>
              <a:rPr dirty="0"/>
              <a:t>A text editor</a:t>
            </a:r>
          </a:p>
          <a:p>
            <a:r>
              <a:rPr dirty="0"/>
              <a:t>We will use the GNU toolchain</a:t>
            </a:r>
          </a:p>
          <a:p>
            <a:pPr lvl="1"/>
            <a:r>
              <a:rPr dirty="0"/>
              <a:t>Compiler:	</a:t>
            </a:r>
            <a:r>
              <a:rPr dirty="0" err="1"/>
              <a:t>gcc</a:t>
            </a:r>
            <a:r>
              <a:rPr lang="en-US" dirty="0"/>
              <a:t> (or cc)</a:t>
            </a:r>
          </a:p>
          <a:p>
            <a:pPr lvl="1"/>
            <a:r>
              <a:rPr dirty="0"/>
              <a:t>Linker:		</a:t>
            </a:r>
            <a:r>
              <a:rPr lang="en-US" dirty="0" err="1"/>
              <a:t>ld</a:t>
            </a:r>
            <a:r>
              <a:rPr lang="en-US" dirty="0"/>
              <a:t> (invoked by </a:t>
            </a:r>
            <a:r>
              <a:rPr dirty="0" err="1"/>
              <a:t>gc</a:t>
            </a:r>
            <a:r>
              <a:rPr lang="en-US" dirty="0" err="1"/>
              <a:t>c</a:t>
            </a:r>
            <a:r>
              <a:rPr dirty="0"/>
              <a:t>)</a:t>
            </a:r>
          </a:p>
          <a:p>
            <a:pPr lvl="1"/>
            <a:r>
              <a:rPr dirty="0"/>
              <a:t>Editor:		</a:t>
            </a:r>
            <a:r>
              <a:rPr lang="en-US" dirty="0"/>
              <a:t>vim, </a:t>
            </a:r>
            <a:r>
              <a:rPr lang="en-US" dirty="0" err="1"/>
              <a:t>nano</a:t>
            </a:r>
            <a:r>
              <a:rPr lang="en-US" dirty="0"/>
              <a:t>, </a:t>
            </a:r>
            <a:r>
              <a:rPr lang="en-US" dirty="0" err="1"/>
              <a:t>emacs</a:t>
            </a:r>
            <a:r>
              <a:rPr lang="en-US" dirty="0"/>
              <a:t>, …</a:t>
            </a:r>
            <a:endParaRPr dirty="0"/>
          </a:p>
        </p:txBody>
      </p:sp>
      <p:sp>
        <p:nvSpPr>
          <p:cNvPr id="2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70536" y="9131300"/>
            <a:ext cx="187758" cy="2744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2373086"/>
            <a:ext cx="11861800" cy="6565900"/>
          </a:xfrm>
        </p:spPr>
        <p:txBody>
          <a:bodyPr/>
          <a:lstStyle/>
          <a:p>
            <a:r>
              <a:rPr lang="en-US" dirty="0"/>
              <a:t>Use text editor to edit source files</a:t>
            </a:r>
          </a:p>
          <a:p>
            <a:r>
              <a:rPr lang="en-US" dirty="0"/>
              <a:t>Use compiler to generate .o files</a:t>
            </a:r>
          </a:p>
          <a:p>
            <a:r>
              <a:rPr lang="en-US" dirty="0"/>
              <a:t>Use linker to link multiple .o files into </a:t>
            </a:r>
            <a:r>
              <a:rPr lang="en-US" dirty="0" err="1"/>
              <a:t>exectables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9836" y="6436080"/>
            <a:ext cx="2579914" cy="1333698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 Light"/>
              </a:rPr>
              <a:t>Source files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.h .c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Neue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34428" y="6436080"/>
            <a:ext cx="2579914" cy="1333698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 Light"/>
              </a:rPr>
              <a:t>Object files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.o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Neue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69020" y="6400173"/>
            <a:ext cx="2579914" cy="1333698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 Light"/>
              </a:rPr>
              <a:t>Executable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Neue Light"/>
            </a:endParaRPr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3079750" y="7102929"/>
            <a:ext cx="2054678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 flipV="1">
            <a:off x="7714342" y="7067022"/>
            <a:ext cx="2054678" cy="3590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TextBox 14"/>
          <p:cNvSpPr txBox="1"/>
          <p:nvPr/>
        </p:nvSpPr>
        <p:spPr>
          <a:xfrm>
            <a:off x="447223" y="5841045"/>
            <a:ext cx="217895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 Light"/>
              </a:rPr>
              <a:t>Text editor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69102" y="6471987"/>
            <a:ext cx="1903187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 Light"/>
              </a:rPr>
              <a:t>Compiler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899851" y="6446562"/>
            <a:ext cx="1683659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 Light"/>
              </a:rPr>
              <a:t>Linker</a:t>
            </a:r>
          </a:p>
        </p:txBody>
      </p:sp>
    </p:spTree>
    <p:extLst>
      <p:ext uri="{BB962C8B-B14F-4D97-AF65-F5344CB8AC3E}">
        <p14:creationId xmlns:p14="http://schemas.microsoft.com/office/powerpoint/2010/main" val="305690715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19" name="Word to the Wis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Hello world!</a:t>
            </a:r>
            <a:endParaRPr dirty="0"/>
          </a:p>
        </p:txBody>
      </p:sp>
      <p:sp>
        <p:nvSpPr>
          <p:cNvPr id="320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21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324" name="#include &lt;stdio.h&gt;…"/>
          <p:cNvSpPr txBox="1"/>
          <p:nvPr/>
        </p:nvSpPr>
        <p:spPr>
          <a:xfrm>
            <a:off x="3139840" y="3592707"/>
            <a:ext cx="5357236" cy="3795911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#include &lt;</a:t>
            </a:r>
            <a:r>
              <a:rPr dirty="0" err="1"/>
              <a:t>stdio.h</a:t>
            </a:r>
            <a:r>
              <a:rPr dirty="0"/>
              <a:t>&gt;</a:t>
            </a:r>
            <a:endParaRPr lang="en-US" dirty="0"/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/* comments */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>
                <a:solidFill>
                  <a:srgbClr val="7F87CF"/>
                </a:solidFill>
                <a:latin typeface="Courier"/>
                <a:ea typeface="Courier"/>
                <a:cs typeface="Courier"/>
              </a:rPr>
              <a:t>// single line comments</a:t>
            </a:r>
            <a:endParaRPr sz="2400" dirty="0">
              <a:solidFill>
                <a:srgbClr val="7F87CF"/>
              </a:solidFill>
              <a:latin typeface="Courier"/>
              <a:ea typeface="Courier"/>
              <a:cs typeface="Courier"/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main(</a:t>
            </a:r>
            <a:r>
              <a:rPr lang="en-US" dirty="0">
                <a:solidFill>
                  <a:srgbClr val="96A700"/>
                </a:solidFill>
              </a:rPr>
              <a:t>void</a:t>
            </a:r>
            <a:r>
              <a:rPr dirty="0"/>
              <a:t>)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{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 err="1">
                <a:solidFill>
                  <a:srgbClr val="6A8188"/>
                </a:solidFill>
              </a:rPr>
              <a:t>printf</a:t>
            </a:r>
            <a:r>
              <a:rPr dirty="0">
                <a:solidFill>
                  <a:srgbClr val="6A8188"/>
                </a:solidFill>
              </a:rPr>
              <a:t>(</a:t>
            </a:r>
            <a:r>
              <a:rPr dirty="0"/>
              <a:t>"Hello</a:t>
            </a:r>
            <a:r>
              <a:rPr lang="en-US" dirty="0"/>
              <a:t>,</a:t>
            </a:r>
            <a:r>
              <a:rPr dirty="0"/>
              <a:t> world!</a:t>
            </a:r>
            <a:r>
              <a:rPr dirty="0">
                <a:solidFill>
                  <a:srgbClr val="7F87CF"/>
                </a:solidFill>
              </a:rPr>
              <a:t>\n</a:t>
            </a:r>
            <a:r>
              <a:rPr dirty="0"/>
              <a:t>"</a:t>
            </a:r>
            <a:r>
              <a:rPr dirty="0">
                <a:solidFill>
                  <a:srgbClr val="6A8188"/>
                </a:solidFill>
              </a:rPr>
              <a:t>);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	</a:t>
            </a:r>
            <a:r>
              <a:rPr dirty="0">
                <a:solidFill>
                  <a:srgbClr val="D7601B"/>
                </a:solidFill>
              </a:rPr>
              <a:t>return</a:t>
            </a:r>
            <a:r>
              <a:rPr dirty="0"/>
              <a:t> </a:t>
            </a:r>
            <a:r>
              <a:rPr dirty="0">
                <a:solidFill>
                  <a:srgbClr val="E5493D"/>
                </a:solidFill>
              </a:rPr>
              <a:t>0</a:t>
            </a:r>
            <a:r>
              <a:rPr dirty="0">
                <a:solidFill>
                  <a:srgbClr val="6A8188"/>
                </a:solidFill>
              </a:rPr>
              <a:t>;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" grpId="1" animBg="1" advAuto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D6D6D6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Light"/>
        <a:ea typeface="Helvetica Neue Light"/>
        <a:cs typeface="Helvetica Neue Light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CBCB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Light"/>
        <a:ea typeface="Helvetica Neue Light"/>
        <a:cs typeface="Helvetica Neue Light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CBCB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18320</TotalTime>
  <Words>1176</Words>
  <Application>Microsoft Office PowerPoint</Application>
  <PresentationFormat>Custom</PresentationFormat>
  <Paragraphs>451</Paragraphs>
  <Slides>30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Courier</vt:lpstr>
      <vt:lpstr>Helvetica Neue</vt:lpstr>
      <vt:lpstr>Helvetica Neue Light</vt:lpstr>
      <vt:lpstr>Lucida Grande</vt:lpstr>
      <vt:lpstr>Consolas</vt:lpstr>
      <vt:lpstr>Helvetica</vt:lpstr>
      <vt:lpstr>Times New Roman</vt:lpstr>
      <vt:lpstr>Wingdings</vt:lpstr>
      <vt:lpstr>White</vt:lpstr>
      <vt:lpstr>A C Primer: Introduction</vt:lpstr>
      <vt:lpstr>Overview</vt:lpstr>
      <vt:lpstr>Very brief history</vt:lpstr>
      <vt:lpstr>Design principles</vt:lpstr>
      <vt:lpstr>Paradigm</vt:lpstr>
      <vt:lpstr>Procedural Programming in C</vt:lpstr>
      <vt:lpstr>Resources</vt:lpstr>
      <vt:lpstr>Workflow</vt:lpstr>
      <vt:lpstr>Hello world!</vt:lpstr>
      <vt:lpstr>Comments</vt:lpstr>
      <vt:lpstr>The 'main' function</vt:lpstr>
      <vt:lpstr>printf</vt:lpstr>
      <vt:lpstr>Why do we ‘return’ anything from main() ?</vt:lpstr>
      <vt:lpstr>Including header files</vt:lpstr>
      <vt:lpstr>Compile</vt:lpstr>
      <vt:lpstr>Execute</vt:lpstr>
      <vt:lpstr>A second program</vt:lpstr>
      <vt:lpstr>A second program</vt:lpstr>
      <vt:lpstr>A second program</vt:lpstr>
      <vt:lpstr>A second program</vt:lpstr>
      <vt:lpstr>A second program</vt:lpstr>
      <vt:lpstr>A second program</vt:lpstr>
      <vt:lpstr>A second program</vt:lpstr>
      <vt:lpstr>A second program</vt:lpstr>
      <vt:lpstr>A second program</vt:lpstr>
      <vt:lpstr>A second program</vt:lpstr>
      <vt:lpstr>Summary</vt:lpstr>
      <vt:lpstr>PowerPoint Presentation</vt:lpstr>
      <vt:lpstr>The 'main' function taking arguments</vt:lpstr>
      <vt:lpstr>If-else statements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 Primer (Part I)</dc:title>
  <dc:creator>zshi</dc:creator>
  <cp:lastModifiedBy>Shi, Zhijie Jerry</cp:lastModifiedBy>
  <cp:revision>323</cp:revision>
  <dcterms:modified xsi:type="dcterms:W3CDTF">2019-08-29T17:50:30Z</dcterms:modified>
</cp:coreProperties>
</file>