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2"/>
  </p:notesMasterIdLst>
  <p:sldIdLst>
    <p:sldId id="400" r:id="rId2"/>
    <p:sldId id="401" r:id="rId3"/>
    <p:sldId id="452" r:id="rId4"/>
    <p:sldId id="446" r:id="rId5"/>
    <p:sldId id="437" r:id="rId6"/>
    <p:sldId id="441" r:id="rId7"/>
    <p:sldId id="442" r:id="rId8"/>
    <p:sldId id="447" r:id="rId9"/>
    <p:sldId id="404" r:id="rId10"/>
    <p:sldId id="408" r:id="rId11"/>
    <p:sldId id="410" r:id="rId12"/>
    <p:sldId id="412" r:id="rId13"/>
    <p:sldId id="448" r:id="rId14"/>
    <p:sldId id="418" r:id="rId15"/>
    <p:sldId id="420" r:id="rId16"/>
    <p:sldId id="423" r:id="rId17"/>
    <p:sldId id="424" r:id="rId18"/>
    <p:sldId id="425" r:id="rId19"/>
    <p:sldId id="428" r:id="rId20"/>
    <p:sldId id="429" r:id="rId21"/>
    <p:sldId id="451" r:id="rId22"/>
    <p:sldId id="427" r:id="rId23"/>
    <p:sldId id="445" r:id="rId24"/>
    <p:sldId id="443" r:id="rId25"/>
    <p:sldId id="430" r:id="rId26"/>
    <p:sldId id="444" r:id="rId27"/>
    <p:sldId id="449" r:id="rId28"/>
    <p:sldId id="450" r:id="rId29"/>
    <p:sldId id="454" r:id="rId30"/>
    <p:sldId id="453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urent Michel" initials="L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640" autoAdjust="0"/>
  </p:normalViewPr>
  <p:slideViewPr>
    <p:cSldViewPr snapToGrid="0">
      <p:cViewPr varScale="1">
        <p:scale>
          <a:sx n="67" d="100"/>
          <a:sy n="67" d="100"/>
        </p:scale>
        <p:origin x="856" y="64"/>
      </p:cViewPr>
      <p:guideLst>
        <p:guide orient="horz" pos="3072"/>
        <p:guide pos="40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-43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29" name="Shape 2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340799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65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31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39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43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15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01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59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02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43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45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770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36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85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59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58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(;;) is an infinite loop.</a:t>
            </a:r>
          </a:p>
        </p:txBody>
      </p:sp>
    </p:spTree>
    <p:extLst>
      <p:ext uri="{BB962C8B-B14F-4D97-AF65-F5344CB8AC3E}">
        <p14:creationId xmlns:p14="http://schemas.microsoft.com/office/powerpoint/2010/main" val="3004866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1599BD6-FCA8-410E-88A4-98A6E9B1E14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dirty="0"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ti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32" name="Seal 3 SPOT281.jpg" descr="Seal 3 SPOT281.jpg"/>
          <p:cNvPicPr>
            <a:picLocks noChangeAspect="1"/>
          </p:cNvPicPr>
          <p:nvPr/>
        </p:nvPicPr>
        <p:blipFill>
          <a:blip r:embed="rId3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33" name="A C Primer (Part I)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C Primer</a:t>
            </a:r>
            <a:r>
              <a:rPr lang="en-US" dirty="0"/>
              <a:t> (3): Flow of Control (ABC Chapter 4)</a:t>
            </a:r>
            <a:endParaRPr dirty="0"/>
          </a:p>
        </p:txBody>
      </p:sp>
      <p:sp>
        <p:nvSpPr>
          <p:cNvPr id="234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 and J. Shi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26788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67" name="Seal 3 SPOT281.jpg" descr="Seal 3 SPOT28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769" name="Do-While Loo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Do-While Loop</a:t>
            </a:r>
          </a:p>
        </p:txBody>
      </p:sp>
      <p:sp>
        <p:nvSpPr>
          <p:cNvPr id="770" name="Same as in Java"/>
          <p:cNvSpPr txBox="1">
            <a:spLocks noGrp="1"/>
          </p:cNvSpPr>
          <p:nvPr>
            <p:ph type="body" idx="1"/>
          </p:nvPr>
        </p:nvSpPr>
        <p:spPr>
          <a:xfrm>
            <a:off x="571500" y="2330450"/>
            <a:ext cx="11861800" cy="6565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Checks condition </a:t>
            </a:r>
            <a:r>
              <a:rPr lang="en-US" b="1" dirty="0"/>
              <a:t>after</a:t>
            </a:r>
            <a:r>
              <a:rPr lang="en-US" dirty="0"/>
              <a:t> executing loop body</a:t>
            </a:r>
          </a:p>
          <a:p>
            <a:pPr lvl="1"/>
            <a:r>
              <a:rPr lang="en-US" dirty="0"/>
              <a:t>The statement is executed at least once</a:t>
            </a:r>
            <a:endParaRPr dirty="0"/>
          </a:p>
        </p:txBody>
      </p:sp>
      <p:sp>
        <p:nvSpPr>
          <p:cNvPr id="773" name="do…"/>
          <p:cNvSpPr txBox="1"/>
          <p:nvPr/>
        </p:nvSpPr>
        <p:spPr>
          <a:xfrm>
            <a:off x="9734985" y="2330450"/>
            <a:ext cx="2337924" cy="12065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do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&lt;</a:t>
            </a:r>
            <a:r>
              <a:rPr lang="en-US" dirty="0" err="1"/>
              <a:t>stmt</a:t>
            </a:r>
            <a:r>
              <a:rPr dirty="0"/>
              <a:t>&gt;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while (</a:t>
            </a:r>
            <a:r>
              <a:rPr lang="en-US" dirty="0"/>
              <a:t>exp</a:t>
            </a:r>
            <a:r>
              <a:rPr dirty="0"/>
              <a:t>);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AA3F4E-DC25-4C95-89C7-460FD41029CB}"/>
              </a:ext>
            </a:extLst>
          </p:cNvPr>
          <p:cNvGrpSpPr/>
          <p:nvPr/>
        </p:nvGrpSpPr>
        <p:grpSpPr>
          <a:xfrm>
            <a:off x="8849858" y="4545375"/>
            <a:ext cx="3876950" cy="3407538"/>
            <a:chOff x="3694767" y="3914675"/>
            <a:chExt cx="3876950" cy="3407538"/>
          </a:xfrm>
        </p:grpSpPr>
        <p:sp>
          <p:nvSpPr>
            <p:cNvPr id="15" name="Flowchart: Decision 14">
              <a:extLst>
                <a:ext uri="{FF2B5EF4-FFF2-40B4-BE49-F238E27FC236}">
                  <a16:creationId xmlns:a16="http://schemas.microsoft.com/office/drawing/2014/main" id="{DD444A07-3BEC-4B33-A3F8-F82F739B4A34}"/>
                </a:ext>
              </a:extLst>
            </p:cNvPr>
            <p:cNvSpPr/>
            <p:nvPr/>
          </p:nvSpPr>
          <p:spPr>
            <a:xfrm>
              <a:off x="5125751" y="5937327"/>
              <a:ext cx="1204088" cy="886510"/>
            </a:xfrm>
            <a:prstGeom prst="flowChartDecision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exp</a:t>
              </a:r>
            </a:p>
          </p:txBody>
        </p:sp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176AA9A8-0247-4624-A17D-399B2F8C245E}"/>
                </a:ext>
              </a:extLst>
            </p:cNvPr>
            <p:cNvSpPr/>
            <p:nvPr/>
          </p:nvSpPr>
          <p:spPr>
            <a:xfrm>
              <a:off x="4805833" y="5002815"/>
              <a:ext cx="1843922" cy="446276"/>
            </a:xfrm>
            <a:prstGeom prst="flowChartProcess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err="1"/>
                <a:t>stmt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1F128F4-5B79-48F9-B69A-37C7B059A57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5727794" y="3914675"/>
              <a:ext cx="0" cy="108814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12D948-4DDF-4BF0-9872-8DBB62FCD2FD}"/>
                </a:ext>
              </a:extLst>
            </p:cNvPr>
            <p:cNvSpPr txBox="1"/>
            <p:nvPr/>
          </p:nvSpPr>
          <p:spPr>
            <a:xfrm>
              <a:off x="3694767" y="6393871"/>
              <a:ext cx="184392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nonzero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602370A-E63D-4DFC-BCED-937317CD54BB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5727794" y="5449091"/>
              <a:ext cx="0" cy="47830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96FE439-2C20-41E7-BAE3-DA5290401EBF}"/>
                </a:ext>
              </a:extLst>
            </p:cNvPr>
            <p:cNvCxnSpPr>
              <a:stCxn id="15" idx="3"/>
            </p:cNvCxnSpPr>
            <p:nvPr/>
          </p:nvCxnSpPr>
          <p:spPr>
            <a:xfrm>
              <a:off x="6329839" y="6380582"/>
              <a:ext cx="1170455" cy="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F2FDF1C-195A-42DC-9420-76E98D79A128}"/>
                </a:ext>
              </a:extLst>
            </p:cNvPr>
            <p:cNvCxnSpPr>
              <a:cxnSpLocks/>
            </p:cNvCxnSpPr>
            <p:nvPr/>
          </p:nvCxnSpPr>
          <p:spPr>
            <a:xfrm>
              <a:off x="7496702" y="6358564"/>
              <a:ext cx="0" cy="963649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CEB887E-6FBC-4F7C-BD45-CECA10AEE11B}"/>
                </a:ext>
              </a:extLst>
            </p:cNvPr>
            <p:cNvCxnSpPr>
              <a:cxnSpLocks/>
            </p:cNvCxnSpPr>
            <p:nvPr/>
          </p:nvCxnSpPr>
          <p:spPr>
            <a:xfrm>
              <a:off x="3994062" y="4373381"/>
              <a:ext cx="1730179" cy="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D1342C-1194-4CEA-9ACA-E108E4A1A9AC}"/>
                </a:ext>
              </a:extLst>
            </p:cNvPr>
            <p:cNvSpPr txBox="1"/>
            <p:nvPr/>
          </p:nvSpPr>
          <p:spPr>
            <a:xfrm>
              <a:off x="6240808" y="6327832"/>
              <a:ext cx="1330909" cy="841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F0BE14E-E11D-4F74-8472-F1EF10D4F8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4062" y="4373381"/>
              <a:ext cx="0" cy="200720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D5E796D-2F5C-419D-A900-71CA9BF6B980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flipV="1">
              <a:off x="3994062" y="6380582"/>
              <a:ext cx="1131689" cy="1283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3028E604-0C69-4776-B4CF-B8FA0CDF1395}"/>
              </a:ext>
            </a:extLst>
          </p:cNvPr>
          <p:cNvSpPr txBox="1">
            <a:spLocks/>
          </p:cNvSpPr>
          <p:nvPr/>
        </p:nvSpPr>
        <p:spPr>
          <a:xfrm>
            <a:off x="647700" y="5057614"/>
            <a:ext cx="11861800" cy="5308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2032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5461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8890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12319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15748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19177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2606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26035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29464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dirty="0"/>
              <a:t>Example: computing sum of 0..99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120AEDB2-DF68-44D7-9CAA-7F53228C3D64}"/>
              </a:ext>
            </a:extLst>
          </p:cNvPr>
          <p:cNvSpPr txBox="1">
            <a:spLocks/>
          </p:cNvSpPr>
          <p:nvPr/>
        </p:nvSpPr>
        <p:spPr>
          <a:xfrm>
            <a:off x="941208" y="5816395"/>
            <a:ext cx="11861800" cy="4699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2032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5461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8890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12319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15748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19177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2606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26035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29464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0, sum = 0;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do {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	  sum = sum +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++;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} while (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 100);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0245E9-F3C0-4B50-98E8-AA46AD477C3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9520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For Loo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 Loop</a:t>
            </a:r>
          </a:p>
        </p:txBody>
      </p:sp>
      <p:sp>
        <p:nvSpPr>
          <p:cNvPr id="688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89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90" name="Just like in Java / C++…"/>
          <p:cNvSpPr txBox="1">
            <a:spLocks noGrp="1"/>
          </p:cNvSpPr>
          <p:nvPr>
            <p:ph type="body" sz="quarter" idx="1"/>
          </p:nvPr>
        </p:nvSpPr>
        <p:spPr>
          <a:xfrm>
            <a:off x="6362700" y="2201172"/>
            <a:ext cx="6410323" cy="61330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Sometimes called </a:t>
            </a:r>
            <a:r>
              <a:rPr dirty="0"/>
              <a:t>“counting” loop</a:t>
            </a:r>
            <a:endParaRPr lang="en-US" dirty="0"/>
          </a:p>
          <a:p>
            <a:pPr lvl="1"/>
            <a:r>
              <a:rPr lang="en-US" dirty="0"/>
              <a:t>More like swiss-army knife!</a:t>
            </a:r>
          </a:p>
          <a:p>
            <a:r>
              <a:rPr lang="en-US" dirty="0"/>
              <a:t>Three expressions:</a:t>
            </a:r>
          </a:p>
          <a:p>
            <a:pPr lvl="1"/>
            <a:r>
              <a:rPr lang="en-US" dirty="0"/>
              <a:t>Initialization, condition, increment</a:t>
            </a:r>
          </a:p>
          <a:p>
            <a:r>
              <a:rPr lang="en-US" dirty="0"/>
              <a:t>Equivalent to</a:t>
            </a:r>
            <a:endParaRPr dirty="0"/>
          </a:p>
        </p:txBody>
      </p:sp>
      <p:sp>
        <p:nvSpPr>
          <p:cNvPr id="692" name="for(&lt;expression&gt; ; &lt;expression&gt; ; &lt;expression&gt;)…"/>
          <p:cNvSpPr txBox="1"/>
          <p:nvPr/>
        </p:nvSpPr>
        <p:spPr>
          <a:xfrm>
            <a:off x="417656" y="2342846"/>
            <a:ext cx="5264262" cy="84125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for(</a:t>
            </a:r>
            <a:r>
              <a:rPr lang="en-US" dirty="0"/>
              <a:t> </a:t>
            </a:r>
            <a:r>
              <a:rPr dirty="0"/>
              <a:t>&lt;</a:t>
            </a:r>
            <a:r>
              <a:rPr b="1" dirty="0"/>
              <a:t>exp</a:t>
            </a:r>
            <a:r>
              <a:rPr lang="en-US" b="1" dirty="0"/>
              <a:t>1</a:t>
            </a:r>
            <a:r>
              <a:rPr dirty="0"/>
              <a:t>&gt;; &lt;</a:t>
            </a:r>
            <a:r>
              <a:rPr b="1" dirty="0"/>
              <a:t>exp</a:t>
            </a:r>
            <a:r>
              <a:rPr lang="en-US" b="1" dirty="0"/>
              <a:t>2</a:t>
            </a:r>
            <a:r>
              <a:rPr dirty="0"/>
              <a:t>&gt;; &lt;</a:t>
            </a:r>
            <a:r>
              <a:rPr b="1" dirty="0"/>
              <a:t>exp</a:t>
            </a:r>
            <a:r>
              <a:rPr lang="en-US" b="1" dirty="0"/>
              <a:t>3</a:t>
            </a:r>
            <a:r>
              <a:rPr dirty="0"/>
              <a:t>&gt;)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&lt;</a:t>
            </a:r>
            <a:r>
              <a:rPr b="1" dirty="0" err="1"/>
              <a:t>stmt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B46A49-7EF3-42AA-B7E6-51ED65305DBF}"/>
              </a:ext>
            </a:extLst>
          </p:cNvPr>
          <p:cNvGrpSpPr/>
          <p:nvPr/>
        </p:nvGrpSpPr>
        <p:grpSpPr>
          <a:xfrm>
            <a:off x="571500" y="4100464"/>
            <a:ext cx="3668549" cy="4938070"/>
            <a:chOff x="8853782" y="3184102"/>
            <a:chExt cx="3668549" cy="4938070"/>
          </a:xfrm>
        </p:grpSpPr>
        <p:sp>
          <p:nvSpPr>
            <p:cNvPr id="13" name="Flowchart: Decision 12">
              <a:extLst>
                <a:ext uri="{FF2B5EF4-FFF2-40B4-BE49-F238E27FC236}">
                  <a16:creationId xmlns:a16="http://schemas.microsoft.com/office/drawing/2014/main" id="{CF0FF4A8-2BC1-4BFE-8D5C-8672B2D1AE52}"/>
                </a:ext>
              </a:extLst>
            </p:cNvPr>
            <p:cNvSpPr/>
            <p:nvPr/>
          </p:nvSpPr>
          <p:spPr>
            <a:xfrm>
              <a:off x="9804403" y="4427169"/>
              <a:ext cx="1566565" cy="886510"/>
            </a:xfrm>
            <a:prstGeom prst="flowChartDecision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exp2</a:t>
              </a:r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2E58857C-21E9-478E-9B8A-9C29954D09FC}"/>
                </a:ext>
              </a:extLst>
            </p:cNvPr>
            <p:cNvSpPr/>
            <p:nvPr/>
          </p:nvSpPr>
          <p:spPr>
            <a:xfrm>
              <a:off x="9667416" y="3492657"/>
              <a:ext cx="1843922" cy="446276"/>
            </a:xfrm>
            <a:prstGeom prst="flowChartProcess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eval exp1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EB3F4D4-D4A5-4D1F-B5BB-01FE46E219E2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10589377" y="3184102"/>
              <a:ext cx="0" cy="30855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04FCE3B-DB29-4B98-9F71-F8822355F4ED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10589377" y="3938933"/>
              <a:ext cx="0" cy="47830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268FFC7-0A0D-4C63-9973-846CF0985825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11370968" y="4870424"/>
              <a:ext cx="990909" cy="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608D524-96C0-4D22-9543-289A3A8FB092}"/>
                </a:ext>
              </a:extLst>
            </p:cNvPr>
            <p:cNvCxnSpPr>
              <a:cxnSpLocks/>
            </p:cNvCxnSpPr>
            <p:nvPr/>
          </p:nvCxnSpPr>
          <p:spPr>
            <a:xfrm>
              <a:off x="12358285" y="4848406"/>
              <a:ext cx="0" cy="963649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C07F1B-6995-4B5B-A9C4-A1C7D046995F}"/>
                </a:ext>
              </a:extLst>
            </p:cNvPr>
            <p:cNvSpPr txBox="1"/>
            <p:nvPr/>
          </p:nvSpPr>
          <p:spPr>
            <a:xfrm>
              <a:off x="11191422" y="4848406"/>
              <a:ext cx="1330909" cy="841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exp2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F82623A-A1DB-4316-AECC-7243F81D35D9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 flipV="1">
              <a:off x="8855645" y="4870424"/>
              <a:ext cx="948758" cy="12836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E24C4A4-31C7-4756-B0A5-7E078FFF3031}"/>
                </a:ext>
              </a:extLst>
            </p:cNvPr>
            <p:cNvSpPr txBox="1"/>
            <p:nvPr/>
          </p:nvSpPr>
          <p:spPr>
            <a:xfrm>
              <a:off x="9094424" y="5196561"/>
              <a:ext cx="1843922" cy="841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exp2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nonzero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sp>
          <p:nvSpPr>
            <p:cNvPr id="35" name="Flowchart: Process 34">
              <a:extLst>
                <a:ext uri="{FF2B5EF4-FFF2-40B4-BE49-F238E27FC236}">
                  <a16:creationId xmlns:a16="http://schemas.microsoft.com/office/drawing/2014/main" id="{B6C13200-8054-4256-BD48-354E80537562}"/>
                </a:ext>
              </a:extLst>
            </p:cNvPr>
            <p:cNvSpPr/>
            <p:nvPr/>
          </p:nvSpPr>
          <p:spPr>
            <a:xfrm>
              <a:off x="9667416" y="6235915"/>
              <a:ext cx="1843922" cy="446276"/>
            </a:xfrm>
            <a:prstGeom prst="flowChartProcess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err="1"/>
                <a:t>stmt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9922B89-8BF0-4EBC-AED8-1309CDEE5F71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10589377" y="5318982"/>
              <a:ext cx="0" cy="916933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7B78E20-6FFE-4B39-B7E7-0C5CD12E300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10589377" y="6682191"/>
              <a:ext cx="0" cy="47830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B2F0F89-DCF7-4E4D-ADB4-BEB3CD6C1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3782" y="8122172"/>
              <a:ext cx="1733732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12F4A78-B8D8-42BD-850C-7DCCC3A847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5646" y="4883260"/>
              <a:ext cx="0" cy="3238912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BD155CB-82D2-4550-A560-7B276E28020B}"/>
                </a:ext>
              </a:extLst>
            </p:cNvPr>
            <p:cNvCxnSpPr/>
            <p:nvPr/>
          </p:nvCxnSpPr>
          <p:spPr>
            <a:xfrm>
              <a:off x="10587514" y="4178085"/>
              <a:ext cx="0" cy="30680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5" name="Flowchart: Process 44">
              <a:extLst>
                <a:ext uri="{FF2B5EF4-FFF2-40B4-BE49-F238E27FC236}">
                  <a16:creationId xmlns:a16="http://schemas.microsoft.com/office/drawing/2014/main" id="{CFDAE766-10D7-46C6-804F-0B1C0C978E6F}"/>
                </a:ext>
              </a:extLst>
            </p:cNvPr>
            <p:cNvSpPr/>
            <p:nvPr/>
          </p:nvSpPr>
          <p:spPr>
            <a:xfrm>
              <a:off x="9667419" y="7186602"/>
              <a:ext cx="1843922" cy="446276"/>
            </a:xfrm>
            <a:prstGeom prst="flowChartProcess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/>
                <a:t>e</a:t>
              </a: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val exp3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2A9E30F-F086-4EB9-94A4-525161AB4C79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>
              <a:off x="10589380" y="7632878"/>
              <a:ext cx="0" cy="47830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50002C12-D25C-4AB7-B0E1-BF59E6A93D7E}"/>
              </a:ext>
            </a:extLst>
          </p:cNvPr>
          <p:cNvSpPr txBox="1">
            <a:spLocks/>
          </p:cNvSpPr>
          <p:nvPr/>
        </p:nvSpPr>
        <p:spPr>
          <a:xfrm>
            <a:off x="7334337" y="5597976"/>
            <a:ext cx="4720836" cy="3554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2032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5461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8890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12319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15748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19177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2606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26035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29464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exp1;</a:t>
            </a: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(exp2) {</a:t>
            </a:r>
          </a:p>
          <a:p>
            <a:pPr marL="0" indent="0" hangingPunct="1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stmt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&gt;</a:t>
            </a:r>
          </a:p>
          <a:p>
            <a:pPr marL="0" indent="0" hangingPunct="1">
              <a:buFontTx/>
              <a:buNone/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exp3;</a:t>
            </a:r>
          </a:p>
          <a:p>
            <a:pPr marL="0" indent="0" hangingPunct="1">
              <a:buFontTx/>
              <a:buNone/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}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619A3F-8DBC-4EBA-BDF8-C74700D9E2F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4455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sum of 0..99 using for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26534"/>
            <a:ext cx="11861800" cy="6565900"/>
          </a:xfrm>
        </p:spPr>
        <p:txBody>
          <a:bodyPr/>
          <a:lstStyle/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int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, sum;</a:t>
            </a:r>
          </a:p>
          <a:p>
            <a:pPr mar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one way</a:t>
            </a:r>
            <a:endParaRPr lang="en-US" sz="32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sum = 0;</a:t>
            </a: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for (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= 0;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 100;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++) sum = sum +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;</a:t>
            </a:r>
          </a:p>
          <a:p>
            <a:pPr mar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chemeClr val="accent1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another way, with all initializations inside</a:t>
            </a: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for (sum =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= 0;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 100;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++) sum +=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; </a:t>
            </a: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yet another way, with empty body</a:t>
            </a: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for (sum =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= 0;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 100;  sum +=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++); </a:t>
            </a: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yet another, using comma operator</a:t>
            </a:r>
          </a:p>
          <a:p>
            <a:pPr marL="0" lv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for (sum = 0,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= 0;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 100;  sum +=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,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++); 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92636-81D0-465A-AC45-21F6794C8B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7715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Bloc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Comma operator</a:t>
            </a:r>
            <a:endParaRPr dirty="0"/>
          </a:p>
        </p:txBody>
      </p:sp>
      <p:sp>
        <p:nvSpPr>
          <p:cNvPr id="67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80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81" name="Purpos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200" dirty="0"/>
              <a:t>Takes two expressions</a:t>
            </a:r>
          </a:p>
          <a:p>
            <a:pPr marL="342900" lvl="1" indent="0">
              <a:buNone/>
            </a:pP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		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exp1 , exp2</a:t>
            </a:r>
          </a:p>
          <a:p>
            <a:pPr marL="0" indent="0">
              <a:buNone/>
            </a:pPr>
            <a:r>
              <a:rPr lang="en-US" sz="2800" dirty="0"/>
              <a:t>	exp1 is evaluated first, then exp2 is evaluated</a:t>
            </a:r>
          </a:p>
          <a:p>
            <a:pPr marL="0" indent="0">
              <a:buNone/>
            </a:pPr>
            <a:r>
              <a:rPr lang="en-US" sz="2800" dirty="0"/>
              <a:t>	exp2 is the result of the whole expression</a:t>
            </a:r>
          </a:p>
          <a:p>
            <a:r>
              <a:rPr lang="en-US" sz="3200" dirty="0"/>
              <a:t>Has the lowest precedence</a:t>
            </a:r>
          </a:p>
          <a:p>
            <a:r>
              <a:rPr lang="en-US" sz="3200" dirty="0"/>
              <a:t>Associates from left to right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		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exp1, exp2, exp3 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  (exp1, exp2), exp3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sym typeface="Courier"/>
            </a:endParaRPr>
          </a:p>
          <a:p>
            <a:pPr lvl="1"/>
            <a:r>
              <a:rPr lang="en-US" sz="2800" dirty="0"/>
              <a:t>Order can make a difference, e.g.,</a:t>
            </a:r>
          </a:p>
          <a:p>
            <a:pPr marL="342900" lvl="1" indent="0">
              <a:buNone/>
            </a:pPr>
            <a:r>
              <a:rPr lang="en-US" sz="2800" dirty="0"/>
              <a:t>        </a:t>
            </a:r>
            <a:r>
              <a:rPr lang="nn-NO" sz="2800" dirty="0">
                <a:solidFill>
                  <a:srgbClr val="FF0000"/>
                </a:solidFill>
                <a:latin typeface="Consolas" panose="020B0609020204030204" pitchFamily="49" charset="0"/>
              </a:rPr>
              <a:t>for (sum = 0, i = 0;  i &lt; 100;  sum += i, i++);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US" sz="2800" dirty="0"/>
              <a:t>  is not the same as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>
                <a:latin typeface="Consolas" panose="020B0609020204030204" pitchFamily="49" charset="0"/>
              </a:rPr>
              <a:t>		</a:t>
            </a:r>
            <a:r>
              <a:rPr lang="nn-NO" sz="2800" dirty="0">
                <a:solidFill>
                  <a:srgbClr val="FF0000"/>
                </a:solidFill>
                <a:latin typeface="Consolas" panose="020B0609020204030204" pitchFamily="49" charset="0"/>
              </a:rPr>
              <a:t>for (sum = 0, i = 0;  i &lt; 100;  i++, sum += i);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222213-7205-47B0-9F4B-7D872FE4274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3326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Multyway</a:t>
            </a:r>
            <a:r>
              <a:rPr lang="en-US" dirty="0"/>
              <a:t> branching using “else if” 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Assume all variables are defined as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int</a:t>
            </a: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…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if 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== 0)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n0++;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else if 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== 1)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n1++;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else if 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== 2)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n2++;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else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n_other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++;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4C416-87DC-46F1-90DF-9D0FD9783B1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4909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wit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Switch</a:t>
            </a:r>
          </a:p>
        </p:txBody>
      </p:sp>
      <p:sp>
        <p:nvSpPr>
          <p:cNvPr id="818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19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20" name="Syntax…"/>
          <p:cNvSpPr txBox="1">
            <a:spLocks noGrp="1"/>
          </p:cNvSpPr>
          <p:nvPr>
            <p:ph type="body" idx="1"/>
          </p:nvPr>
        </p:nvSpPr>
        <p:spPr>
          <a:xfrm>
            <a:off x="571500" y="2330450"/>
            <a:ext cx="11861800" cy="721269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Also called “selection” statement</a:t>
            </a:r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marL="342900" lvl="1" indent="0">
              <a:buNone/>
            </a:pPr>
            <a:endParaRPr dirty="0"/>
          </a:p>
        </p:txBody>
      </p:sp>
      <p:sp>
        <p:nvSpPr>
          <p:cNvPr id="822" name="switch (&lt;expression&gt;) {…"/>
          <p:cNvSpPr txBox="1"/>
          <p:nvPr/>
        </p:nvSpPr>
        <p:spPr>
          <a:xfrm>
            <a:off x="647700" y="3246837"/>
            <a:ext cx="7210413" cy="3980577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/>
              <a:t>switch (&lt;</a:t>
            </a:r>
            <a:r>
              <a:rPr lang="en-US" sz="2800" b="1" dirty="0">
                <a:solidFill>
                  <a:srgbClr val="6A8188"/>
                </a:solidFill>
                <a:latin typeface="Courier"/>
                <a:ea typeface="Courier"/>
                <a:cs typeface="Courier"/>
              </a:rPr>
              <a:t>integer </a:t>
            </a:r>
            <a:r>
              <a:rPr sz="2800" b="1" dirty="0"/>
              <a:t>expression</a:t>
            </a:r>
            <a:r>
              <a:rPr sz="2800" dirty="0"/>
              <a:t>&gt;)</a:t>
            </a:r>
            <a:r>
              <a:rPr lang="en-US" sz="2800" dirty="0"/>
              <a:t> {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 case &lt;</a:t>
            </a:r>
            <a:r>
              <a:rPr lang="en-US" sz="2800" b="1" dirty="0"/>
              <a:t>integer constant1</a:t>
            </a:r>
            <a:r>
              <a:rPr lang="en-US" sz="2800" dirty="0"/>
              <a:t>&gt;: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			  &lt;</a:t>
            </a:r>
            <a:r>
              <a:rPr lang="en-US" sz="2800" b="1" dirty="0"/>
              <a:t>statements</a:t>
            </a:r>
            <a:r>
              <a:rPr lang="en-US" sz="2800" dirty="0"/>
              <a:t>&gt;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 case &lt;</a:t>
            </a:r>
            <a:r>
              <a:rPr lang="en-US" sz="2800" b="1" dirty="0"/>
              <a:t>integer constant</a:t>
            </a:r>
            <a:r>
              <a:rPr lang="en-US" sz="2800" dirty="0"/>
              <a:t>&gt;: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 case &lt;</a:t>
            </a:r>
            <a:r>
              <a:rPr lang="en-US" sz="2800" b="1" dirty="0"/>
              <a:t>integer constant</a:t>
            </a:r>
            <a:r>
              <a:rPr lang="en-US" sz="2800" dirty="0"/>
              <a:t>&gt;: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     &lt;</a:t>
            </a:r>
            <a:r>
              <a:rPr lang="en-US" sz="2800" b="1" dirty="0"/>
              <a:t>statements</a:t>
            </a:r>
            <a:r>
              <a:rPr lang="en-US" sz="2800" dirty="0"/>
              <a:t>&gt;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 default: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        &lt;</a:t>
            </a:r>
            <a:r>
              <a:rPr lang="en-US" sz="2800" b="1" dirty="0"/>
              <a:t>statements</a:t>
            </a:r>
            <a:r>
              <a:rPr lang="en-US" sz="2800" dirty="0"/>
              <a:t>&gt;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/>
              <a:t>}</a:t>
            </a:r>
            <a:endParaRPr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CD916-5163-4ECF-BC7D-4CAD8ABD281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4499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107769"/>
            <a:ext cx="11861800" cy="6782231"/>
          </a:xfrm>
        </p:spPr>
        <p:txBody>
          <a:bodyPr/>
          <a:lstStyle/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Assume all variables are defined as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int</a:t>
            </a: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switch 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) {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case 0: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    n0 ++; break;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Note the break statement</a:t>
            </a: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case 1: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No break for case 1. Will continue.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case 2: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{ 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Can put a block here and define new variables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    int a = d + 10;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    n1 = a * 10; break;    }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default: 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   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n_other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++;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09F75-C790-4ABB-98B2-C754548F996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8213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Break Stat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Break Statement</a:t>
            </a:r>
          </a:p>
        </p:txBody>
      </p:sp>
      <p:sp>
        <p:nvSpPr>
          <p:cNvPr id="85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58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59" name="Meant primarily to work with switch (again, like Java/C++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Most commonly used in </a:t>
            </a:r>
            <a:r>
              <a:rPr dirty="0"/>
              <a:t>switch</a:t>
            </a:r>
            <a:r>
              <a:rPr lang="en-US" dirty="0"/>
              <a:t> statements</a:t>
            </a:r>
            <a:endParaRPr dirty="0"/>
          </a:p>
          <a:p>
            <a:pPr lvl="1"/>
            <a:r>
              <a:rPr dirty="0"/>
              <a:t>Prevents “fall-through” to the next case</a:t>
            </a:r>
          </a:p>
          <a:p>
            <a:r>
              <a:rPr lang="en-US" dirty="0"/>
              <a:t>Also works in </a:t>
            </a:r>
            <a:r>
              <a:rPr dirty="0"/>
              <a:t>loops</a:t>
            </a:r>
            <a:r>
              <a:rPr lang="en-US" dirty="0"/>
              <a:t> (for, while, do-while)</a:t>
            </a:r>
            <a:endParaRPr dirty="0"/>
          </a:p>
          <a:p>
            <a:pPr lvl="1"/>
            <a:r>
              <a:rPr lang="en-US" dirty="0"/>
              <a:t>Loop execution terminated immediately, control resumes at statement immediately following the loop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057570" y="5724453"/>
            <a:ext cx="4388305" cy="35210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{ // begin loop body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…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  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>break;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…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} // end loop body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</p:txBody>
      </p:sp>
      <p:sp>
        <p:nvSpPr>
          <p:cNvPr id="3" name="Curved Left Arrow 2"/>
          <p:cNvSpPr/>
          <p:nvPr/>
        </p:nvSpPr>
        <p:spPr>
          <a:xfrm>
            <a:off x="10530944" y="7202651"/>
            <a:ext cx="653143" cy="1865086"/>
          </a:xfrm>
          <a:prstGeom prst="curvedLeftArrow">
            <a:avLst/>
          </a:prstGeom>
          <a:solidFill>
            <a:srgbClr val="CBCBCB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D580E-6942-443C-BB6C-8CB12D0A03E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7A5D4-D8DD-4241-B404-7C43E63F7BED}"/>
              </a:ext>
            </a:extLst>
          </p:cNvPr>
          <p:cNvSpPr txBox="1"/>
          <p:nvPr/>
        </p:nvSpPr>
        <p:spPr>
          <a:xfrm>
            <a:off x="665387" y="5747491"/>
            <a:ext cx="5404758" cy="35210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switch (a) {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  …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>    break;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…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} // end of switch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</p:txBody>
      </p:sp>
      <p:sp>
        <p:nvSpPr>
          <p:cNvPr id="12" name="Curved Left Arrow 2">
            <a:extLst>
              <a:ext uri="{FF2B5EF4-FFF2-40B4-BE49-F238E27FC236}">
                <a16:creationId xmlns:a16="http://schemas.microsoft.com/office/drawing/2014/main" id="{D406C5CB-7A34-4F95-A440-3F749A835543}"/>
              </a:ext>
            </a:extLst>
          </p:cNvPr>
          <p:cNvSpPr/>
          <p:nvPr/>
        </p:nvSpPr>
        <p:spPr>
          <a:xfrm>
            <a:off x="4576911" y="7176377"/>
            <a:ext cx="653143" cy="1865086"/>
          </a:xfrm>
          <a:prstGeom prst="curvedLeftArrow">
            <a:avLst/>
          </a:prstGeom>
          <a:solidFill>
            <a:srgbClr val="CBCBCB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012033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Continue Stat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Continue Statement</a:t>
            </a:r>
          </a:p>
        </p:txBody>
      </p:sp>
      <p:sp>
        <p:nvSpPr>
          <p:cNvPr id="86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64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65" name="Purpose similar to continue in Java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</a:t>
            </a:r>
            <a:r>
              <a:rPr lang="en-US" dirty="0"/>
              <a:t>kip the rest of current</a:t>
            </a:r>
            <a:r>
              <a:rPr dirty="0"/>
              <a:t> </a:t>
            </a:r>
            <a:r>
              <a:rPr lang="en-US" dirty="0">
                <a:solidFill>
                  <a:srgbClr val="FF0000"/>
                </a:solidFill>
              </a:rPr>
              <a:t>loop </a:t>
            </a:r>
            <a:r>
              <a:rPr dirty="0">
                <a:solidFill>
                  <a:srgbClr val="FF0000"/>
                </a:solidFill>
              </a:rPr>
              <a:t>iteration </a:t>
            </a:r>
            <a:r>
              <a:rPr dirty="0"/>
              <a:t>and </a:t>
            </a:r>
            <a:r>
              <a:rPr lang="en-US" dirty="0"/>
              <a:t>continue </a:t>
            </a:r>
            <a:r>
              <a:rPr dirty="0"/>
              <a:t>to the next </a:t>
            </a:r>
            <a:r>
              <a:rPr lang="en-US" dirty="0"/>
              <a:t>one</a:t>
            </a:r>
            <a:endParaRPr dirty="0"/>
          </a:p>
          <a:p>
            <a:r>
              <a:rPr dirty="0"/>
              <a:t>Can be used within for</a:t>
            </a:r>
            <a:r>
              <a:rPr lang="en-US" dirty="0"/>
              <a:t>, </a:t>
            </a:r>
            <a:r>
              <a:rPr dirty="0"/>
              <a:t>while</a:t>
            </a:r>
            <a:r>
              <a:rPr lang="en-US" dirty="0"/>
              <a:t>, and</a:t>
            </a:r>
            <a:r>
              <a:rPr dirty="0"/>
              <a:t> do-while loops</a:t>
            </a:r>
          </a:p>
          <a:p>
            <a:pPr lvl="1"/>
            <a:r>
              <a:rPr dirty="0"/>
              <a:t>Can appear in a nested if / else</a:t>
            </a:r>
          </a:p>
          <a:p>
            <a:pPr lvl="1"/>
            <a:r>
              <a:rPr lang="en-US" dirty="0"/>
              <a:t>If used in nested loops, it applies to</a:t>
            </a:r>
            <a:r>
              <a:rPr dirty="0"/>
              <a:t> the </a:t>
            </a:r>
            <a:r>
              <a:rPr lang="en-US" dirty="0"/>
              <a:t>“innermost” </a:t>
            </a:r>
            <a:r>
              <a:rPr dirty="0"/>
              <a:t>enclosing loop</a:t>
            </a:r>
            <a:endParaRPr lang="en-US" dirty="0"/>
          </a:p>
          <a:p>
            <a:pPr lvl="1"/>
            <a:r>
              <a:rPr lang="en-US" dirty="0"/>
              <a:t>For “for” loops, go to the evaluation of the “increment” expression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A25CA-1272-4076-8E25-EB0634E54B1B}"/>
              </a:ext>
            </a:extLst>
          </p:cNvPr>
          <p:cNvSpPr txBox="1"/>
          <p:nvPr/>
        </p:nvSpPr>
        <p:spPr>
          <a:xfrm>
            <a:off x="3670401" y="5529012"/>
            <a:ext cx="5404758" cy="37164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{ // begin loop body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…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  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ea typeface="+mn-ea"/>
                <a:cs typeface="+mn-cs"/>
                <a:sym typeface="Helvetica Neue Light"/>
              </a:rPr>
              <a:t>continue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…</a:t>
            </a: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} // end loop body</a:t>
            </a:r>
          </a:p>
        </p:txBody>
      </p:sp>
      <p:sp>
        <p:nvSpPr>
          <p:cNvPr id="10" name="Curved Left Arrow 2">
            <a:extLst>
              <a:ext uri="{FF2B5EF4-FFF2-40B4-BE49-F238E27FC236}">
                <a16:creationId xmlns:a16="http://schemas.microsoft.com/office/drawing/2014/main" id="{44B6AAA2-52C7-4E22-9EC8-8C3BFFB1EB56}"/>
              </a:ext>
            </a:extLst>
          </p:cNvPr>
          <p:cNvSpPr/>
          <p:nvPr/>
        </p:nvSpPr>
        <p:spPr>
          <a:xfrm>
            <a:off x="7760119" y="7387241"/>
            <a:ext cx="1315040" cy="1300761"/>
          </a:xfrm>
          <a:prstGeom prst="curvedLeftArrow">
            <a:avLst>
              <a:gd name="adj1" fmla="val 10700"/>
              <a:gd name="adj2" fmla="val 28392"/>
              <a:gd name="adj3" fmla="val 36084"/>
            </a:avLst>
          </a:prstGeom>
          <a:solidFill>
            <a:srgbClr val="CBCBCB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EE2BA8-2BCD-4AA6-9EDC-3BACAE38DCB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7598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the remaining slides yourself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8C442-7CF8-47C9-84D5-CF0FE965C0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1988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Control flow  [K&amp;R, Chapter 3]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Flow of </a:t>
            </a:r>
            <a:r>
              <a:rPr dirty="0"/>
              <a:t>Control</a:t>
            </a:r>
          </a:p>
        </p:txBody>
      </p:sp>
      <p:sp>
        <p:nvSpPr>
          <p:cNvPr id="66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63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64" name="All the usual suspects from Java/C++/Pyth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Statements are normally executed sequentially</a:t>
            </a:r>
          </a:p>
          <a:p>
            <a:r>
              <a:rPr lang="en-US" dirty="0"/>
              <a:t>For </a:t>
            </a:r>
            <a:r>
              <a:rPr lang="en-US" b="1" dirty="0"/>
              <a:t>selective</a:t>
            </a:r>
            <a:r>
              <a:rPr lang="en-US" dirty="0"/>
              <a:t> or </a:t>
            </a:r>
            <a:r>
              <a:rPr lang="en-US" b="1" dirty="0"/>
              <a:t>repeated</a:t>
            </a:r>
            <a:r>
              <a:rPr lang="en-US" dirty="0"/>
              <a:t> execution we have a</a:t>
            </a:r>
            <a:r>
              <a:rPr dirty="0"/>
              <a:t>ll the usual suspects from Java/C++/Python</a:t>
            </a:r>
          </a:p>
          <a:p>
            <a:pPr lvl="1"/>
            <a:r>
              <a:rPr lang="en-US" dirty="0"/>
              <a:t>blocks</a:t>
            </a:r>
          </a:p>
          <a:p>
            <a:pPr lvl="1"/>
            <a:r>
              <a:rPr lang="en-US" dirty="0"/>
              <a:t>if and if-else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dirty="0"/>
              <a:t>for</a:t>
            </a:r>
          </a:p>
          <a:p>
            <a:pPr lvl="1"/>
            <a:r>
              <a:rPr dirty="0"/>
              <a:t>switch</a:t>
            </a:r>
          </a:p>
          <a:p>
            <a:pPr lvl="1"/>
            <a:r>
              <a:rPr dirty="0"/>
              <a:t>break</a:t>
            </a:r>
          </a:p>
          <a:p>
            <a:pPr lvl="1"/>
            <a:r>
              <a:rPr dirty="0"/>
              <a:t>continue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48A13-B30F-495D-B5BE-1BEDE605B2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1422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Operators so far</a:t>
            </a:r>
          </a:p>
        </p:txBody>
      </p:sp>
      <p:sp>
        <p:nvSpPr>
          <p:cNvPr id="311" name="Shape 311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12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325"/>
          <p:cNvSpPr/>
          <p:nvPr/>
        </p:nvSpPr>
        <p:spPr>
          <a:xfrm>
            <a:off x="539810" y="3792436"/>
            <a:ext cx="881652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800" dirty="0"/>
              <a:t>Most</a:t>
            </a:r>
          </a:p>
        </p:txBody>
      </p:sp>
      <p:sp>
        <p:nvSpPr>
          <p:cNvPr id="8" name="Shape 326"/>
          <p:cNvSpPr/>
          <p:nvPr/>
        </p:nvSpPr>
        <p:spPr>
          <a:xfrm>
            <a:off x="489316" y="8778245"/>
            <a:ext cx="98264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800" dirty="0"/>
              <a:t>Least</a:t>
            </a:r>
          </a:p>
        </p:txBody>
      </p:sp>
      <p:sp>
        <p:nvSpPr>
          <p:cNvPr id="9" name="Shape 327"/>
          <p:cNvSpPr/>
          <p:nvPr/>
        </p:nvSpPr>
        <p:spPr>
          <a:xfrm rot="5400000">
            <a:off x="-1093424" y="6198848"/>
            <a:ext cx="4190461" cy="708213"/>
          </a:xfrm>
          <a:prstGeom prst="rightArrow">
            <a:avLst>
              <a:gd name="adj1" fmla="val 36363"/>
              <a:gd name="adj2" fmla="val 69284"/>
            </a:avLst>
          </a:prstGeom>
          <a:solidFill>
            <a:srgbClr val="CBCBCB"/>
          </a:solidFill>
          <a:ln w="25400">
            <a:solidFill/>
            <a:miter lim="400000"/>
          </a:ln>
        </p:spPr>
        <p:txBody>
          <a:bodyPr lIns="38100" tIns="38100" rIns="38100" bIns="38100" anchor="ctr"/>
          <a:lstStyle/>
          <a:p>
            <a:pPr lvl="0">
              <a:defRPr sz="3400"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501E7-E24D-4701-A241-89C83CA8D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425" y="2373793"/>
            <a:ext cx="11027476" cy="694613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BB5403-DE48-4A1A-B182-E1D6374623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9697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 evaluation of logical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2158538" cy="6565900"/>
          </a:xfrm>
        </p:spPr>
        <p:txBody>
          <a:bodyPr/>
          <a:lstStyle/>
          <a:p>
            <a:pPr lvl="0">
              <a:spcBef>
                <a:spcPts val="600"/>
              </a:spcBef>
            </a:pPr>
            <a:r>
              <a:rPr lang="en-US" altLang="en-US" dirty="0"/>
              <a:t>For expressions that contain logical operators </a:t>
            </a:r>
            <a:r>
              <a:rPr lang="en-US" altLang="en-US" dirty="0">
                <a:solidFill>
                  <a:srgbClr val="FF5050"/>
                </a:solidFill>
              </a:rPr>
              <a:t>&amp;&amp;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5050"/>
                </a:solidFill>
              </a:rPr>
              <a:t>||</a:t>
            </a:r>
            <a:r>
              <a:rPr lang="en-US" altLang="en-US" dirty="0"/>
              <a:t>, the evaluation </a:t>
            </a:r>
            <a:r>
              <a:rPr lang="en-US" altLang="en-US" b="1" dirty="0"/>
              <a:t>stops</a:t>
            </a:r>
            <a:r>
              <a:rPr lang="en-US" altLang="en-US" dirty="0"/>
              <a:t> as soon as the outcome </a:t>
            </a:r>
            <a:r>
              <a:rPr lang="en-US" altLang="en-US" dirty="0">
                <a:solidFill>
                  <a:srgbClr val="FF5050"/>
                </a:solidFill>
              </a:rPr>
              <a:t>true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rgbClr val="FF5050"/>
                </a:solidFill>
              </a:rPr>
              <a:t>false</a:t>
            </a:r>
            <a:r>
              <a:rPr lang="en-US" altLang="en-US" dirty="0"/>
              <a:t> is known:</a:t>
            </a:r>
          </a:p>
          <a:p>
            <a:pPr marL="685800" lvl="2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exp1 &amp;&amp; exp2</a:t>
            </a:r>
          </a:p>
          <a:p>
            <a:pPr marL="685800" lvl="2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Evaluate exp1. If false, exp2 is not evaluated.</a:t>
            </a:r>
          </a:p>
          <a:p>
            <a:pPr marL="685800" lvl="2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chemeClr val="accent1"/>
              </a:solidFill>
              <a:latin typeface="Consolas" panose="020B0609020204030204" pitchFamily="49" charset="0"/>
              <a:sym typeface="Courier"/>
            </a:endParaRPr>
          </a:p>
          <a:p>
            <a:pPr marL="685800" lvl="2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exp1 || exp2</a:t>
            </a:r>
          </a:p>
          <a:p>
            <a:pPr marL="685800" lvl="2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Evaluate exp1. If true, exp2 is not evaluated.</a:t>
            </a:r>
            <a:endParaRPr lang="en-US" sz="32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>
              <a:spcBef>
                <a:spcPts val="600"/>
              </a:spcBef>
              <a:buNone/>
            </a:pPr>
            <a:endParaRPr lang="en-US" altLang="en-US" dirty="0"/>
          </a:p>
          <a:p>
            <a:pPr lvl="0">
              <a:spcBef>
                <a:spcPts val="600"/>
              </a:spcBef>
            </a:pPr>
            <a:r>
              <a:rPr lang="en-US" altLang="en-US" dirty="0"/>
              <a:t> Makes it safe to write code like</a:t>
            </a: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spcBef>
                <a:spcPts val="600"/>
              </a:spcBef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		if (a != 0 &amp;&amp; c == b/a) …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no divide by 0 error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  <a:sym typeface="Couri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F6410-A4AE-40CA-BC1C-B78FC56CC4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043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90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04" name="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Avoid these common pitfalls</a:t>
            </a:r>
            <a:endParaRPr dirty="0"/>
          </a:p>
        </p:txBody>
      </p:sp>
      <p:sp>
        <p:nvSpPr>
          <p:cNvPr id="905" name="Common mistak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Confus</a:t>
            </a:r>
            <a:r>
              <a:rPr lang="en-US" dirty="0"/>
              <a:t>ing</a:t>
            </a:r>
            <a:r>
              <a:rPr dirty="0"/>
              <a:t> assignment</a:t>
            </a:r>
            <a:r>
              <a:rPr lang="en-US" dirty="0"/>
              <a:t>s</a:t>
            </a:r>
            <a:r>
              <a:rPr dirty="0"/>
              <a:t> and test</a:t>
            </a:r>
            <a:r>
              <a:rPr lang="en-US" dirty="0"/>
              <a:t>s for equality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dirty="0">
                <a:latin typeface="Consolas" panose="020B0609020204030204" pitchFamily="49" charset="0"/>
              </a:rPr>
              <a:t>x=8 </a:t>
            </a:r>
            <a:r>
              <a:rPr dirty="0">
                <a:solidFill>
                  <a:schemeClr val="accent1"/>
                </a:solidFill>
                <a:latin typeface="Consolas" panose="020B0609020204030204" pitchFamily="49" charset="0"/>
              </a:rPr>
              <a:t>vs.</a:t>
            </a:r>
            <a:r>
              <a:rPr dirty="0">
                <a:latin typeface="Consolas" panose="020B0609020204030204" pitchFamily="49" charset="0"/>
              </a:rPr>
              <a:t> x==8</a:t>
            </a:r>
          </a:p>
          <a:p>
            <a:r>
              <a:rPr dirty="0"/>
              <a:t>Off by 1 errors in counting loops 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dirty="0">
                <a:latin typeface="Consolas" panose="020B0609020204030204" pitchFamily="49" charset="0"/>
              </a:rPr>
              <a:t>(int </a:t>
            </a:r>
            <a:r>
              <a:rPr dirty="0" err="1">
                <a:latin typeface="Consolas" panose="020B0609020204030204" pitchFamily="49" charset="0"/>
              </a:rPr>
              <a:t>i</a:t>
            </a:r>
            <a:r>
              <a:rPr dirty="0">
                <a:latin typeface="Consolas" panose="020B0609020204030204" pitchFamily="49" charset="0"/>
              </a:rPr>
              <a:t>=0;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dirty="0" err="1">
                <a:latin typeface="Consolas" panose="020B0609020204030204" pitchFamily="49" charset="0"/>
              </a:rPr>
              <a:t>i</a:t>
            </a:r>
            <a:r>
              <a:rPr dirty="0">
                <a:latin typeface="Consolas" panose="020B0609020204030204" pitchFamily="49" charset="0"/>
              </a:rPr>
              <a:t> &lt;=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dirty="0">
                <a:latin typeface="Consolas" panose="020B0609020204030204" pitchFamily="49" charset="0"/>
              </a:rPr>
              <a:t>n;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dirty="0" err="1">
                <a:latin typeface="Consolas" panose="020B0609020204030204" pitchFamily="49" charset="0"/>
              </a:rPr>
              <a:t>i</a:t>
            </a:r>
            <a:r>
              <a:rPr dirty="0">
                <a:latin typeface="Consolas" panose="020B0609020204030204" pitchFamily="49" charset="0"/>
              </a:rPr>
              <a:t>++) …</a:t>
            </a:r>
          </a:p>
          <a:p>
            <a:r>
              <a:rPr dirty="0"/>
              <a:t>Confus</a:t>
            </a:r>
            <a:r>
              <a:rPr lang="en-US" dirty="0"/>
              <a:t>ing</a:t>
            </a:r>
            <a:r>
              <a:rPr dirty="0"/>
              <a:t> logical and bitwise ops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	</a:t>
            </a:r>
            <a:r>
              <a:rPr dirty="0">
                <a:latin typeface="Consolas" panose="020B0609020204030204" pitchFamily="49" charset="0"/>
              </a:rPr>
              <a:t>x &amp;&amp; y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vs.</a:t>
            </a:r>
            <a:r>
              <a:rPr dirty="0">
                <a:latin typeface="Consolas" panose="020B0609020204030204" pitchFamily="49" charset="0"/>
              </a:rPr>
              <a:t>  x &amp; y</a:t>
            </a:r>
          </a:p>
          <a:p>
            <a:r>
              <a:rPr dirty="0"/>
              <a:t>Forget</a:t>
            </a:r>
            <a:r>
              <a:rPr lang="en-US" dirty="0"/>
              <a:t>ting</a:t>
            </a:r>
            <a:r>
              <a:rPr dirty="0"/>
              <a:t> the </a:t>
            </a:r>
            <a:r>
              <a:rPr lang="en-US" dirty="0"/>
              <a:t>"</a:t>
            </a:r>
            <a:r>
              <a:rPr dirty="0"/>
              <a:t>break</a:t>
            </a:r>
            <a:r>
              <a:rPr lang="en-US" dirty="0"/>
              <a:t>" statements</a:t>
            </a:r>
            <a:r>
              <a:rPr dirty="0"/>
              <a:t> in a switch</a:t>
            </a:r>
          </a:p>
          <a:p>
            <a:r>
              <a:rPr dirty="0"/>
              <a:t>Dangling else in nested if-then-else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C966F1-0DB7-4584-A92F-60B5B12970A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3880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else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if (a) if (b) s1++; else s2++;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Avoid this</a:t>
            </a:r>
            <a:endParaRPr lang="en-US" sz="32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chemeClr val="accent1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which 'if' is 'else' associated with?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if (a) {if (b) s1++; else s2++;}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option 1</a:t>
            </a:r>
            <a:endParaRPr lang="en-US" sz="32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if (a) {if (b) s1++;} else s2++;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 // option 2</a:t>
            </a:r>
            <a:endParaRPr lang="en-US" sz="32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chemeClr val="accent1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C chooses option 1</a:t>
            </a:r>
            <a:endParaRPr lang="en-US" sz="32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chemeClr val="accent1"/>
              </a:solidFill>
              <a:latin typeface="Consolas" panose="020B0609020204030204" pitchFamily="49" charset="0"/>
              <a:sym typeface="Couri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77E98-D36D-4493-95FD-F3F0C4A6390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3108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If-Then-El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Comparing if-then in C and Python</a:t>
            </a:r>
            <a:endParaRPr dirty="0"/>
          </a:p>
        </p:txBody>
      </p:sp>
      <p:sp>
        <p:nvSpPr>
          <p:cNvPr id="80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02" name="Seal 3 SPOT281.jpg" descr="Seal 3 SPOT281.jpg"/>
          <p:cNvPicPr>
            <a:picLocks noChangeAspect="1"/>
          </p:cNvPicPr>
          <p:nvPr/>
        </p:nvPicPr>
        <p:blipFill>
          <a:blip r:embed="rId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03" name="Relation to Pyth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</a:t>
            </a:r>
            <a:r>
              <a:rPr dirty="0"/>
              <a:t>ndentation carries no information in C</a:t>
            </a:r>
          </a:p>
          <a:p>
            <a:r>
              <a:rPr lang="en-US" dirty="0"/>
              <a:t>B</a:t>
            </a:r>
            <a:r>
              <a:rPr dirty="0"/>
              <a:t>lock structure is </a:t>
            </a:r>
            <a:r>
              <a:rPr i="1" dirty="0"/>
              <a:t>explicit</a:t>
            </a:r>
            <a:r>
              <a:rPr lang="en-US" i="1" dirty="0"/>
              <a:t>,</a:t>
            </a:r>
            <a:r>
              <a:rPr dirty="0"/>
              <a:t> </a:t>
            </a:r>
            <a:r>
              <a:rPr lang="en-US" dirty="0"/>
              <a:t>using { }</a:t>
            </a:r>
            <a:endParaRPr dirty="0"/>
          </a:p>
          <a:p>
            <a:r>
              <a:rPr dirty="0"/>
              <a:t>Condition </a:t>
            </a:r>
            <a:r>
              <a:rPr b="1" dirty="0"/>
              <a:t>must be</a:t>
            </a:r>
            <a:r>
              <a:rPr dirty="0"/>
              <a:t> </a:t>
            </a:r>
            <a:r>
              <a:rPr lang="en-US" dirty="0"/>
              <a:t>in </a:t>
            </a:r>
            <a:r>
              <a:rPr dirty="0"/>
              <a:t>parenthes</a:t>
            </a:r>
            <a:r>
              <a:rPr lang="en-US" dirty="0"/>
              <a:t>es</a:t>
            </a:r>
            <a:endParaRPr dirty="0"/>
          </a:p>
          <a:p>
            <a:r>
              <a:rPr dirty="0"/>
              <a:t>C version</a:t>
            </a:r>
          </a:p>
          <a:p>
            <a:endParaRPr dirty="0"/>
          </a:p>
          <a:p>
            <a:endParaRPr dirty="0"/>
          </a:p>
          <a:p>
            <a:r>
              <a:rPr dirty="0"/>
              <a:t>Python version </a:t>
            </a:r>
          </a:p>
        </p:txBody>
      </p:sp>
      <p:sp>
        <p:nvSpPr>
          <p:cNvPr id="805" name="if (n==0) return 1 else return n * fact(n-1)"/>
          <p:cNvSpPr txBox="1"/>
          <p:nvPr/>
        </p:nvSpPr>
        <p:spPr>
          <a:xfrm>
            <a:off x="1179098" y="4973943"/>
            <a:ext cx="8213787" cy="471924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if (n==</a:t>
            </a:r>
            <a:r>
              <a:rPr lang="en-US" dirty="0"/>
              <a:t>0</a:t>
            </a:r>
            <a:r>
              <a:rPr dirty="0"/>
              <a:t>) return 1</a:t>
            </a:r>
            <a:r>
              <a:rPr lang="en-US" dirty="0"/>
              <a:t>;</a:t>
            </a:r>
            <a:r>
              <a:rPr dirty="0"/>
              <a:t> else return n*fact(n-1)</a:t>
            </a:r>
            <a:r>
              <a:rPr lang="en-US" dirty="0"/>
              <a:t>;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806" name="if n==0:…"/>
          <p:cNvSpPr txBox="1"/>
          <p:nvPr/>
        </p:nvSpPr>
        <p:spPr>
          <a:xfrm>
            <a:off x="1179098" y="6995140"/>
            <a:ext cx="4793077" cy="1579920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if n==0:</a:t>
            </a:r>
          </a:p>
          <a:p>
            <a:pPr lvl="2" indent="457200"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return 1 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else:</a:t>
            </a:r>
          </a:p>
          <a:p>
            <a:pPr lvl="2" indent="457200"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return n * fact(n-1)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53CDD9-A0FC-43D2-89AF-B870F63B3A8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if (n==0) return 1 else return n * fact(n-1)">
            <a:extLst>
              <a:ext uri="{FF2B5EF4-FFF2-40B4-BE49-F238E27FC236}">
                <a16:creationId xmlns:a16="http://schemas.microsoft.com/office/drawing/2014/main" id="{EB825D30-E1EC-4454-AC79-DD9C7E6E5173}"/>
              </a:ext>
            </a:extLst>
          </p:cNvPr>
          <p:cNvSpPr txBox="1"/>
          <p:nvPr/>
        </p:nvSpPr>
        <p:spPr>
          <a:xfrm>
            <a:off x="7527560" y="6011759"/>
            <a:ext cx="5079917" cy="1949252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// Easier to read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if (n</a:t>
            </a:r>
            <a:r>
              <a:rPr lang="en-US" dirty="0"/>
              <a:t> </a:t>
            </a:r>
            <a:r>
              <a:rPr dirty="0"/>
              <a:t>==</a:t>
            </a:r>
            <a:r>
              <a:rPr lang="en-US" dirty="0"/>
              <a:t> </a:t>
            </a:r>
            <a:r>
              <a:rPr dirty="0"/>
              <a:t>0) </a:t>
            </a:r>
            <a:endParaRPr lang="en-US" dirty="0"/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</a:t>
            </a:r>
            <a:r>
              <a:rPr dirty="0"/>
              <a:t>return 1</a:t>
            </a:r>
            <a:r>
              <a:rPr lang="en-US" dirty="0"/>
              <a:t>;</a:t>
            </a:r>
            <a:r>
              <a:rPr dirty="0"/>
              <a:t> </a:t>
            </a:r>
            <a:endParaRPr lang="en-US" dirty="0"/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else </a:t>
            </a:r>
            <a:endParaRPr lang="en-US" dirty="0"/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</a:t>
            </a:r>
            <a:r>
              <a:rPr dirty="0"/>
              <a:t>return n * fact(n</a:t>
            </a:r>
            <a:r>
              <a:rPr lang="en-US" dirty="0"/>
              <a:t> </a:t>
            </a:r>
            <a:r>
              <a:rPr dirty="0"/>
              <a:t>-</a:t>
            </a:r>
            <a:r>
              <a:rPr lang="en-US" dirty="0"/>
              <a:t> </a:t>
            </a:r>
            <a:r>
              <a:rPr dirty="0"/>
              <a:t>1)</a:t>
            </a:r>
            <a:r>
              <a:rPr lang="en-US" dirty="0"/>
              <a:t>;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60223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“</a:t>
            </a:r>
            <a:r>
              <a:rPr lang="en-US"/>
              <a:t>for” (C99)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</p:spPr>
        <p:txBody>
          <a:bodyPr/>
          <a:lstStyle/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C99 allows variable declarations in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init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 expression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 lives in the loop. It is undefined after the loop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int  sum = 0;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for (int </a:t>
            </a:r>
            <a:r>
              <a:rPr lang="en-US" sz="2800" dirty="0" err="1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 = 0; </a:t>
            </a:r>
            <a:r>
              <a:rPr lang="en-US" sz="2800" dirty="0" err="1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 &lt; 100; </a:t>
            </a:r>
            <a:r>
              <a:rPr lang="en-US" sz="2800" dirty="0" err="1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 ++)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	  sum += </a:t>
            </a:r>
            <a:r>
              <a:rPr lang="en-US" sz="2800" dirty="0" err="1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++;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C208A-E138-4260-9854-A18A367EBC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5206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computing the sum of odd integers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 err="1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int</a:t>
            </a:r>
            <a:r>
              <a:rPr lang="en-US" sz="32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  </a:t>
            </a:r>
            <a:r>
              <a:rPr lang="en-US" sz="3200" dirty="0" err="1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, sum;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sum = 0;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for (</a:t>
            </a:r>
            <a:r>
              <a:rPr lang="en-US" sz="3200" dirty="0" err="1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 = 1; </a:t>
            </a:r>
            <a:r>
              <a:rPr lang="en-US" sz="3200" dirty="0" err="1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 &lt; 100; </a:t>
            </a:r>
            <a:r>
              <a:rPr lang="en-US" sz="3200" dirty="0" err="1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++)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    if (</a:t>
            </a:r>
            <a:r>
              <a:rPr lang="en-US" sz="3200" dirty="0" err="1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 % 2) sum += </a:t>
            </a:r>
            <a:r>
              <a:rPr lang="en-US" sz="3200" dirty="0" err="1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;</a:t>
            </a:r>
          </a:p>
          <a:p>
            <a:pPr marL="0" indent="0">
              <a:buNone/>
            </a:pPr>
            <a:endParaRPr lang="en-US" sz="32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(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 % 2) is the same as (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 % 2 != 0)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the condition can also be (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 &amp;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A4253-3556-4913-A009-0A62148237B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8880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25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827" name="Switc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Switching</a:t>
            </a:r>
          </a:p>
        </p:txBody>
      </p:sp>
      <p:sp>
        <p:nvSpPr>
          <p:cNvPr id="830" name="switch(expression) {…"/>
          <p:cNvSpPr txBox="1"/>
          <p:nvPr/>
        </p:nvSpPr>
        <p:spPr>
          <a:xfrm>
            <a:off x="5556335" y="3414699"/>
            <a:ext cx="6413334" cy="23114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switch(expression) {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case label</a:t>
            </a:r>
            <a:r>
              <a:rPr baseline="-5999" dirty="0"/>
              <a:t>0</a:t>
            </a:r>
            <a:r>
              <a:rPr dirty="0"/>
              <a:t>: &lt;block</a:t>
            </a:r>
            <a:r>
              <a:rPr baseline="-5999" dirty="0"/>
              <a:t>0</a:t>
            </a:r>
            <a:r>
              <a:rPr dirty="0"/>
              <a:t>&gt;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case label</a:t>
            </a:r>
            <a:r>
              <a:rPr baseline="-5999" dirty="0"/>
              <a:t>1</a:t>
            </a:r>
            <a:r>
              <a:rPr dirty="0"/>
              <a:t>: &lt;block</a:t>
            </a:r>
            <a:r>
              <a:rPr baseline="-5999" dirty="0"/>
              <a:t>1</a:t>
            </a:r>
            <a:r>
              <a:rPr dirty="0"/>
              <a:t>&gt;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…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default: &lt;</a:t>
            </a:r>
            <a:r>
              <a:rPr dirty="0" err="1"/>
              <a:t>block</a:t>
            </a:r>
            <a:r>
              <a:rPr baseline="-5999" dirty="0" err="1"/>
              <a:t>n</a:t>
            </a:r>
            <a:r>
              <a:rPr dirty="0"/>
              <a:t>&gt;	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pic>
        <p:nvPicPr>
          <p:cNvPr id="83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003550"/>
            <a:ext cx="3251200" cy="5651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5C10F8-C659-4E0E-B9B8-EC9CC334A02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7933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35" name="Seal 3 SPOT281.jpg" descr="Seal 3 SPOT28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838" name="This is usually what you mean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This is </a:t>
            </a:r>
            <a:r>
              <a:rPr b="1" i="1" dirty="0"/>
              <a:t>usually</a:t>
            </a:r>
            <a:r>
              <a:rPr dirty="0"/>
              <a:t> what you mean</a:t>
            </a:r>
          </a:p>
        </p:txBody>
      </p:sp>
      <p:sp>
        <p:nvSpPr>
          <p:cNvPr id="840" name="switch(expression) {…"/>
          <p:cNvSpPr txBox="1"/>
          <p:nvPr/>
        </p:nvSpPr>
        <p:spPr>
          <a:xfrm>
            <a:off x="6439066" y="3414864"/>
            <a:ext cx="6413334" cy="23114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switch(expression) {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case label</a:t>
            </a:r>
            <a:r>
              <a:rPr baseline="-5999" dirty="0"/>
              <a:t>0</a:t>
            </a:r>
            <a:r>
              <a:rPr dirty="0"/>
              <a:t>: &lt;block</a:t>
            </a:r>
            <a:r>
              <a:rPr baseline="-5999" dirty="0"/>
              <a:t>0</a:t>
            </a:r>
            <a:r>
              <a:rPr dirty="0"/>
              <a:t>&gt;;</a:t>
            </a:r>
            <a:r>
              <a:rPr b="1" dirty="0">
                <a:solidFill>
                  <a:srgbClr val="FF2600"/>
                </a:solidFill>
              </a:rPr>
              <a:t>break;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case label</a:t>
            </a:r>
            <a:r>
              <a:rPr baseline="-5999" dirty="0"/>
              <a:t>1</a:t>
            </a:r>
            <a:r>
              <a:rPr dirty="0"/>
              <a:t>: &lt;block</a:t>
            </a:r>
            <a:r>
              <a:rPr baseline="-5999" dirty="0"/>
              <a:t>1</a:t>
            </a:r>
            <a:r>
              <a:rPr dirty="0"/>
              <a:t>&gt;;</a:t>
            </a:r>
            <a:r>
              <a:rPr b="1" dirty="0">
                <a:solidFill>
                  <a:srgbClr val="FF2600"/>
                </a:solidFill>
              </a:rPr>
              <a:t>break;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…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default: &lt;</a:t>
            </a:r>
            <a:r>
              <a:rPr dirty="0" err="1"/>
              <a:t>block</a:t>
            </a:r>
            <a:r>
              <a:rPr baseline="-5999" dirty="0" err="1"/>
              <a:t>n</a:t>
            </a:r>
            <a:r>
              <a:rPr dirty="0"/>
              <a:t>&gt;	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pic>
        <p:nvPicPr>
          <p:cNvPr id="84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013075"/>
            <a:ext cx="5080000" cy="4508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3" name="Don’t forget the breaks" descr="Don’t forget the breaks"/>
          <p:cNvPicPr>
            <a:picLocks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02400" y="6779166"/>
            <a:ext cx="6286611" cy="2324276"/>
          </a:xfrm>
          <a:prstGeom prst="rect">
            <a:avLst/>
          </a:prstGeom>
          <a:effectLst>
            <a:outerShdw blurRad="127000" dist="1143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35AB9981-CB62-4214-AF07-43C5B0A04E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-146050"/>
            <a:ext cx="4038600" cy="20193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A3BE54-1B65-46C2-A51D-B09162F5798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5324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184870-1106-4873-A3C0-1BB79B1D070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04" y="2942926"/>
            <a:ext cx="10614991" cy="6649018"/>
          </a:xfrm>
          <a:prstGeom prst="rect">
            <a:avLst/>
          </a:prstGeom>
        </p:spPr>
      </p:pic>
      <p:sp>
        <p:nvSpPr>
          <p:cNvPr id="89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93" name="Seal 3 SPOT281.jpg" descr="Seal 3 SPOT28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895" name="The forbidden O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forbidden One</a:t>
            </a:r>
            <a:r>
              <a:rPr lang="en-US" dirty="0"/>
              <a:t>: </a:t>
            </a:r>
            <a:r>
              <a:rPr lang="en-US" dirty="0" err="1"/>
              <a:t>goto</a:t>
            </a:r>
            <a:endParaRPr dirty="0"/>
          </a:p>
        </p:txBody>
      </p:sp>
      <p:sp>
        <p:nvSpPr>
          <p:cNvPr id="896" name="Forget you ever knew they existed…"/>
          <p:cNvSpPr txBox="1">
            <a:spLocks noGrp="1"/>
          </p:cNvSpPr>
          <p:nvPr>
            <p:ph type="body" idx="1"/>
          </p:nvPr>
        </p:nvSpPr>
        <p:spPr>
          <a:xfrm>
            <a:off x="571500" y="3917226"/>
            <a:ext cx="11861800" cy="4979124"/>
          </a:xfrm>
          <a:prstGeom prst="rect">
            <a:avLst/>
          </a:prstGeom>
        </p:spPr>
        <p:txBody>
          <a:bodyPr/>
          <a:lstStyle/>
          <a:p>
            <a:r>
              <a:rPr dirty="0"/>
              <a:t>Forget you ever knew </a:t>
            </a:r>
            <a:r>
              <a:rPr lang="en-US" dirty="0" err="1"/>
              <a:t>goto</a:t>
            </a:r>
            <a:r>
              <a:rPr dirty="0"/>
              <a:t> existed</a:t>
            </a:r>
          </a:p>
          <a:p>
            <a:r>
              <a:rPr dirty="0"/>
              <a:t>This is a terrible control primitive</a:t>
            </a:r>
          </a:p>
          <a:p>
            <a:r>
              <a:rPr dirty="0"/>
              <a:t>Don’t ever use it.</a:t>
            </a:r>
          </a:p>
          <a:p>
            <a:r>
              <a:rPr dirty="0"/>
              <a:t>Really. </a:t>
            </a:r>
          </a:p>
          <a:p>
            <a:r>
              <a:rPr dirty="0"/>
              <a:t>Seriously.</a:t>
            </a:r>
          </a:p>
          <a:p>
            <a:r>
              <a:rPr dirty="0"/>
              <a:t>Nothing good will come out of it</a:t>
            </a:r>
          </a:p>
        </p:txBody>
      </p:sp>
      <p:sp>
        <p:nvSpPr>
          <p:cNvPr id="898" name="goto &lt;label&gt;;…"/>
          <p:cNvSpPr txBox="1"/>
          <p:nvPr/>
        </p:nvSpPr>
        <p:spPr>
          <a:xfrm>
            <a:off x="647700" y="2155526"/>
            <a:ext cx="6413334" cy="15748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</a:t>
            </a:r>
            <a:r>
              <a:rPr dirty="0" err="1"/>
              <a:t>goto</a:t>
            </a:r>
            <a:r>
              <a:rPr dirty="0"/>
              <a:t> &lt;label&gt;;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…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label: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&lt;block&gt;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666192-6684-4CC4-B1FC-BCCE3E57C96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3610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Bloc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Blocks</a:t>
            </a:r>
            <a:r>
              <a:rPr lang="en-US" dirty="0"/>
              <a:t> (compound statements)</a:t>
            </a:r>
            <a:endParaRPr dirty="0"/>
          </a:p>
        </p:txBody>
      </p:sp>
      <p:sp>
        <p:nvSpPr>
          <p:cNvPr id="67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80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81" name="Purpos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List of statements enclosed by { and }</a:t>
            </a:r>
          </a:p>
          <a:p>
            <a:pPr lvl="1"/>
            <a:r>
              <a:rPr lang="en-US" dirty="0"/>
              <a:t>Considered as a single statement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 semicolon after closing }</a:t>
            </a:r>
            <a:endParaRPr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Can be empty</a:t>
            </a:r>
          </a:p>
          <a:p>
            <a:pPr lvl="1"/>
            <a:r>
              <a:rPr lang="en-US" dirty="0"/>
              <a:t>Can be nested (block in block)</a:t>
            </a:r>
          </a:p>
          <a:p>
            <a:pPr lvl="1"/>
            <a:r>
              <a:rPr lang="en-US" dirty="0"/>
              <a:t>Useful for branching/loop statements </a:t>
            </a:r>
          </a:p>
          <a:p>
            <a:pPr lvl="1"/>
            <a:r>
              <a:rPr lang="en-US" dirty="0"/>
              <a:t>Can define variables at the beginning of blocks</a:t>
            </a:r>
          </a:p>
          <a:p>
            <a:pPr lvl="2"/>
            <a:r>
              <a:rPr lang="en-US" dirty="0"/>
              <a:t>Can mix declarations and code in c99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CD3680-9525-4B0C-B6E9-6B8DE4E16B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C70CA8-5932-49BC-98D8-18FF545B527C}"/>
              </a:ext>
            </a:extLst>
          </p:cNvPr>
          <p:cNvSpPr txBox="1"/>
          <p:nvPr/>
        </p:nvSpPr>
        <p:spPr>
          <a:xfrm>
            <a:off x="8686801" y="2029202"/>
            <a:ext cx="3352799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{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    int a, b;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    a = 3;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    b = a * 10;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  <a:sym typeface="Courier"/>
            </a:endParaRP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    // C99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    int c;</a:t>
            </a:r>
          </a:p>
          <a:p>
            <a:pPr lvl="0"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    c = a * b;</a:t>
            </a: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177462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000" dirty="0"/>
              <a:t>Caveat Empto</a:t>
            </a:r>
            <a:r>
              <a:rPr lang="en-US" sz="4000" dirty="0"/>
              <a:t>r</a:t>
            </a:r>
            <a:endParaRPr sz="4000" dirty="0"/>
          </a:p>
        </p:txBody>
      </p:sp>
      <p:sp>
        <p:nvSpPr>
          <p:cNvPr id="421" name="Shape 421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22" name="Seal 3 SPOT28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5193" y="813825"/>
            <a:ext cx="757284" cy="757669"/>
          </a:xfrm>
          <a:prstGeom prst="rect">
            <a:avLst/>
          </a:prstGeom>
          <a:ln w="12700">
            <a:miter lim="400000"/>
          </a:ln>
        </p:spPr>
      </p:pic>
      <p:sp>
        <p:nvSpPr>
          <p:cNvPr id="423" name="Shape 4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941100"/>
                </a:solidFill>
              </a:rPr>
              <a:t>Continue and Break…..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Are troublesome fellows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747474"/>
                </a:solidFill>
              </a:rPr>
              <a:t>Ea</a:t>
            </a:r>
            <a:r>
              <a:rPr sz="3000" dirty="0">
                <a:solidFill>
                  <a:srgbClr val="747474"/>
                </a:solidFill>
              </a:rPr>
              <a:t>sy to misuse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941100"/>
                </a:solidFill>
              </a:rPr>
              <a:t>Recommendation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Use break with switch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Avoid break within loops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rgbClr val="747474"/>
                </a:solidFill>
              </a:rPr>
              <a:t>Avoid continue altogether</a:t>
            </a:r>
          </a:p>
        </p:txBody>
      </p:sp>
      <p:sp>
        <p:nvSpPr>
          <p:cNvPr id="424" name="Shape 4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30</a:t>
            </a:fld>
            <a:endParaRPr sz="1400"/>
          </a:p>
        </p:txBody>
      </p:sp>
      <p:pic>
        <p:nvPicPr>
          <p:cNvPr id="425" name="pasted-image.tif"/>
          <p:cNvPicPr/>
          <p:nvPr/>
        </p:nvPicPr>
        <p:blipFill>
          <a:blip r:embed="rId3"/>
          <a:stretch>
            <a:fillRect/>
          </a:stretch>
        </p:blipFill>
        <p:spPr>
          <a:xfrm>
            <a:off x="9212802" y="5996725"/>
            <a:ext cx="3276601" cy="24765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510905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Bloc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Comparison and logical operators</a:t>
            </a:r>
            <a:endParaRPr dirty="0"/>
          </a:p>
        </p:txBody>
      </p:sp>
      <p:sp>
        <p:nvSpPr>
          <p:cNvPr id="67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80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81" name="Purpos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200" dirty="0"/>
              <a:t>Comparison operators that </a:t>
            </a:r>
            <a:r>
              <a:rPr lang="en-US" dirty="0"/>
              <a:t>compare two expressions</a:t>
            </a:r>
          </a:p>
          <a:p>
            <a:pPr lvl="1"/>
            <a:r>
              <a:rPr lang="en-US" dirty="0"/>
              <a:t>Pay attention to types!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     ==    !=    &gt;    &lt;    &gt;=    &lt;=</a:t>
            </a:r>
          </a:p>
          <a:p>
            <a:r>
              <a:rPr lang="en-US" sz="3200" dirty="0"/>
              <a:t>Logical operators</a:t>
            </a:r>
            <a:endParaRPr lang="en-US" dirty="0"/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     &amp;&amp;    ||    !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  <a:p>
            <a:r>
              <a:rPr lang="en-US" sz="2800" dirty="0"/>
              <a:t>The result is either 0 or 1 (of int type)</a:t>
            </a:r>
          </a:p>
          <a:p>
            <a:pPr lvl="1"/>
            <a:r>
              <a:rPr lang="en-US" sz="2800" dirty="0"/>
              <a:t>Again, 0 means false and 1 means true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See the textbook for precedence and associativity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E5493D"/>
              </a:solidFill>
              <a:latin typeface="Consolas" panose="020B0609020204030204" pitchFamily="49" charset="0"/>
              <a:sym typeface="Couri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FFEA39-32F7-46A8-93FF-74CF8393D99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384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83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785" name="Branc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Branching</a:t>
            </a:r>
            <a:r>
              <a:rPr lang="en-US" dirty="0"/>
              <a:t>: if and if-else</a:t>
            </a:r>
            <a:endParaRPr dirty="0"/>
          </a:p>
        </p:txBody>
      </p:sp>
      <p:sp>
        <p:nvSpPr>
          <p:cNvPr id="786" name="Same as in Java…"/>
          <p:cNvSpPr txBox="1">
            <a:spLocks noGrp="1"/>
          </p:cNvSpPr>
          <p:nvPr>
            <p:ph type="body" idx="1"/>
          </p:nvPr>
        </p:nvSpPr>
        <p:spPr>
          <a:xfrm>
            <a:off x="571500" y="6065870"/>
            <a:ext cx="11861800" cy="28241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“exp” is typically a comparison or logical expression, but can be ANY expression (float/double, pointer, …)</a:t>
            </a:r>
          </a:p>
          <a:p>
            <a:r>
              <a:rPr lang="en-US" dirty="0"/>
              <a:t>The statements can be compound statements (blocks)</a:t>
            </a:r>
          </a:p>
          <a:p>
            <a:r>
              <a:rPr lang="en-US" dirty="0"/>
              <a:t>Or other if statements!</a:t>
            </a:r>
          </a:p>
          <a:p>
            <a:pPr lvl="1"/>
            <a:r>
              <a:rPr lang="en-US" dirty="0"/>
              <a:t>Beware of the dangling else (“else” matches the nearest preceding “if”, </a:t>
            </a:r>
            <a:r>
              <a:rPr lang="en-US" b="1" dirty="0"/>
              <a:t>use blocks to disambiguate</a:t>
            </a:r>
            <a:r>
              <a:rPr lang="en-US" dirty="0"/>
              <a:t>)</a:t>
            </a:r>
          </a:p>
        </p:txBody>
      </p:sp>
      <p:sp>
        <p:nvSpPr>
          <p:cNvPr id="790" name="if (c)…"/>
          <p:cNvSpPr txBox="1"/>
          <p:nvPr/>
        </p:nvSpPr>
        <p:spPr>
          <a:xfrm>
            <a:off x="6662675" y="2098798"/>
            <a:ext cx="2337924" cy="1574801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if (</a:t>
            </a:r>
            <a:r>
              <a:rPr lang="en-US" dirty="0"/>
              <a:t>&lt;exp&gt;</a:t>
            </a:r>
            <a:r>
              <a:rPr dirty="0"/>
              <a:t>)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&lt;</a:t>
            </a:r>
            <a:r>
              <a:rPr lang="en-US" dirty="0"/>
              <a:t>stmt1</a:t>
            </a:r>
            <a:r>
              <a:rPr dirty="0"/>
              <a:t>&gt;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else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&lt;</a:t>
            </a:r>
            <a:r>
              <a:rPr lang="en-US" dirty="0"/>
              <a:t>stmt2</a:t>
            </a:r>
            <a:r>
              <a:rPr dirty="0"/>
              <a:t>&gt;</a:t>
            </a:r>
          </a:p>
        </p:txBody>
      </p:sp>
      <p:sp>
        <p:nvSpPr>
          <p:cNvPr id="791" name="if (c)…"/>
          <p:cNvSpPr txBox="1"/>
          <p:nvPr/>
        </p:nvSpPr>
        <p:spPr>
          <a:xfrm>
            <a:off x="633374" y="2173356"/>
            <a:ext cx="2337924" cy="1210588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if (</a:t>
            </a:r>
            <a:r>
              <a:rPr lang="en-US" dirty="0"/>
              <a:t>&lt;exp&gt;</a:t>
            </a:r>
            <a:r>
              <a:rPr dirty="0"/>
              <a:t>) 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&lt;</a:t>
            </a:r>
            <a:r>
              <a:rPr lang="en-US" dirty="0" err="1"/>
              <a:t>stmt</a:t>
            </a:r>
            <a:r>
              <a:rPr dirty="0"/>
              <a:t>&gt;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ECEDEBF-6118-4FCD-825E-10125702528D}"/>
              </a:ext>
            </a:extLst>
          </p:cNvPr>
          <p:cNvGrpSpPr/>
          <p:nvPr/>
        </p:nvGrpSpPr>
        <p:grpSpPr>
          <a:xfrm>
            <a:off x="2591087" y="2405603"/>
            <a:ext cx="3484949" cy="3316674"/>
            <a:chOff x="2591087" y="2405603"/>
            <a:chExt cx="3484949" cy="3316674"/>
          </a:xfrm>
        </p:grpSpPr>
        <p:sp>
          <p:nvSpPr>
            <p:cNvPr id="2" name="Flowchart: Decision 1">
              <a:extLst>
                <a:ext uri="{FF2B5EF4-FFF2-40B4-BE49-F238E27FC236}">
                  <a16:creationId xmlns:a16="http://schemas.microsoft.com/office/drawing/2014/main" id="{7D82049C-C10F-41AF-BCB4-3A83263B385A}"/>
                </a:ext>
              </a:extLst>
            </p:cNvPr>
            <p:cNvSpPr/>
            <p:nvPr/>
          </p:nvSpPr>
          <p:spPr>
            <a:xfrm>
              <a:off x="3593721" y="2405603"/>
              <a:ext cx="1204088" cy="886510"/>
            </a:xfrm>
            <a:prstGeom prst="flowChartDecision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exp</a:t>
              </a:r>
            </a:p>
          </p:txBody>
        </p:sp>
        <p:sp>
          <p:nvSpPr>
            <p:cNvPr id="3" name="Flowchart: Process 2">
              <a:extLst>
                <a:ext uri="{FF2B5EF4-FFF2-40B4-BE49-F238E27FC236}">
                  <a16:creationId xmlns:a16="http://schemas.microsoft.com/office/drawing/2014/main" id="{7261154B-189C-46A2-B575-DA7F5D905BA6}"/>
                </a:ext>
              </a:extLst>
            </p:cNvPr>
            <p:cNvSpPr/>
            <p:nvPr/>
          </p:nvSpPr>
          <p:spPr>
            <a:xfrm>
              <a:off x="3273804" y="4150756"/>
              <a:ext cx="1843922" cy="446276"/>
            </a:xfrm>
            <a:prstGeom prst="flowChartProcess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err="1"/>
                <a:t>stmt</a:t>
              </a:r>
              <a:endPara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19BE19F-36F2-4846-B743-BE7C35C13CF9}"/>
                </a:ext>
              </a:extLst>
            </p:cNvPr>
            <p:cNvCxnSpPr>
              <a:cxnSpLocks/>
              <a:stCxn id="2" idx="2"/>
              <a:endCxn id="3" idx="0"/>
            </p:cNvCxnSpPr>
            <p:nvPr/>
          </p:nvCxnSpPr>
          <p:spPr>
            <a:xfrm>
              <a:off x="4195765" y="3292113"/>
              <a:ext cx="0" cy="858643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6C20A5-E0C7-4A12-88CC-FD7CFB9D48CB}"/>
                </a:ext>
              </a:extLst>
            </p:cNvPr>
            <p:cNvSpPr txBox="1"/>
            <p:nvPr/>
          </p:nvSpPr>
          <p:spPr>
            <a:xfrm>
              <a:off x="2591087" y="3267476"/>
              <a:ext cx="1843922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nonzero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9CCDE01-FA9C-4E4E-8259-91C03D15C1B0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4195765" y="4597032"/>
              <a:ext cx="0" cy="112524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224B3F8-98F0-4FE3-9EEE-DAF15E590FE7}"/>
                </a:ext>
              </a:extLst>
            </p:cNvPr>
            <p:cNvCxnSpPr>
              <a:stCxn id="2" idx="3"/>
            </p:cNvCxnSpPr>
            <p:nvPr/>
          </p:nvCxnSpPr>
          <p:spPr>
            <a:xfrm>
              <a:off x="4797809" y="2848858"/>
              <a:ext cx="1170455" cy="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98A49FE-D58D-4AE3-8A3C-E1D6A0E80234}"/>
                </a:ext>
              </a:extLst>
            </p:cNvPr>
            <p:cNvCxnSpPr>
              <a:cxnSpLocks/>
            </p:cNvCxnSpPr>
            <p:nvPr/>
          </p:nvCxnSpPr>
          <p:spPr>
            <a:xfrm>
              <a:off x="5968264" y="2848856"/>
              <a:ext cx="0" cy="2425032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C2ECC4B-42E6-4016-B5D9-99D497EC3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5765" y="5273888"/>
              <a:ext cx="1772499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E0295DF-A731-4409-98D8-4A55EA3D05FF}"/>
                </a:ext>
              </a:extLst>
            </p:cNvPr>
            <p:cNvSpPr txBox="1"/>
            <p:nvPr/>
          </p:nvSpPr>
          <p:spPr>
            <a:xfrm>
              <a:off x="4745127" y="2789285"/>
              <a:ext cx="1330909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26F52D6-7F72-4581-8FAB-4307ECFB9CF3}"/>
              </a:ext>
            </a:extLst>
          </p:cNvPr>
          <p:cNvCxnSpPr>
            <a:endCxn id="2" idx="0"/>
          </p:cNvCxnSpPr>
          <p:nvPr/>
        </p:nvCxnSpPr>
        <p:spPr>
          <a:xfrm>
            <a:off x="4195765" y="2098798"/>
            <a:ext cx="0" cy="30680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D76D32E-B33D-4852-976A-D6AEDF67B6D3}"/>
              </a:ext>
            </a:extLst>
          </p:cNvPr>
          <p:cNvGrpSpPr/>
          <p:nvPr/>
        </p:nvGrpSpPr>
        <p:grpSpPr>
          <a:xfrm>
            <a:off x="9057646" y="2211144"/>
            <a:ext cx="3802067" cy="3650609"/>
            <a:chOff x="9057646" y="2211144"/>
            <a:chExt cx="3802067" cy="3650609"/>
          </a:xfrm>
        </p:grpSpPr>
        <p:sp>
          <p:nvSpPr>
            <p:cNvPr id="29" name="Flowchart: Decision 28">
              <a:extLst>
                <a:ext uri="{FF2B5EF4-FFF2-40B4-BE49-F238E27FC236}">
                  <a16:creationId xmlns:a16="http://schemas.microsoft.com/office/drawing/2014/main" id="{3DFB0833-9C9C-4D6F-81CE-F78F7BA3FC18}"/>
                </a:ext>
              </a:extLst>
            </p:cNvPr>
            <p:cNvSpPr/>
            <p:nvPr/>
          </p:nvSpPr>
          <p:spPr>
            <a:xfrm>
              <a:off x="9985449" y="2547155"/>
              <a:ext cx="1114635" cy="886510"/>
            </a:xfrm>
            <a:prstGeom prst="flowChartDecision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exp</a:t>
              </a:r>
            </a:p>
          </p:txBody>
        </p:sp>
        <p:sp>
          <p:nvSpPr>
            <p:cNvPr id="30" name="Flowchart: Process 29">
              <a:extLst>
                <a:ext uri="{FF2B5EF4-FFF2-40B4-BE49-F238E27FC236}">
                  <a16:creationId xmlns:a16="http://schemas.microsoft.com/office/drawing/2014/main" id="{B66E8695-1344-4FDB-ADCA-2774E0359BB3}"/>
                </a:ext>
              </a:extLst>
            </p:cNvPr>
            <p:cNvSpPr/>
            <p:nvPr/>
          </p:nvSpPr>
          <p:spPr>
            <a:xfrm>
              <a:off x="9857292" y="4287664"/>
              <a:ext cx="1370947" cy="446276"/>
            </a:xfrm>
            <a:prstGeom prst="flowChartProcess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/>
                <a:t>stmt</a:t>
              </a: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1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DA7DB76-311A-4CD0-8A76-3B70AD76244D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 flipH="1">
              <a:off x="10542766" y="3433665"/>
              <a:ext cx="1" cy="853999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0ED1DCF-21B7-43CF-A74C-DA168682C669}"/>
                </a:ext>
              </a:extLst>
            </p:cNvPr>
            <p:cNvSpPr txBox="1"/>
            <p:nvPr/>
          </p:nvSpPr>
          <p:spPr>
            <a:xfrm>
              <a:off x="9057646" y="3446408"/>
              <a:ext cx="1706935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nonzero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287A15A-B14B-4BDE-A64E-7BB43F6CD6B2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10542766" y="4733940"/>
              <a:ext cx="0" cy="1127813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D7D5CE7-F7C9-4149-8C63-73823E3BB9D0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11100084" y="2990410"/>
              <a:ext cx="1083500" cy="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EA1B94B-670F-403C-845D-D19CFF109262}"/>
                </a:ext>
              </a:extLst>
            </p:cNvPr>
            <p:cNvCxnSpPr>
              <a:cxnSpLocks/>
            </p:cNvCxnSpPr>
            <p:nvPr/>
          </p:nvCxnSpPr>
          <p:spPr>
            <a:xfrm>
              <a:off x="12183584" y="2990410"/>
              <a:ext cx="0" cy="243439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6627A3D-51B8-4604-85B8-1830E6594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42767" y="5424801"/>
              <a:ext cx="1640818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0EF4AE1-C543-4F95-9175-65319A14ADEA}"/>
                </a:ext>
              </a:extLst>
            </p:cNvPr>
            <p:cNvSpPr txBox="1"/>
            <p:nvPr/>
          </p:nvSpPr>
          <p:spPr>
            <a:xfrm>
              <a:off x="11012012" y="2923722"/>
              <a:ext cx="1232034" cy="841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rgbClr val="FF0000"/>
                  </a:solidFill>
                </a:rPr>
                <a:t>exp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 is </a:t>
              </a:r>
              <a:r>
                <a:rPr lang="en-US" sz="2400" b="1" dirty="0">
                  <a:solidFill>
                    <a:srgbClr val="FF0000"/>
                  </a:solidFill>
                </a:rPr>
                <a:t>zero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sp>
          <p:nvSpPr>
            <p:cNvPr id="51" name="Flowchart: Process 50">
              <a:extLst>
                <a:ext uri="{FF2B5EF4-FFF2-40B4-BE49-F238E27FC236}">
                  <a16:creationId xmlns:a16="http://schemas.microsoft.com/office/drawing/2014/main" id="{8415761A-D485-4276-BED1-E7468E496C88}"/>
                </a:ext>
              </a:extLst>
            </p:cNvPr>
            <p:cNvSpPr/>
            <p:nvPr/>
          </p:nvSpPr>
          <p:spPr>
            <a:xfrm>
              <a:off x="11488766" y="4294250"/>
              <a:ext cx="1370947" cy="446276"/>
            </a:xfrm>
            <a:prstGeom prst="flowChartProcess">
              <a:avLst/>
            </a:prstGeom>
            <a:solidFill>
              <a:srgbClr val="CBCBCB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/>
                <a:t>stmt</a:t>
              </a: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2DFB2A5-9677-4496-8207-8D01A1BF0970}"/>
                </a:ext>
              </a:extLst>
            </p:cNvPr>
            <p:cNvCxnSpPr/>
            <p:nvPr/>
          </p:nvCxnSpPr>
          <p:spPr>
            <a:xfrm>
              <a:off x="10542766" y="2211144"/>
              <a:ext cx="0" cy="30680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1A953-0132-4421-AAA2-8A050535E47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851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2259130" cy="6565900"/>
          </a:xfrm>
        </p:spPr>
        <p:txBody>
          <a:bodyPr/>
          <a:lstStyle/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int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, j, min;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rgbClr val="FF0000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if (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 j)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min =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else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   min = j;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Indentation is not required, above 4 lines are the same as</a:t>
            </a:r>
          </a:p>
          <a:p>
            <a:pPr mar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if 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 j) min 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; else min = j;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320C4-68BF-4FBF-A8F3-E39D0DB2C1F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2741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if-else statement with blocks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, j, k;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rgbClr val="FF0000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if (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&lt; j) {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k =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printf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("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is selected.\n");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    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no ; here</a:t>
            </a:r>
            <a:endParaRPr lang="en-US" sz="3200" dirty="0">
              <a:solidFill>
                <a:srgbClr val="E5493D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else {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k = j;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printf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("j is selected.\n");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FEFB5-116B-4A6E-AED6-9F6605CD814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24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Bloc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Ternary operator</a:t>
            </a:r>
            <a:endParaRPr dirty="0"/>
          </a:p>
        </p:txBody>
      </p:sp>
      <p:sp>
        <p:nvSpPr>
          <p:cNvPr id="679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80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81" name="Purpos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200" dirty="0"/>
              <a:t>Takes </a:t>
            </a:r>
            <a:r>
              <a:rPr lang="en-US" sz="3200" b="1" dirty="0"/>
              <a:t>three</a:t>
            </a:r>
            <a:r>
              <a:rPr lang="en-US" sz="3200" dirty="0"/>
              <a:t> expressions as operands</a:t>
            </a:r>
            <a:endParaRPr lang="en-US" dirty="0"/>
          </a:p>
          <a:p>
            <a:pPr marL="342900" lvl="1" indent="0">
              <a:buNone/>
            </a:pPr>
            <a:r>
              <a:rPr lang="en-US" sz="2800" dirty="0">
                <a:solidFill>
                  <a:srgbClr val="E5493D"/>
                </a:solidFill>
                <a:latin typeface="Consolas" panose="020B0609020204030204" pitchFamily="49" charset="0"/>
                <a:sym typeface="Courier"/>
              </a:rPr>
              <a:t>		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exp1 ? exp2 : exp3</a:t>
            </a:r>
          </a:p>
          <a:p>
            <a:pPr lvl="1"/>
            <a:r>
              <a:rPr lang="en-US" sz="2800" dirty="0"/>
              <a:t>exp1 is evaluated first</a:t>
            </a:r>
          </a:p>
          <a:p>
            <a:pPr lvl="1"/>
            <a:r>
              <a:rPr lang="en-US" sz="2800" dirty="0"/>
              <a:t>If exp1 is non-zero (true), exp2 is evaluated and its value is used as the value of the ternary expression</a:t>
            </a:r>
          </a:p>
          <a:p>
            <a:pPr lvl="1"/>
            <a:r>
              <a:rPr lang="en-US" sz="2800" dirty="0"/>
              <a:t>If exp1 is zero (false), exp3 is evaluated and its value is used as the value of the ternary expression</a:t>
            </a:r>
          </a:p>
          <a:p>
            <a:r>
              <a:rPr lang="en-US" sz="2800" dirty="0"/>
              <a:t>Example: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	min =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 j ?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: j;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D4794C-D676-4F43-AD2E-ECFDE3C603E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191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While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While Loop</a:t>
            </a:r>
          </a:p>
        </p:txBody>
      </p:sp>
      <p:sp>
        <p:nvSpPr>
          <p:cNvPr id="738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739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42" name="while (&lt;expression&gt;)…"/>
          <p:cNvSpPr txBox="1"/>
          <p:nvPr/>
        </p:nvSpPr>
        <p:spPr>
          <a:xfrm>
            <a:off x="763915" y="2243184"/>
            <a:ext cx="2499082" cy="841256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while (&lt;</a:t>
            </a:r>
            <a:r>
              <a:rPr b="1" dirty="0"/>
              <a:t>exp</a:t>
            </a:r>
            <a:r>
              <a:rPr dirty="0"/>
              <a:t>&gt;)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&lt;</a:t>
            </a:r>
            <a:r>
              <a:rPr b="1" dirty="0" err="1"/>
              <a:t>stmt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8BACF9-2DF4-4E88-B181-B7392DC991F7}"/>
              </a:ext>
            </a:extLst>
          </p:cNvPr>
          <p:cNvGrpSpPr/>
          <p:nvPr/>
        </p:nvGrpSpPr>
        <p:grpSpPr>
          <a:xfrm>
            <a:off x="651328" y="3662725"/>
            <a:ext cx="3577655" cy="3192212"/>
            <a:chOff x="8377376" y="2029868"/>
            <a:chExt cx="3577655" cy="319221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638E372-A8BE-431E-8594-64CE69B68FAA}"/>
                </a:ext>
              </a:extLst>
            </p:cNvPr>
            <p:cNvGrpSpPr/>
            <p:nvPr/>
          </p:nvGrpSpPr>
          <p:grpSpPr>
            <a:xfrm>
              <a:off x="8377376" y="2353795"/>
              <a:ext cx="3577655" cy="2868285"/>
              <a:chOff x="796565" y="4815720"/>
              <a:chExt cx="3859747" cy="3174394"/>
            </a:xfrm>
          </p:grpSpPr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215B9515-8BCE-477A-B7BB-9BD15F6799DD}"/>
                  </a:ext>
                </a:extLst>
              </p:cNvPr>
              <p:cNvSpPr/>
              <p:nvPr/>
            </p:nvSpPr>
            <p:spPr>
              <a:xfrm>
                <a:off x="2017486" y="4815720"/>
                <a:ext cx="1299028" cy="981120"/>
              </a:xfrm>
              <a:prstGeom prst="flowChartDecision">
                <a:avLst/>
              </a:prstGeom>
              <a:solidFill>
                <a:srgbClr val="CBCBCB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 Light"/>
                  </a:rPr>
                  <a:t>exp</a:t>
                </a:r>
              </a:p>
            </p:txBody>
          </p:sp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0F0B8CA4-D052-4C57-BF33-A490654747D0}"/>
                  </a:ext>
                </a:extLst>
              </p:cNvPr>
              <p:cNvSpPr/>
              <p:nvPr/>
            </p:nvSpPr>
            <p:spPr>
              <a:xfrm>
                <a:off x="1672344" y="6747118"/>
                <a:ext cx="1989312" cy="493903"/>
              </a:xfrm>
              <a:prstGeom prst="flowChartProcess">
                <a:avLst/>
              </a:prstGeom>
              <a:solidFill>
                <a:srgbClr val="CBCBCB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dirty="0" err="1"/>
                  <a:t>stmt</a:t>
                </a:r>
                <a:endParaRPr kumimoji="0" lang="en-US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EEB39A0-091F-4731-A51B-FCF5A5D25D7B}"/>
                  </a:ext>
                </a:extLst>
              </p:cNvPr>
              <p:cNvCxnSpPr>
                <a:cxnSpLocks/>
                <a:stCxn id="10" idx="2"/>
                <a:endCxn id="11" idx="0"/>
              </p:cNvCxnSpPr>
              <p:nvPr/>
            </p:nvCxnSpPr>
            <p:spPr>
              <a:xfrm>
                <a:off x="2667000" y="5796840"/>
                <a:ext cx="0" cy="950278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AB0F61-4FC2-4F89-8751-3E9231255537}"/>
                  </a:ext>
                </a:extLst>
              </p:cNvPr>
              <p:cNvSpPr txBox="1"/>
              <p:nvPr/>
            </p:nvSpPr>
            <p:spPr>
              <a:xfrm>
                <a:off x="796566" y="5773420"/>
                <a:ext cx="1989312" cy="9310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exp</a:t>
                </a:r>
                <a:r>
                  <a:rPr kumimoji="0" lang="en-US" sz="2400" b="1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 Light"/>
                  </a:rPr>
                  <a:t> is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nonzero</a:t>
                </a:r>
                <a:endPara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E677285-F775-4688-A110-04762AC4878F}"/>
                  </a:ext>
                </a:extLst>
              </p:cNvPr>
              <p:cNvCxnSpPr>
                <a:cxnSpLocks/>
                <a:stCxn id="11" idx="2"/>
              </p:cNvCxnSpPr>
              <p:nvPr/>
            </p:nvCxnSpPr>
            <p:spPr>
              <a:xfrm>
                <a:off x="2667000" y="7241021"/>
                <a:ext cx="0" cy="529351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4F9719-F28C-4070-A7A1-B0A93BDB097E}"/>
                  </a:ext>
                </a:extLst>
              </p:cNvPr>
              <p:cNvCxnSpPr>
                <a:stCxn id="10" idx="3"/>
              </p:cNvCxnSpPr>
              <p:nvPr/>
            </p:nvCxnSpPr>
            <p:spPr>
              <a:xfrm>
                <a:off x="3316514" y="5306280"/>
                <a:ext cx="1262743" cy="1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10886D5-801B-48A9-8986-8831590BC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9257" y="5306278"/>
                <a:ext cx="0" cy="2683836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8E21E6A-EB43-4A07-A557-011CBBBB80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565" y="7741410"/>
                <a:ext cx="1870434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BDFC79C-4367-4D7B-BEF6-14A20A926C2A}"/>
                  </a:ext>
                </a:extLst>
              </p:cNvPr>
              <p:cNvSpPr txBox="1"/>
              <p:nvPr/>
            </p:nvSpPr>
            <p:spPr>
              <a:xfrm>
                <a:off x="3220463" y="5247900"/>
                <a:ext cx="1435849" cy="931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exp</a:t>
                </a:r>
                <a:r>
                  <a:rPr kumimoji="0" lang="en-US" sz="2400" b="1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 Neue Light"/>
                  </a:rPr>
                  <a:t> is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zero</a:t>
                </a:r>
                <a:endPara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endParaRP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7A5E4C4-D366-4218-9925-6710CBDB63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7377" y="2809884"/>
              <a:ext cx="0" cy="221364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3B3777-EE9F-4735-A333-1454FD626D13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8377376" y="2797050"/>
              <a:ext cx="1131689" cy="1283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F14D8C-76AD-4BB0-A871-E3ECA1C50C72}"/>
                </a:ext>
              </a:extLst>
            </p:cNvPr>
            <p:cNvCxnSpPr/>
            <p:nvPr/>
          </p:nvCxnSpPr>
          <p:spPr>
            <a:xfrm>
              <a:off x="10109245" y="2029868"/>
              <a:ext cx="0" cy="30680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02C1AAE-0133-4461-820D-34A4A3AA4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6892" y="2209928"/>
            <a:ext cx="7335581" cy="6516250"/>
          </a:xfrm>
        </p:spPr>
        <p:txBody>
          <a:bodyPr/>
          <a:lstStyle/>
          <a:p>
            <a:r>
              <a:rPr lang="en-US" dirty="0"/>
              <a:t>Example: computing sum of 0..99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AE41F8C-C68B-42D5-AE0D-5764DBDAA1F1}"/>
              </a:ext>
            </a:extLst>
          </p:cNvPr>
          <p:cNvSpPr txBox="1">
            <a:spLocks/>
          </p:cNvSpPr>
          <p:nvPr/>
        </p:nvSpPr>
        <p:spPr>
          <a:xfrm>
            <a:off x="5488469" y="3199934"/>
            <a:ext cx="6560879" cy="4699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2032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5461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8890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12319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15748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19177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2606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26035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2946400" marR="0" indent="-203200" algn="l" defTabSz="584200" latinLnBrk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9411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0, sum = 0;</a:t>
            </a: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&lt; 100) {</a:t>
            </a: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	  sum = sum +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;</a:t>
            </a: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++;</a:t>
            </a: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}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Same as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 </a:t>
            </a:r>
          </a:p>
          <a:p>
            <a:pPr marL="0" lvl="0" indent="0" defTabSz="457200"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while (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 &lt; 100)  sum += 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i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sym typeface="Courier"/>
              </a:rPr>
              <a:t>++;</a:t>
            </a:r>
          </a:p>
          <a:p>
            <a:pPr marL="0" indent="0" defTabSz="457200" hangingPunct="1">
              <a:buFontTx/>
              <a:buNone/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3200" dirty="0">
              <a:solidFill>
                <a:srgbClr val="E5493D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 hangingPunct="1">
              <a:buFontTx/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2CA94A-3D08-4D27-B581-A695E6672E7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21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1482</Words>
  <Application>Microsoft Office PowerPoint</Application>
  <PresentationFormat>Custom</PresentationFormat>
  <Paragraphs>365</Paragraphs>
  <Slides>30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Courier</vt:lpstr>
      <vt:lpstr>Helvetica Neue</vt:lpstr>
      <vt:lpstr>Helvetica Neue Light</vt:lpstr>
      <vt:lpstr>Lucida Grande</vt:lpstr>
      <vt:lpstr>Consolas</vt:lpstr>
      <vt:lpstr>Helvetica</vt:lpstr>
      <vt:lpstr>White</vt:lpstr>
      <vt:lpstr>A C Primer (3): Flow of Control (ABC Chapter 4)</vt:lpstr>
      <vt:lpstr>Flow of Control</vt:lpstr>
      <vt:lpstr>Blocks (compound statements)</vt:lpstr>
      <vt:lpstr>Comparison and logical operators</vt:lpstr>
      <vt:lpstr>Branching: if and if-else</vt:lpstr>
      <vt:lpstr>Example: min</vt:lpstr>
      <vt:lpstr>Example: if-else statement with blocks</vt:lpstr>
      <vt:lpstr>Ternary operator</vt:lpstr>
      <vt:lpstr>While Loop</vt:lpstr>
      <vt:lpstr>Do-While Loop</vt:lpstr>
      <vt:lpstr>For Loop</vt:lpstr>
      <vt:lpstr>Computing sum of 0..99 using for</vt:lpstr>
      <vt:lpstr>Comma operator</vt:lpstr>
      <vt:lpstr>Multyway branching using “else if” …</vt:lpstr>
      <vt:lpstr>Switch</vt:lpstr>
      <vt:lpstr>Switch example</vt:lpstr>
      <vt:lpstr>Break Statement</vt:lpstr>
      <vt:lpstr>Continue Statement</vt:lpstr>
      <vt:lpstr>PowerPoint Presentation</vt:lpstr>
      <vt:lpstr>Operators so far</vt:lpstr>
      <vt:lpstr>Shortcut evaluation of logical expressions</vt:lpstr>
      <vt:lpstr>Avoid these common pitfalls</vt:lpstr>
      <vt:lpstr>Dangling else</vt:lpstr>
      <vt:lpstr>Comparing if-then in C and Python</vt:lpstr>
      <vt:lpstr>Declaring variables in “for” (C99)</vt:lpstr>
      <vt:lpstr>Example: computing the sum of odd integers </vt:lpstr>
      <vt:lpstr>Switching</vt:lpstr>
      <vt:lpstr>PowerPoint Presentation</vt:lpstr>
      <vt:lpstr>The forbidden One: goto</vt:lpstr>
      <vt:lpstr>Caveat Emptor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 Primer (Part I)</dc:title>
  <dc:creator>zshi</dc:creator>
  <cp:lastModifiedBy>Zhijie Shi</cp:lastModifiedBy>
  <cp:revision>667</cp:revision>
  <dcterms:modified xsi:type="dcterms:W3CDTF">2019-09-06T22:12:12Z</dcterms:modified>
</cp:coreProperties>
</file>