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24"/>
  </p:notesMasterIdLst>
  <p:sldIdLst>
    <p:sldId id="256" r:id="rId2"/>
    <p:sldId id="301" r:id="rId3"/>
    <p:sldId id="302" r:id="rId4"/>
    <p:sldId id="303" r:id="rId5"/>
    <p:sldId id="328" r:id="rId6"/>
    <p:sldId id="304" r:id="rId7"/>
    <p:sldId id="329" r:id="rId8"/>
    <p:sldId id="305" r:id="rId9"/>
    <p:sldId id="330" r:id="rId10"/>
    <p:sldId id="306" r:id="rId11"/>
    <p:sldId id="311" r:id="rId12"/>
    <p:sldId id="308" r:id="rId13"/>
    <p:sldId id="323" r:id="rId14"/>
    <p:sldId id="322" r:id="rId15"/>
    <p:sldId id="299" r:id="rId16"/>
    <p:sldId id="298" r:id="rId17"/>
    <p:sldId id="324" r:id="rId18"/>
    <p:sldId id="309" r:id="rId19"/>
    <p:sldId id="331" r:id="rId20"/>
    <p:sldId id="300" r:id="rId21"/>
    <p:sldId id="332" r:id="rId22"/>
    <p:sldId id="293" r:id="rId23"/>
  </p:sldIdLst>
  <p:sldSz cx="13004800" cy="9753600"/>
  <p:notesSz cx="7315200" cy="96012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 Light"/>
      </a:defRPr>
    </a:lvl1pPr>
    <a:lvl2pPr marL="0" marR="0" indent="2667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 Light"/>
      </a:defRPr>
    </a:lvl2pPr>
    <a:lvl3pPr marL="0" marR="0" indent="533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 Light"/>
      </a:defRPr>
    </a:lvl3pPr>
    <a:lvl4pPr marL="0" marR="0" indent="8001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 Light"/>
      </a:defRPr>
    </a:lvl4pPr>
    <a:lvl5pPr marL="0" marR="0" indent="1066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 Light"/>
      </a:defRPr>
    </a:lvl5pPr>
    <a:lvl6pPr marL="0" marR="0" indent="13335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 Light"/>
      </a:defRPr>
    </a:lvl6pPr>
    <a:lvl7pPr marL="0" marR="0" indent="16129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 Light"/>
      </a:defRPr>
    </a:lvl7pPr>
    <a:lvl8pPr marL="0" marR="0" indent="1879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 Light"/>
      </a:defRPr>
    </a:lvl8pPr>
    <a:lvl9pPr marL="0" marR="0" indent="21463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 Light"/>
      </a:defRPr>
    </a:lvl9pPr>
  </p:defaultTextStyle>
  <p:extLst>
    <p:ext uri="{521415D9-36F7-43E2-AB2F-B90AF26B5E84}">
      <p14:sectionLst xmlns:p14="http://schemas.microsoft.com/office/powerpoint/2010/main">
        <p14:section name="Default Section" id="{77E0D92A-F180-4272-B010-CA7056768CDF}">
          <p14:sldIdLst>
            <p14:sldId id="256"/>
            <p14:sldId id="301"/>
            <p14:sldId id="302"/>
            <p14:sldId id="303"/>
            <p14:sldId id="328"/>
            <p14:sldId id="304"/>
            <p14:sldId id="329"/>
            <p14:sldId id="305"/>
            <p14:sldId id="330"/>
            <p14:sldId id="306"/>
            <p14:sldId id="311"/>
            <p14:sldId id="308"/>
            <p14:sldId id="323"/>
            <p14:sldId id="322"/>
            <p14:sldId id="299"/>
            <p14:sldId id="298"/>
            <p14:sldId id="324"/>
          </p14:sldIdLst>
        </p14:section>
        <p14:section name="Untitled Section" id="{09B5C9DE-09FF-44B2-A957-73DF4A90540D}">
          <p14:sldIdLst>
            <p14:sldId id="309"/>
            <p14:sldId id="331"/>
            <p14:sldId id="300"/>
            <p14:sldId id="332"/>
            <p14:sldId id="29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F4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8F44A2F1-9E1F-4B54-A3A2-5F16C0AD49E2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FF1F3"/>
          </a:solidFill>
        </a:fill>
      </a:tcStyle>
    </a:band2H>
    <a:firstCol>
      <a:tcTxStyle b="off" i="off">
        <a:fontRef idx="maj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CBCBCB"/>
          </a:solidFill>
        </a:fill>
      </a:tcStyle>
    </a:firstCol>
    <a:lastRow>
      <a:tcTxStyle b="off" i="off">
        <a:fontRef idx="maj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CBCBCB"/>
          </a:solidFill>
        </a:fill>
      </a:tcStyle>
    </a:lastRow>
    <a:firstRow>
      <a:tcTxStyle b="off" i="off">
        <a:fontRef idx="maj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CBCBCB"/>
          </a:solidFill>
        </a:fill>
      </a:tcStyle>
    </a:firstRow>
  </a:tblStyle>
  <a:tblStyle styleId="{C7B018BB-80A7-4F77-B60F-C8B233D01FF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4C3C2611-4C71-4FC5-86AE-919BDF0F9419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5517" autoAdjust="0"/>
  </p:normalViewPr>
  <p:slideViewPr>
    <p:cSldViewPr snapToGrid="0">
      <p:cViewPr varScale="1">
        <p:scale>
          <a:sx n="76" d="100"/>
          <a:sy n="76" d="100"/>
        </p:scale>
        <p:origin x="1768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7815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>
            <a:spLocks noGrp="1" noRot="1" noChangeAspec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</p:spPr>
        <p:txBody>
          <a:bodyPr lIns="96661" tIns="48331" rIns="96661" bIns="48331"/>
          <a:lstStyle/>
          <a:p>
            <a:endParaRPr/>
          </a:p>
        </p:txBody>
      </p:sp>
      <p:sp>
        <p:nvSpPr>
          <p:cNvPr id="219" name="Shape 219"/>
          <p:cNvSpPr>
            <a:spLocks noGrp="1"/>
          </p:cNvSpPr>
          <p:nvPr>
            <p:ph type="body" sz="quarter" idx="1"/>
          </p:nvPr>
        </p:nvSpPr>
        <p:spPr>
          <a:xfrm>
            <a:off x="975360" y="4560570"/>
            <a:ext cx="5364480" cy="4320540"/>
          </a:xfrm>
          <a:prstGeom prst="rect">
            <a:avLst/>
          </a:prstGeom>
        </p:spPr>
        <p:txBody>
          <a:bodyPr lIns="96661" tIns="48331" rIns="96661" bIns="48331"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584200" latinLnBrk="0">
      <a:defRPr sz="2000">
        <a:latin typeface="Lucida Grande"/>
        <a:ea typeface="Lucida Grande"/>
        <a:cs typeface="Lucida Grande"/>
        <a:sym typeface="Lucida Grande"/>
      </a:defRPr>
    </a:lvl1pPr>
    <a:lvl2pPr indent="228600" defTabSz="584200" latinLnBrk="0">
      <a:defRPr sz="2000">
        <a:latin typeface="Lucida Grande"/>
        <a:ea typeface="Lucida Grande"/>
        <a:cs typeface="Lucida Grande"/>
        <a:sym typeface="Lucida Grande"/>
      </a:defRPr>
    </a:lvl2pPr>
    <a:lvl3pPr indent="457200" defTabSz="584200" latinLnBrk="0">
      <a:defRPr sz="2000">
        <a:latin typeface="Lucida Grande"/>
        <a:ea typeface="Lucida Grande"/>
        <a:cs typeface="Lucida Grande"/>
        <a:sym typeface="Lucida Grande"/>
      </a:defRPr>
    </a:lvl3pPr>
    <a:lvl4pPr indent="685800" defTabSz="584200" latinLnBrk="0">
      <a:defRPr sz="2000">
        <a:latin typeface="Lucida Grande"/>
        <a:ea typeface="Lucida Grande"/>
        <a:cs typeface="Lucida Grande"/>
        <a:sym typeface="Lucida Grande"/>
      </a:defRPr>
    </a:lvl4pPr>
    <a:lvl5pPr indent="914400" defTabSz="584200" latinLnBrk="0">
      <a:defRPr sz="2000">
        <a:latin typeface="Lucida Grande"/>
        <a:ea typeface="Lucida Grande"/>
        <a:cs typeface="Lucida Grande"/>
        <a:sym typeface="Lucida Grande"/>
      </a:defRPr>
    </a:lvl5pPr>
    <a:lvl6pPr indent="1143000" defTabSz="584200" latinLnBrk="0">
      <a:defRPr sz="2000">
        <a:latin typeface="Lucida Grande"/>
        <a:ea typeface="Lucida Grande"/>
        <a:cs typeface="Lucida Grande"/>
        <a:sym typeface="Lucida Grande"/>
      </a:defRPr>
    </a:lvl6pPr>
    <a:lvl7pPr indent="1371600" defTabSz="584200" latinLnBrk="0">
      <a:defRPr sz="2000">
        <a:latin typeface="Lucida Grande"/>
        <a:ea typeface="Lucida Grande"/>
        <a:cs typeface="Lucida Grande"/>
        <a:sym typeface="Lucida Grande"/>
      </a:defRPr>
    </a:lvl7pPr>
    <a:lvl8pPr indent="1600200" defTabSz="584200" latinLnBrk="0">
      <a:defRPr sz="2000">
        <a:latin typeface="Lucida Grande"/>
        <a:ea typeface="Lucida Grande"/>
        <a:cs typeface="Lucida Grande"/>
        <a:sym typeface="Lucida Grande"/>
      </a:defRPr>
    </a:lvl8pPr>
    <a:lvl9pPr indent="1828800" defTabSz="584200" latinLnBrk="0">
      <a:defRPr sz="2000">
        <a:latin typeface="Lucida Grande"/>
        <a:ea typeface="Lucida Grande"/>
        <a:cs typeface="Lucida Grande"/>
        <a:sym typeface="Lucida Grand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9076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5104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7082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br>
              <a:rPr lang="en-US" dirty="0"/>
            </a:br>
            <a:r>
              <a:rPr lang="en-US" sz="2100" dirty="0"/>
              <a:t>C99</a:t>
            </a:r>
          </a:p>
          <a:p>
            <a:pPr fontAlgn="base"/>
            <a:endParaRPr lang="en-US" dirty="0"/>
          </a:p>
          <a:p>
            <a:pPr fontAlgn="base"/>
            <a:r>
              <a:rPr lang="en-US" sz="2100" dirty="0"/>
              <a:t>The contents of any object pointed to by </a:t>
            </a:r>
            <a:r>
              <a:rPr lang="en-US" sz="2100" dirty="0" err="1"/>
              <a:t>ptr_to_constant</a:t>
            </a:r>
            <a:r>
              <a:rPr lang="en-US" sz="2100" dirty="0"/>
              <a:t> shall not be modified through that pointer, but </a:t>
            </a:r>
            <a:r>
              <a:rPr lang="en-US" sz="2100" dirty="0" err="1"/>
              <a:t>ptr_to_constant</a:t>
            </a:r>
            <a:r>
              <a:rPr lang="en-US" sz="2100" dirty="0"/>
              <a:t> itself may be changed to point to another object. Similarly, the contents of the int pointed to by </a:t>
            </a:r>
            <a:r>
              <a:rPr lang="en-US" sz="2100" dirty="0" err="1"/>
              <a:t>constant_ptr</a:t>
            </a:r>
            <a:r>
              <a:rPr lang="en-US" sz="2100" dirty="0"/>
              <a:t> may be modified, but </a:t>
            </a:r>
            <a:r>
              <a:rPr lang="en-US" sz="2100" dirty="0" err="1"/>
              <a:t>constant_ptr</a:t>
            </a:r>
            <a:r>
              <a:rPr lang="en-US" sz="2100" dirty="0"/>
              <a:t> itself shall always point to the same location." (6.7.5.1 Pointer declarators)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6761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2868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/>
              <a:t>Because </a:t>
            </a:r>
            <a:r>
              <a:rPr lang="en-US" dirty="0" err="1"/>
              <a:t>qsort</a:t>
            </a:r>
            <a:r>
              <a:rPr lang="en-US" dirty="0"/>
              <a:t> does not know how to interpret the bits as value</a:t>
            </a:r>
          </a:p>
          <a:p>
            <a:pPr marL="362480" lvl="1" indent="0"/>
            <a:r>
              <a:rPr lang="en-US" sz="3000" dirty="0">
                <a:solidFill>
                  <a:schemeClr val="accent1"/>
                </a:solidFill>
              </a:rPr>
              <a:t>Example: when </a:t>
            </a:r>
            <a:r>
              <a:rPr lang="en-US" sz="3000" dirty="0" err="1">
                <a:solidFill>
                  <a:schemeClr val="accent1"/>
                </a:solidFill>
              </a:rPr>
              <a:t>qsort</a:t>
            </a:r>
            <a:r>
              <a:rPr lang="en-US" sz="3000" dirty="0">
                <a:solidFill>
                  <a:schemeClr val="accent1"/>
                </a:solidFill>
              </a:rPr>
              <a:t> compares words[0] and words[1],</a:t>
            </a:r>
          </a:p>
          <a:p>
            <a:pPr marL="362480" lvl="1" indent="0"/>
            <a:r>
              <a:rPr lang="en-US" sz="3000" dirty="0">
                <a:solidFill>
                  <a:schemeClr val="accent1"/>
                </a:solidFill>
              </a:rPr>
              <a:t>&amp;word[0] and &amp;word[1] are passed to comparator.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68039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Line"/>
          <p:cNvSpPr/>
          <p:nvPr/>
        </p:nvSpPr>
        <p:spPr>
          <a:xfrm>
            <a:off x="647700" y="47498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14" name="Seal 3 SPOT281.jpg" descr="Seal 3 SPOT281.jpg"/>
          <p:cNvPicPr>
            <a:picLocks noChangeAspect="1"/>
          </p:cNvPicPr>
          <p:nvPr/>
        </p:nvPicPr>
        <p:blipFill>
          <a:blip r:embed="rId2"/>
          <a:srcRect l="3469" t="3249" r="3360" b="3533"/>
          <a:stretch>
            <a:fillRect/>
          </a:stretch>
        </p:blipFill>
        <p:spPr>
          <a:xfrm>
            <a:off x="12017002" y="166113"/>
            <a:ext cx="757284" cy="757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03" h="20862" extrusionOk="0">
                <a:moveTo>
                  <a:pt x="10430" y="0"/>
                </a:moveTo>
                <a:cubicBezTo>
                  <a:pt x="7833" y="7"/>
                  <a:pt x="5231" y="1066"/>
                  <a:pt x="3123" y="3169"/>
                </a:cubicBezTo>
                <a:cubicBezTo>
                  <a:pt x="148" y="6137"/>
                  <a:pt x="-690" y="9614"/>
                  <a:pt x="560" y="13813"/>
                </a:cubicBezTo>
                <a:cubicBezTo>
                  <a:pt x="1344" y="16446"/>
                  <a:pt x="4228" y="19373"/>
                  <a:pt x="6892" y="20249"/>
                </a:cubicBezTo>
                <a:cubicBezTo>
                  <a:pt x="10975" y="21593"/>
                  <a:pt x="14774" y="20713"/>
                  <a:pt x="17748" y="17747"/>
                </a:cubicBezTo>
                <a:cubicBezTo>
                  <a:pt x="19860" y="15640"/>
                  <a:pt x="20910" y="13054"/>
                  <a:pt x="20903" y="10458"/>
                </a:cubicBezTo>
                <a:cubicBezTo>
                  <a:pt x="20896" y="7862"/>
                  <a:pt x="19827" y="5256"/>
                  <a:pt x="17704" y="3125"/>
                </a:cubicBezTo>
                <a:cubicBezTo>
                  <a:pt x="15620" y="1034"/>
                  <a:pt x="13028" y="-7"/>
                  <a:pt x="10430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15" name="Title Text"/>
          <p:cNvSpPr txBox="1">
            <a:spLocks noGrp="1"/>
          </p:cNvSpPr>
          <p:nvPr>
            <p:ph type="title"/>
          </p:nvPr>
        </p:nvSpPr>
        <p:spPr>
          <a:xfrm>
            <a:off x="571500" y="1320800"/>
            <a:ext cx="11861800" cy="3175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6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571500" y="5029200"/>
            <a:ext cx="11861800" cy="3175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2400">
                <a:solidFill>
                  <a:srgbClr val="747474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2400"/>
            </a:lvl2pPr>
            <a:lvl3pPr marL="0" indent="0">
              <a:spcBef>
                <a:spcPts val="0"/>
              </a:spcBef>
              <a:buSzTx/>
              <a:buNone/>
              <a:defRPr sz="2400"/>
            </a:lvl3pPr>
            <a:lvl4pPr marL="0" indent="0">
              <a:spcBef>
                <a:spcPts val="0"/>
              </a:spcBef>
              <a:buSzTx/>
              <a:buNone/>
              <a:defRPr sz="2400"/>
            </a:lvl4pPr>
            <a:lvl5pPr marL="0" indent="0">
              <a:spcBef>
                <a:spcPts val="0"/>
              </a:spcBef>
              <a:buSz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268200" y="9258300"/>
            <a:ext cx="258369" cy="249733"/>
          </a:xfrm>
          <a:prstGeom prst="rect">
            <a:avLst/>
          </a:prstGeom>
        </p:spPr>
        <p:txBody>
          <a:bodyPr/>
          <a:lstStyle>
            <a:lvl1pPr algn="l"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, Bullets &amp; Photo">
    <p:bg>
      <p:bgPr>
        <a:solidFill>
          <a:srgbClr val="D6D6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ModernPortfolio_photo-v-1.pdf" descr="ModernPortfolio_photo-v-1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  <p:sp>
        <p:nvSpPr>
          <p:cNvPr id="102" name="Line"/>
          <p:cNvSpPr/>
          <p:nvPr/>
        </p:nvSpPr>
        <p:spPr>
          <a:xfrm>
            <a:off x="647700" y="1968500"/>
            <a:ext cx="48768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03" name="Title Text"/>
          <p:cNvSpPr txBox="1">
            <a:spLocks noGrp="1"/>
          </p:cNvSpPr>
          <p:nvPr>
            <p:ph type="title"/>
          </p:nvPr>
        </p:nvSpPr>
        <p:spPr>
          <a:xfrm>
            <a:off x="571500" y="330200"/>
            <a:ext cx="5092700" cy="1397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04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571500" y="2324100"/>
            <a:ext cx="5092700" cy="6565900"/>
          </a:xfrm>
          <a:prstGeom prst="rect">
            <a:avLst/>
          </a:prstGeom>
        </p:spPr>
        <p:txBody>
          <a:bodyPr/>
          <a:lstStyle>
            <a:lvl1pPr>
              <a:spcBef>
                <a:spcPts val="4900"/>
              </a:spcBef>
              <a:defRPr sz="2400">
                <a:solidFill>
                  <a:srgbClr val="747474"/>
                </a:solidFill>
              </a:defRPr>
            </a:lvl1pPr>
            <a:lvl2pPr>
              <a:spcBef>
                <a:spcPts val="4900"/>
              </a:spcBef>
              <a:defRPr sz="2400"/>
            </a:lvl2pPr>
            <a:lvl3pPr>
              <a:spcBef>
                <a:spcPts val="4900"/>
              </a:spcBef>
              <a:defRPr sz="2400"/>
            </a:lvl3pPr>
            <a:lvl4pPr>
              <a:spcBef>
                <a:spcPts val="4900"/>
              </a:spcBef>
              <a:defRPr sz="2400"/>
            </a:lvl4pPr>
            <a:lvl5pPr>
              <a:spcBef>
                <a:spcPts val="4900"/>
              </a:spcBef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10743" y="9258300"/>
            <a:ext cx="258370" cy="249733"/>
          </a:xfrm>
          <a:prstGeom prst="rect">
            <a:avLst/>
          </a:prstGeom>
        </p:spPr>
        <p:txBody>
          <a:bodyPr/>
          <a:lstStyle>
            <a:lvl1pPr algn="l"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2 Up Landscape">
    <p:bg>
      <p:bgPr>
        <a:solidFill>
          <a:srgbClr val="D6D6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ModernPortfolio_2-up-h.pdf" descr="ModernPortfolio_2-up-h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44500" y="8813800"/>
            <a:ext cx="8255000" cy="812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26924" y="9258300"/>
            <a:ext cx="258370" cy="24973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2 Up Portrait &amp; Landscape">
    <p:bg>
      <p:bgPr>
        <a:solidFill>
          <a:srgbClr val="D6D6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ModernPortfolio_2-up-vh.pdf" descr="ModernPortfolio_2-up-vh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  <p:sp>
        <p:nvSpPr>
          <p:cNvPr id="1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44500" y="8813800"/>
            <a:ext cx="8255000" cy="812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26924" y="9258300"/>
            <a:ext cx="258370" cy="24973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2 Up Portrait">
    <p:bg>
      <p:bgPr>
        <a:solidFill>
          <a:srgbClr val="D6D6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ModernPortfolio_2-up-v-2.pdf" descr="ModernPortfolio_2-up-v-2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  <p:sp>
        <p:nvSpPr>
          <p:cNvPr id="131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44500" y="8813800"/>
            <a:ext cx="8255000" cy="812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26924" y="9258300"/>
            <a:ext cx="258370" cy="24973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3 Up Portrait">
    <p:bg>
      <p:bgPr>
        <a:solidFill>
          <a:srgbClr val="D6D6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ModernPortfolio_3-up-v-2.pdf" descr="ModernPortfolio_3-up-v-2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  <p:sp>
        <p:nvSpPr>
          <p:cNvPr id="1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44500" y="8813800"/>
            <a:ext cx="8255000" cy="812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26924" y="9258300"/>
            <a:ext cx="258370" cy="24973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Big">
    <p:bg>
      <p:bgPr>
        <a:solidFill>
          <a:srgbClr val="D6D6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ModernPortfolio_photo-big-2.pdf" descr="ModernPortfolio_photo-big-2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  <p:sp>
        <p:nvSpPr>
          <p:cNvPr id="149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44500" y="8813800"/>
            <a:ext cx="8255000" cy="812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26924" y="9258300"/>
            <a:ext cx="258370" cy="24973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3 Up">
    <p:bg>
      <p:bgPr>
        <a:solidFill>
          <a:srgbClr val="D6D6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ModernPortfolio_3-up.pdf" descr="ModernPortfolio_3-up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  <p:sp>
        <p:nvSpPr>
          <p:cNvPr id="15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44500" y="8813800"/>
            <a:ext cx="8255000" cy="812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26924" y="9258300"/>
            <a:ext cx="258370" cy="24973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4 Up">
    <p:bg>
      <p:bgPr>
        <a:solidFill>
          <a:srgbClr val="D6D6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ModernPortfolio_4-up-2.pdf" descr="ModernPortfolio_4-up-2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  <p:sp>
        <p:nvSpPr>
          <p:cNvPr id="167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44500" y="8813800"/>
            <a:ext cx="8255000" cy="812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26924" y="9258300"/>
            <a:ext cx="258370" cy="24973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 -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7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7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571500" y="2324100"/>
            <a:ext cx="5092700" cy="6565900"/>
          </a:xfrm>
          <a:prstGeom prst="rect">
            <a:avLst/>
          </a:prstGeom>
        </p:spPr>
        <p:txBody>
          <a:bodyPr/>
          <a:lstStyle>
            <a:lvl1pPr>
              <a:spcBef>
                <a:spcPts val="1000"/>
              </a:spcBef>
              <a:defRPr sz="2400"/>
            </a:lvl1pPr>
            <a:lvl2pPr>
              <a:spcBef>
                <a:spcPts val="1000"/>
              </a:spcBef>
              <a:defRPr sz="2400">
                <a:solidFill>
                  <a:srgbClr val="941100"/>
                </a:solidFill>
              </a:defRPr>
            </a:lvl2pPr>
            <a:lvl3pPr>
              <a:spcBef>
                <a:spcPts val="1000"/>
              </a:spcBef>
              <a:defRPr sz="2400">
                <a:solidFill>
                  <a:srgbClr val="941100"/>
                </a:solidFill>
              </a:defRPr>
            </a:lvl3pPr>
            <a:lvl4pPr>
              <a:spcBef>
                <a:spcPts val="1000"/>
              </a:spcBef>
              <a:defRPr sz="2400">
                <a:solidFill>
                  <a:srgbClr val="941100"/>
                </a:solidFill>
              </a:defRPr>
            </a:lvl4pPr>
            <a:lvl5pPr>
              <a:spcBef>
                <a:spcPts val="1000"/>
              </a:spcBef>
              <a:defRPr sz="2400">
                <a:solidFill>
                  <a:srgbClr val="941100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26924" y="9258300"/>
            <a:ext cx="258370" cy="24973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8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8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8369300" y="2324100"/>
            <a:ext cx="4064000" cy="6565900"/>
          </a:xfrm>
          <a:prstGeom prst="rect">
            <a:avLst/>
          </a:prstGeom>
        </p:spPr>
        <p:txBody>
          <a:bodyPr/>
          <a:lstStyle>
            <a:lvl1pPr>
              <a:spcBef>
                <a:spcPts val="1000"/>
              </a:spcBef>
              <a:defRPr sz="2400"/>
            </a:lvl1pPr>
            <a:lvl2pPr>
              <a:spcBef>
                <a:spcPts val="1000"/>
              </a:spcBef>
              <a:defRPr sz="2400">
                <a:solidFill>
                  <a:srgbClr val="941100"/>
                </a:solidFill>
              </a:defRPr>
            </a:lvl2pPr>
            <a:lvl3pPr marL="901700">
              <a:spcBef>
                <a:spcPts val="1000"/>
              </a:spcBef>
              <a:defRPr sz="2400">
                <a:solidFill>
                  <a:srgbClr val="941100"/>
                </a:solidFill>
              </a:defRPr>
            </a:lvl3pPr>
            <a:lvl4pPr>
              <a:spcBef>
                <a:spcPts val="1000"/>
              </a:spcBef>
              <a:defRPr sz="2400">
                <a:solidFill>
                  <a:srgbClr val="941100"/>
                </a:solidFill>
              </a:defRPr>
            </a:lvl4pPr>
            <a:lvl5pPr>
              <a:spcBef>
                <a:spcPts val="1000"/>
              </a:spcBef>
              <a:defRPr sz="2400">
                <a:solidFill>
                  <a:srgbClr val="941100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26924" y="9258300"/>
            <a:ext cx="258370" cy="24973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5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96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197" name="Seal 3 SPOT281.jpg" descr="Seal 3 SPOT281.jpg"/>
          <p:cNvPicPr>
            <a:picLocks noChangeAspect="1"/>
          </p:cNvPicPr>
          <p:nvPr/>
        </p:nvPicPr>
        <p:blipFill>
          <a:blip r:embed="rId2"/>
          <a:srcRect l="4069" t="4341" r="4032" b="3948"/>
          <a:stretch>
            <a:fillRect/>
          </a:stretch>
        </p:blipFill>
        <p:spPr>
          <a:xfrm>
            <a:off x="11653573" y="848089"/>
            <a:ext cx="746954" cy="7454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0" h="21564" extrusionOk="0">
                <a:moveTo>
                  <a:pt x="10791" y="0"/>
                </a:moveTo>
                <a:cubicBezTo>
                  <a:pt x="6286" y="0"/>
                  <a:pt x="3129" y="1889"/>
                  <a:pt x="1079" y="5832"/>
                </a:cubicBezTo>
                <a:cubicBezTo>
                  <a:pt x="380" y="7176"/>
                  <a:pt x="22" y="8927"/>
                  <a:pt x="1" y="10666"/>
                </a:cubicBezTo>
                <a:cubicBezTo>
                  <a:pt x="-20" y="12405"/>
                  <a:pt x="298" y="14141"/>
                  <a:pt x="964" y="15442"/>
                </a:cubicBezTo>
                <a:cubicBezTo>
                  <a:pt x="2541" y="18521"/>
                  <a:pt x="4983" y="20504"/>
                  <a:pt x="8245" y="21366"/>
                </a:cubicBezTo>
                <a:cubicBezTo>
                  <a:pt x="8703" y="21487"/>
                  <a:pt x="9276" y="21548"/>
                  <a:pt x="9908" y="21561"/>
                </a:cubicBezTo>
                <a:cubicBezTo>
                  <a:pt x="11802" y="21600"/>
                  <a:pt x="14214" y="21181"/>
                  <a:pt x="15583" y="20494"/>
                </a:cubicBezTo>
                <a:cubicBezTo>
                  <a:pt x="17867" y="19348"/>
                  <a:pt x="19292" y="17944"/>
                  <a:pt x="20491" y="15637"/>
                </a:cubicBezTo>
                <a:cubicBezTo>
                  <a:pt x="21218" y="14239"/>
                  <a:pt x="21580" y="12485"/>
                  <a:pt x="21580" y="10735"/>
                </a:cubicBezTo>
                <a:cubicBezTo>
                  <a:pt x="21580" y="8985"/>
                  <a:pt x="21218" y="7231"/>
                  <a:pt x="20491" y="5832"/>
                </a:cubicBezTo>
                <a:cubicBezTo>
                  <a:pt x="18441" y="1889"/>
                  <a:pt x="15295" y="0"/>
                  <a:pt x="10791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198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spcBef>
                <a:spcPts val="1000"/>
              </a:spcBef>
              <a:defRPr sz="2400"/>
            </a:lvl1pPr>
            <a:lvl2pPr>
              <a:spcBef>
                <a:spcPts val="1000"/>
              </a:spcBef>
              <a:defRPr sz="2400"/>
            </a:lvl2pPr>
            <a:lvl3pPr marL="901700">
              <a:spcBef>
                <a:spcPts val="1000"/>
              </a:spcBef>
              <a:defRPr sz="2400"/>
            </a:lvl3pPr>
            <a:lvl4pPr marL="1244600">
              <a:spcBef>
                <a:spcPts val="1000"/>
              </a:spcBef>
              <a:defRPr sz="2400"/>
            </a:lvl4pPr>
            <a:lvl5pPr marL="1587500">
              <a:spcBef>
                <a:spcPts val="1000"/>
              </a:spcBef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26924" y="9258300"/>
            <a:ext cx="258370" cy="24973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image.png" descr="image.png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364543" y="9175552"/>
            <a:ext cx="12380161" cy="59393"/>
          </a:xfrm>
          <a:prstGeom prst="rect">
            <a:avLst/>
          </a:prstGeom>
          <a:ln w="12700"/>
        </p:spPr>
      </p:pic>
      <p:pic>
        <p:nvPicPr>
          <p:cNvPr id="207" name="image.png" descr="image.png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364543" y="1348095"/>
            <a:ext cx="12380161" cy="59393"/>
          </a:xfrm>
          <a:prstGeom prst="rect">
            <a:avLst/>
          </a:prstGeom>
          <a:ln w="12700"/>
        </p:spPr>
      </p:pic>
      <p:sp>
        <p:nvSpPr>
          <p:cNvPr id="208" name="Lecture 4"/>
          <p:cNvSpPr txBox="1"/>
          <p:nvPr/>
        </p:nvSpPr>
        <p:spPr>
          <a:xfrm>
            <a:off x="368640" y="9214463"/>
            <a:ext cx="1138001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 defTabSz="449262">
              <a:lnSpc>
                <a:spcPct val="93000"/>
              </a:lnSpc>
              <a:buClr>
                <a:srgbClr val="000000"/>
              </a:buClr>
              <a:buFont typeface="Wingdings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397500" algn="l"/>
              </a:tabLst>
              <a:defRPr sz="22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Lecture 4</a:t>
            </a:r>
          </a:p>
        </p:txBody>
      </p:sp>
      <p:sp>
        <p:nvSpPr>
          <p:cNvPr id="209" name="λ"/>
          <p:cNvSpPr txBox="1"/>
          <p:nvPr/>
        </p:nvSpPr>
        <p:spPr>
          <a:xfrm>
            <a:off x="425983" y="393727"/>
            <a:ext cx="730414" cy="1097729"/>
          </a:xfrm>
          <a:prstGeom prst="rect">
            <a:avLst/>
          </a:prstGeom>
          <a:ln w="12700">
            <a:miter lim="400000"/>
          </a:ln>
          <a:effectLst>
            <a:outerShdw blurRad="152400" dist="88900" dir="2700000" rotWithShape="0">
              <a:srgbClr val="000000">
                <a:alpha val="75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65536" tIns="65536" rIns="65536" bIns="65536">
            <a:spAutoFit/>
          </a:bodyPr>
          <a:lstStyle>
            <a:lvl1pPr marL="40639" marR="40639" algn="l" defTabSz="449262">
              <a:lnSpc>
                <a:spcPct val="93000"/>
              </a:lnSpc>
              <a:defRPr sz="7600">
                <a:solidFill>
                  <a:srgbClr val="0078A1"/>
                </a:solidFill>
                <a:uFill>
                  <a:solidFill>
                    <a:srgbClr val="000000"/>
                  </a:solidFill>
                </a:uFill>
                <a:latin typeface="Symbol"/>
                <a:ea typeface="Symbol"/>
                <a:cs typeface="Symbol"/>
                <a:sym typeface="Symbol"/>
              </a:defRPr>
            </a:lvl1pPr>
          </a:lstStyle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>
                <a:latin typeface="Symbol"/>
                <a:ea typeface="Symbol"/>
                <a:cs typeface="Symbol"/>
                <a:sym typeface="Symbol"/>
              </a:rPr>
              <a:t>l</a:t>
            </a:r>
          </a:p>
        </p:txBody>
      </p:sp>
      <p:sp>
        <p:nvSpPr>
          <p:cNvPr id="210" name="Title Text"/>
          <p:cNvSpPr txBox="1">
            <a:spLocks noGrp="1"/>
          </p:cNvSpPr>
          <p:nvPr>
            <p:ph type="title"/>
          </p:nvPr>
        </p:nvSpPr>
        <p:spPr>
          <a:xfrm>
            <a:off x="389119" y="197119"/>
            <a:ext cx="12296193" cy="1210369"/>
          </a:xfrm>
          <a:prstGeom prst="rect">
            <a:avLst/>
          </a:prstGeom>
        </p:spPr>
        <p:txBody>
          <a:bodyPr lIns="0" tIns="0" rIns="0" bIns="0" anchor="ctr"/>
          <a:lstStyle>
            <a:lvl1pPr algn="ctr" defTabSz="449262">
              <a:lnSpc>
                <a:spcPct val="93000"/>
              </a:lnSpc>
              <a:defRPr sz="56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211" name="Body Level One…"/>
          <p:cNvSpPr txBox="1">
            <a:spLocks noGrp="1"/>
          </p:cNvSpPr>
          <p:nvPr>
            <p:ph type="body" idx="1"/>
          </p:nvPr>
        </p:nvSpPr>
        <p:spPr>
          <a:xfrm>
            <a:off x="951295" y="1407487"/>
            <a:ext cx="11108354" cy="7798786"/>
          </a:xfrm>
          <a:prstGeom prst="rect">
            <a:avLst/>
          </a:prstGeom>
        </p:spPr>
        <p:txBody>
          <a:bodyPr lIns="0" tIns="0" rIns="0" bIns="0"/>
          <a:lstStyle>
            <a:lvl1pPr marL="512762" indent="-404812" defTabSz="449262">
              <a:lnSpc>
                <a:spcPct val="93000"/>
              </a:lnSpc>
              <a:spcBef>
                <a:spcPts val="200"/>
              </a:spcBef>
              <a:buClr>
                <a:srgbClr val="000000"/>
              </a:buClr>
              <a:buSzPct val="45000"/>
              <a:buChar char=""/>
              <a:defRPr sz="4000">
                <a:solidFill>
                  <a:srgbClr val="FF2600"/>
                </a:solidFill>
                <a:uFill>
                  <a:solidFill>
                    <a:srgbClr val="FF26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45696" indent="-369433" defTabSz="449262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75000"/>
              <a:buFont typeface="Symbol"/>
              <a:buChar char="-"/>
              <a:defRPr sz="3600"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49375" indent="-269875" defTabSz="449262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45000"/>
              <a:buChar char=""/>
              <a:def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770379" indent="-259079" defTabSz="449262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75000"/>
              <a:buFont typeface="Symbol"/>
              <a:buChar char="-"/>
              <a:defRPr sz="2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02179" indent="-259079" defTabSz="449262">
              <a:lnSpc>
                <a:spcPct val="93000"/>
              </a:lnSpc>
              <a:spcBef>
                <a:spcPts val="0"/>
              </a:spcBef>
              <a:buClr>
                <a:srgbClr val="000000"/>
              </a:buClr>
              <a:buSzPct val="45000"/>
              <a:buChar char=""/>
              <a:defRPr sz="2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1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266878" y="9243135"/>
            <a:ext cx="292101" cy="318332"/>
          </a:xfrm>
          <a:prstGeom prst="rect">
            <a:avLst/>
          </a:prstGeom>
        </p:spPr>
        <p:txBody>
          <a:bodyPr lIns="0" tIns="0" rIns="0" bIns="0"/>
          <a:lstStyle>
            <a:lvl1pPr algn="ctr" defTabSz="457200">
              <a:defRPr sz="220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975360" y="8886613"/>
            <a:ext cx="2709333" cy="650240"/>
          </a:xfrm>
          <a:prstGeom prst="rect">
            <a:avLst/>
          </a:prstGeom>
          <a:ln/>
        </p:spPr>
        <p:txBody>
          <a:bodyPr lIns="130046" tIns="65023" rIns="130046" bIns="65023"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443307" y="8886613"/>
            <a:ext cx="4118187" cy="650240"/>
          </a:xfrm>
          <a:prstGeom prst="rect">
            <a:avLst/>
          </a:prstGeom>
          <a:ln/>
        </p:spPr>
        <p:txBody>
          <a:bodyPr lIns="130046" tIns="65023" rIns="130046" bIns="65023"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12163341" y="9131300"/>
            <a:ext cx="294953" cy="292388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A50666-4B14-42C7-B7F5-B2D31347E59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32224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 -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4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35" name="Seal 3 SPOT281.jpg" descr="Seal 3 SPOT281.jpg"/>
          <p:cNvPicPr>
            <a:picLocks noChangeAspect="1"/>
          </p:cNvPicPr>
          <p:nvPr/>
        </p:nvPicPr>
        <p:blipFill>
          <a:blip r:embed="rId2"/>
          <a:srcRect l="3953" t="3727" r="4037" b="3957"/>
          <a:stretch>
            <a:fillRect/>
          </a:stretch>
        </p:blipFill>
        <p:spPr>
          <a:xfrm>
            <a:off x="11652633" y="843096"/>
            <a:ext cx="747854" cy="7503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2" h="21361" extrusionOk="0">
                <a:moveTo>
                  <a:pt x="11422" y="16"/>
                </a:moveTo>
                <a:cubicBezTo>
                  <a:pt x="7331" y="-203"/>
                  <a:pt x="3227" y="1854"/>
                  <a:pt x="1122" y="5835"/>
                </a:cubicBezTo>
                <a:cubicBezTo>
                  <a:pt x="406" y="7190"/>
                  <a:pt x="27" y="8923"/>
                  <a:pt x="2" y="10637"/>
                </a:cubicBezTo>
                <a:cubicBezTo>
                  <a:pt x="-23" y="12351"/>
                  <a:pt x="307" y="14046"/>
                  <a:pt x="985" y="15337"/>
                </a:cubicBezTo>
                <a:cubicBezTo>
                  <a:pt x="2583" y="18378"/>
                  <a:pt x="4999" y="20320"/>
                  <a:pt x="8244" y="21167"/>
                </a:cubicBezTo>
                <a:cubicBezTo>
                  <a:pt x="8700" y="21286"/>
                  <a:pt x="9272" y="21346"/>
                  <a:pt x="9902" y="21359"/>
                </a:cubicBezTo>
                <a:cubicBezTo>
                  <a:pt x="11791" y="21397"/>
                  <a:pt x="14195" y="20985"/>
                  <a:pt x="15560" y="20308"/>
                </a:cubicBezTo>
                <a:cubicBezTo>
                  <a:pt x="17837" y="19180"/>
                  <a:pt x="19258" y="17799"/>
                  <a:pt x="20453" y="15529"/>
                </a:cubicBezTo>
                <a:cubicBezTo>
                  <a:pt x="21226" y="14062"/>
                  <a:pt x="21577" y="12337"/>
                  <a:pt x="21539" y="10603"/>
                </a:cubicBezTo>
                <a:cubicBezTo>
                  <a:pt x="21476" y="7712"/>
                  <a:pt x="20339" y="4789"/>
                  <a:pt x="18327" y="2942"/>
                </a:cubicBezTo>
                <a:cubicBezTo>
                  <a:pt x="16323" y="1103"/>
                  <a:pt x="13877" y="148"/>
                  <a:pt x="11422" y="16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36" name="Body Level One…"/>
          <p:cNvSpPr txBox="1">
            <a:spLocks noGrp="1"/>
          </p:cNvSpPr>
          <p:nvPr>
            <p:ph type="body" idx="1"/>
          </p:nvPr>
        </p:nvSpPr>
        <p:spPr>
          <a:xfrm>
            <a:off x="571500" y="2324100"/>
            <a:ext cx="11709400" cy="6565900"/>
          </a:xfrm>
          <a:prstGeom prst="rect">
            <a:avLst/>
          </a:prstGeom>
        </p:spPr>
        <p:txBody>
          <a:bodyPr numCol="2" spcCol="585470"/>
          <a:lstStyle>
            <a:lvl1pPr>
              <a:spcBef>
                <a:spcPts val="4900"/>
              </a:spcBef>
              <a:defRPr sz="2400">
                <a:solidFill>
                  <a:srgbClr val="747474"/>
                </a:solidFill>
              </a:defRPr>
            </a:lvl1pPr>
            <a:lvl2pPr>
              <a:spcBef>
                <a:spcPts val="4900"/>
              </a:spcBef>
              <a:defRPr sz="2400"/>
            </a:lvl2pPr>
            <a:lvl3pPr>
              <a:spcBef>
                <a:spcPts val="4900"/>
              </a:spcBef>
              <a:defRPr sz="2400"/>
            </a:lvl3pPr>
            <a:lvl4pPr>
              <a:spcBef>
                <a:spcPts val="4900"/>
              </a:spcBef>
              <a:defRPr sz="2400"/>
            </a:lvl4pPr>
            <a:lvl5pPr>
              <a:spcBef>
                <a:spcPts val="4900"/>
              </a:spcBef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26924" y="9258300"/>
            <a:ext cx="258370" cy="24973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Seal 3 SPOT281.jpg" descr="Seal 3 SPOT28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0500" y="812800"/>
            <a:ext cx="812800" cy="812800"/>
          </a:xfrm>
          <a:prstGeom prst="rect">
            <a:avLst/>
          </a:prstGeom>
          <a:ln w="12700">
            <a:miter lim="400000"/>
          </a:ln>
        </p:spPr>
      </p:pic>
      <p:sp>
        <p:nvSpPr>
          <p:cNvPr id="45" name="Body Level One…"/>
          <p:cNvSpPr txBox="1">
            <a:spLocks noGrp="1"/>
          </p:cNvSpPr>
          <p:nvPr>
            <p:ph type="body" idx="1"/>
          </p:nvPr>
        </p:nvSpPr>
        <p:spPr>
          <a:xfrm>
            <a:off x="571500" y="863600"/>
            <a:ext cx="11861800" cy="8026400"/>
          </a:xfrm>
          <a:prstGeom prst="rect">
            <a:avLst/>
          </a:prstGeom>
        </p:spPr>
        <p:txBody>
          <a:bodyPr/>
          <a:lstStyle>
            <a:lvl1pPr>
              <a:spcBef>
                <a:spcPts val="7200"/>
              </a:spcBef>
              <a:defRPr sz="2400">
                <a:solidFill>
                  <a:srgbClr val="747474"/>
                </a:solidFill>
              </a:defRPr>
            </a:lvl1pPr>
            <a:lvl2pPr>
              <a:spcBef>
                <a:spcPts val="7200"/>
              </a:spcBef>
              <a:defRPr sz="2400"/>
            </a:lvl2pPr>
            <a:lvl3pPr>
              <a:spcBef>
                <a:spcPts val="7200"/>
              </a:spcBef>
              <a:defRPr sz="2400"/>
            </a:lvl3pPr>
            <a:lvl4pPr>
              <a:spcBef>
                <a:spcPts val="7200"/>
              </a:spcBef>
              <a:defRPr sz="2400"/>
            </a:lvl4pPr>
            <a:lvl5pPr>
              <a:spcBef>
                <a:spcPts val="7200"/>
              </a:spcBef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26924" y="9258300"/>
            <a:ext cx="258370" cy="24973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Seal 3 SPOT281.jpg" descr="Seal 3 SPOT28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0500" y="812800"/>
            <a:ext cx="812800" cy="812800"/>
          </a:xfrm>
          <a:prstGeom prst="rect">
            <a:avLst/>
          </a:prstGeom>
          <a:ln w="12700">
            <a:miter lim="400000"/>
          </a:ln>
        </p:spPr>
      </p:pic>
      <p:sp>
        <p:nvSpPr>
          <p:cNvPr id="5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26924" y="9258300"/>
            <a:ext cx="258370" cy="24973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62" name="Seal 3 SPOT281.jpg" descr="Seal 3 SPOT28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0500" y="812800"/>
            <a:ext cx="812800" cy="812800"/>
          </a:xfrm>
          <a:prstGeom prst="rect">
            <a:avLst/>
          </a:prstGeom>
          <a:ln w="12700">
            <a:miter lim="400000"/>
          </a:ln>
        </p:spPr>
      </p:pic>
      <p:sp>
        <p:nvSpPr>
          <p:cNvPr id="63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26924" y="9258300"/>
            <a:ext cx="258370" cy="24973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Text"/>
          <p:cNvSpPr txBox="1">
            <a:spLocks noGrp="1"/>
          </p:cNvSpPr>
          <p:nvPr>
            <p:ph type="title"/>
          </p:nvPr>
        </p:nvSpPr>
        <p:spPr>
          <a:xfrm>
            <a:off x="571500" y="3708400"/>
            <a:ext cx="11861800" cy="2336800"/>
          </a:xfrm>
          <a:prstGeom prst="rect">
            <a:avLst/>
          </a:prstGeom>
        </p:spPr>
        <p:txBody>
          <a:bodyPr anchor="ctr"/>
          <a:lstStyle/>
          <a:p>
            <a:r>
              <a:t>Title Text</a:t>
            </a:r>
          </a:p>
        </p:txBody>
      </p:sp>
      <p:sp>
        <p:nvSpPr>
          <p:cNvPr id="7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268200" y="9258300"/>
            <a:ext cx="258369" cy="249733"/>
          </a:xfrm>
          <a:prstGeom prst="rect">
            <a:avLst/>
          </a:prstGeom>
        </p:spPr>
        <p:txBody>
          <a:bodyPr/>
          <a:lstStyle>
            <a:lvl1pPr algn="l"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Horizontal">
    <p:bg>
      <p:bgPr>
        <a:solidFill>
          <a:srgbClr val="D6D6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ModernPortfolio_photo-h-2.pdf" descr="ModernPortfolio_photo-h-2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  <p:sp>
        <p:nvSpPr>
          <p:cNvPr id="80" name="Line"/>
          <p:cNvSpPr/>
          <p:nvPr/>
        </p:nvSpPr>
        <p:spPr>
          <a:xfrm>
            <a:off x="7543800" y="7975599"/>
            <a:ext cx="1" cy="1422529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81" name="Title Text"/>
          <p:cNvSpPr txBox="1">
            <a:spLocks noGrp="1"/>
          </p:cNvSpPr>
          <p:nvPr>
            <p:ph type="title"/>
          </p:nvPr>
        </p:nvSpPr>
        <p:spPr>
          <a:xfrm>
            <a:off x="1409700" y="7785100"/>
            <a:ext cx="5791200" cy="1701800"/>
          </a:xfrm>
          <a:prstGeom prst="rect">
            <a:avLst/>
          </a:prstGeom>
        </p:spPr>
        <p:txBody>
          <a:bodyPr anchor="ctr"/>
          <a:lstStyle>
            <a:lvl1pPr algn="r"/>
          </a:lstStyle>
          <a:p>
            <a:r>
              <a:t>Title Text</a:t>
            </a:r>
          </a:p>
        </p:txBody>
      </p:sp>
      <p:sp>
        <p:nvSpPr>
          <p:cNvPr id="8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848600" y="8470900"/>
            <a:ext cx="4953000" cy="508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2400">
                <a:solidFill>
                  <a:srgbClr val="A9A9A9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2400">
                <a:solidFill>
                  <a:srgbClr val="A9A9A9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2400">
                <a:solidFill>
                  <a:srgbClr val="A9A9A9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2400">
                <a:solidFill>
                  <a:srgbClr val="A9A9A9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2400">
                <a:solidFill>
                  <a:srgbClr val="A9A9A9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26924" y="9258300"/>
            <a:ext cx="258370" cy="24973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Vertical">
    <p:bg>
      <p:bgPr>
        <a:solidFill>
          <a:srgbClr val="D6D6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ModernPortfolio_photo-v-1.pdf" descr="ModernPortfolio_photo-v-1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  <p:sp>
        <p:nvSpPr>
          <p:cNvPr id="91" name="Line"/>
          <p:cNvSpPr/>
          <p:nvPr/>
        </p:nvSpPr>
        <p:spPr>
          <a:xfrm>
            <a:off x="647700" y="4749800"/>
            <a:ext cx="4882122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92" name="Title Text"/>
          <p:cNvSpPr txBox="1">
            <a:spLocks noGrp="1"/>
          </p:cNvSpPr>
          <p:nvPr>
            <p:ph type="title"/>
          </p:nvPr>
        </p:nvSpPr>
        <p:spPr>
          <a:xfrm>
            <a:off x="571500" y="1320800"/>
            <a:ext cx="5092700" cy="3175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9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571500" y="5029200"/>
            <a:ext cx="5092700" cy="3175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2400">
                <a:solidFill>
                  <a:srgbClr val="747474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2400"/>
            </a:lvl2pPr>
            <a:lvl3pPr marL="0" indent="0">
              <a:spcBef>
                <a:spcPts val="0"/>
              </a:spcBef>
              <a:buSzTx/>
              <a:buNone/>
              <a:defRPr sz="2400"/>
            </a:lvl3pPr>
            <a:lvl4pPr marL="0" indent="0">
              <a:spcBef>
                <a:spcPts val="0"/>
              </a:spcBef>
              <a:buSzTx/>
              <a:buNone/>
              <a:defRPr sz="2400"/>
            </a:lvl4pPr>
            <a:lvl5pPr marL="0" indent="0">
              <a:spcBef>
                <a:spcPts val="0"/>
              </a:spcBef>
              <a:buSz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08000" y="9258300"/>
            <a:ext cx="258369" cy="249733"/>
          </a:xfrm>
          <a:prstGeom prst="rect">
            <a:avLst/>
          </a:prstGeom>
        </p:spPr>
        <p:txBody>
          <a:bodyPr/>
          <a:lstStyle>
            <a:lvl1pPr algn="l"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571500" y="330200"/>
            <a:ext cx="11861800" cy="1397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8100" tIns="38100" rIns="38100" bIns="38100" anchor="b"/>
          <a:lstStyle/>
          <a:p>
            <a:r>
              <a:t>Title Text</a:t>
            </a:r>
          </a:p>
        </p:txBody>
      </p:sp>
      <p:sp>
        <p:nvSpPr>
          <p:cNvPr id="3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4" name="Seal 3 SPOT281.jpg" descr="Seal 3 SPOT281.jpg"/>
          <p:cNvPicPr>
            <a:picLocks noChangeAspect="1"/>
          </p:cNvPicPr>
          <p:nvPr/>
        </p:nvPicPr>
        <p:blipFill>
          <a:blip r:embed="rId24"/>
          <a:srcRect l="3468" t="3251" r="3361" b="3531"/>
          <a:stretch>
            <a:fillRect/>
          </a:stretch>
        </p:blipFill>
        <p:spPr>
          <a:xfrm>
            <a:off x="11585193" y="813825"/>
            <a:ext cx="757284" cy="757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03" h="20862" extrusionOk="0">
                <a:moveTo>
                  <a:pt x="10430" y="0"/>
                </a:moveTo>
                <a:cubicBezTo>
                  <a:pt x="7833" y="7"/>
                  <a:pt x="5231" y="1066"/>
                  <a:pt x="3123" y="3169"/>
                </a:cubicBezTo>
                <a:cubicBezTo>
                  <a:pt x="148" y="6137"/>
                  <a:pt x="-690" y="9603"/>
                  <a:pt x="560" y="13802"/>
                </a:cubicBezTo>
                <a:cubicBezTo>
                  <a:pt x="1344" y="16435"/>
                  <a:pt x="4228" y="19373"/>
                  <a:pt x="6892" y="20249"/>
                </a:cubicBezTo>
                <a:cubicBezTo>
                  <a:pt x="10975" y="21593"/>
                  <a:pt x="14774" y="20713"/>
                  <a:pt x="17748" y="17747"/>
                </a:cubicBezTo>
                <a:cubicBezTo>
                  <a:pt x="19860" y="15640"/>
                  <a:pt x="20910" y="13054"/>
                  <a:pt x="20903" y="10458"/>
                </a:cubicBezTo>
                <a:cubicBezTo>
                  <a:pt x="20896" y="7862"/>
                  <a:pt x="19828" y="5256"/>
                  <a:pt x="17704" y="3125"/>
                </a:cubicBezTo>
                <a:cubicBezTo>
                  <a:pt x="15620" y="1034"/>
                  <a:pt x="13028" y="-7"/>
                  <a:pt x="10430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5" name="Body Level One…"/>
          <p:cNvSpPr txBox="1">
            <a:spLocks noGrp="1"/>
          </p:cNvSpPr>
          <p:nvPr>
            <p:ph type="body" idx="1"/>
          </p:nvPr>
        </p:nvSpPr>
        <p:spPr>
          <a:xfrm>
            <a:off x="571500" y="2324100"/>
            <a:ext cx="11861800" cy="6565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8100" tIns="38100" rIns="38100" bIns="38100"/>
          <a:lstStyle>
            <a:lvl2pPr>
              <a:defRPr>
                <a:solidFill>
                  <a:srgbClr val="747474"/>
                </a:solidFill>
              </a:defRPr>
            </a:lvl2pPr>
            <a:lvl3pPr>
              <a:defRPr>
                <a:solidFill>
                  <a:srgbClr val="747474"/>
                </a:solidFill>
              </a:defRPr>
            </a:lvl3pPr>
            <a:lvl4pPr>
              <a:defRPr>
                <a:solidFill>
                  <a:srgbClr val="747474"/>
                </a:solidFill>
              </a:defRPr>
            </a:lvl4pPr>
            <a:lvl5pPr>
              <a:defRPr>
                <a:solidFill>
                  <a:srgbClr val="747474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171679" y="9131300"/>
            <a:ext cx="286615" cy="274422"/>
          </a:xfrm>
          <a:prstGeom prst="rect">
            <a:avLst/>
          </a:prstGeom>
          <a:ln w="12700">
            <a:miter lim="400000"/>
          </a:ln>
        </p:spPr>
        <p:txBody>
          <a:bodyPr wrap="none" lIns="38100" tIns="38100" rIns="38100" bIns="38100">
            <a:spAutoFit/>
          </a:bodyPr>
          <a:lstStyle>
            <a:lvl1pPr algn="r">
              <a:defRPr sz="14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</p:sldLayoutIdLst>
  <p:transition spd="med"/>
  <p:hf hdr="0" ftr="0" dt="0"/>
  <p:txStyles>
    <p:titleStyle>
      <a:lvl1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 Light"/>
        </a:defRPr>
      </a:lvl1pPr>
      <a:lvl2pPr marL="0" marR="0" indent="2286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 Light"/>
        </a:defRPr>
      </a:lvl2pPr>
      <a:lvl3pPr marL="0" marR="0" indent="4572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 Light"/>
        </a:defRPr>
      </a:lvl3pPr>
      <a:lvl4pPr marL="0" marR="0" indent="6858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 Light"/>
        </a:defRPr>
      </a:lvl4pPr>
      <a:lvl5pPr marL="0" marR="0" indent="9144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 Light"/>
        </a:defRPr>
      </a:lvl5pPr>
      <a:lvl6pPr marL="0" marR="0" indent="11430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 Light"/>
        </a:defRPr>
      </a:lvl6pPr>
      <a:lvl7pPr marL="0" marR="0" indent="13716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 Light"/>
        </a:defRPr>
      </a:lvl7pPr>
      <a:lvl8pPr marL="0" marR="0" indent="16002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 Light"/>
        </a:defRPr>
      </a:lvl8pPr>
      <a:lvl9pPr marL="0" marR="0" indent="18288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 Light"/>
        </a:defRPr>
      </a:lvl9pPr>
    </p:titleStyle>
    <p:bodyStyle>
      <a:lvl1pPr marL="203200" marR="0" indent="-203200" algn="l" defTabSz="584200" latinLnBrk="0">
        <a:lnSpc>
          <a:spcPct val="100000"/>
        </a:lnSpc>
        <a:spcBef>
          <a:spcPts val="1500"/>
        </a:spcBef>
        <a:spcAft>
          <a:spcPts val="0"/>
        </a:spcAft>
        <a:buClrTx/>
        <a:buSzPct val="100000"/>
        <a:buFontTx/>
        <a:buChar char="•"/>
        <a:tabLst/>
        <a:defRPr sz="3000" b="0" i="0" u="none" strike="noStrike" cap="none" spc="0" baseline="0">
          <a:ln>
            <a:noFill/>
          </a:ln>
          <a:solidFill>
            <a:srgbClr val="941100"/>
          </a:solidFill>
          <a:uFillTx/>
          <a:latin typeface="+mn-lt"/>
          <a:ea typeface="+mn-ea"/>
          <a:cs typeface="+mn-cs"/>
          <a:sym typeface="Helvetica Neue"/>
        </a:defRPr>
      </a:lvl1pPr>
      <a:lvl2pPr marL="546100" marR="0" indent="-203200" algn="l" defTabSz="584200" latinLnBrk="0">
        <a:lnSpc>
          <a:spcPct val="100000"/>
        </a:lnSpc>
        <a:spcBef>
          <a:spcPts val="1500"/>
        </a:spcBef>
        <a:spcAft>
          <a:spcPts val="0"/>
        </a:spcAft>
        <a:buClrTx/>
        <a:buSzPct val="100000"/>
        <a:buFontTx/>
        <a:buChar char="•"/>
        <a:tabLst/>
        <a:defRPr sz="3000" b="0" i="0" u="none" strike="noStrike" cap="none" spc="0" baseline="0">
          <a:ln>
            <a:noFill/>
          </a:ln>
          <a:solidFill>
            <a:srgbClr val="941100"/>
          </a:solidFill>
          <a:uFillTx/>
          <a:latin typeface="+mn-lt"/>
          <a:ea typeface="+mn-ea"/>
          <a:cs typeface="+mn-cs"/>
          <a:sym typeface="Helvetica Neue"/>
        </a:defRPr>
      </a:lvl2pPr>
      <a:lvl3pPr marL="889000" marR="0" indent="-203200" algn="l" defTabSz="584200" latinLnBrk="0">
        <a:lnSpc>
          <a:spcPct val="100000"/>
        </a:lnSpc>
        <a:spcBef>
          <a:spcPts val="1500"/>
        </a:spcBef>
        <a:spcAft>
          <a:spcPts val="0"/>
        </a:spcAft>
        <a:buClrTx/>
        <a:buSzPct val="100000"/>
        <a:buFontTx/>
        <a:buChar char="•"/>
        <a:tabLst/>
        <a:defRPr sz="3000" b="0" i="0" u="none" strike="noStrike" cap="none" spc="0" baseline="0">
          <a:ln>
            <a:noFill/>
          </a:ln>
          <a:solidFill>
            <a:srgbClr val="941100"/>
          </a:solidFill>
          <a:uFillTx/>
          <a:latin typeface="+mn-lt"/>
          <a:ea typeface="+mn-ea"/>
          <a:cs typeface="+mn-cs"/>
          <a:sym typeface="Helvetica Neue"/>
        </a:defRPr>
      </a:lvl3pPr>
      <a:lvl4pPr marL="1231900" marR="0" indent="-203200" algn="l" defTabSz="584200" latinLnBrk="0">
        <a:lnSpc>
          <a:spcPct val="100000"/>
        </a:lnSpc>
        <a:spcBef>
          <a:spcPts val="1500"/>
        </a:spcBef>
        <a:spcAft>
          <a:spcPts val="0"/>
        </a:spcAft>
        <a:buClrTx/>
        <a:buSzPct val="100000"/>
        <a:buFontTx/>
        <a:buChar char="•"/>
        <a:tabLst/>
        <a:defRPr sz="3000" b="0" i="0" u="none" strike="noStrike" cap="none" spc="0" baseline="0">
          <a:ln>
            <a:noFill/>
          </a:ln>
          <a:solidFill>
            <a:srgbClr val="941100"/>
          </a:solidFill>
          <a:uFillTx/>
          <a:latin typeface="+mn-lt"/>
          <a:ea typeface="+mn-ea"/>
          <a:cs typeface="+mn-cs"/>
          <a:sym typeface="Helvetica Neue"/>
        </a:defRPr>
      </a:lvl4pPr>
      <a:lvl5pPr marL="1574800" marR="0" indent="-203200" algn="l" defTabSz="584200" latinLnBrk="0">
        <a:lnSpc>
          <a:spcPct val="100000"/>
        </a:lnSpc>
        <a:spcBef>
          <a:spcPts val="1500"/>
        </a:spcBef>
        <a:spcAft>
          <a:spcPts val="0"/>
        </a:spcAft>
        <a:buClrTx/>
        <a:buSzPct val="100000"/>
        <a:buFontTx/>
        <a:buChar char="•"/>
        <a:tabLst/>
        <a:defRPr sz="3000" b="0" i="0" u="none" strike="noStrike" cap="none" spc="0" baseline="0">
          <a:ln>
            <a:noFill/>
          </a:ln>
          <a:solidFill>
            <a:srgbClr val="941100"/>
          </a:solidFill>
          <a:uFillTx/>
          <a:latin typeface="+mn-lt"/>
          <a:ea typeface="+mn-ea"/>
          <a:cs typeface="+mn-cs"/>
          <a:sym typeface="Helvetica Neue"/>
        </a:defRPr>
      </a:lvl5pPr>
      <a:lvl6pPr marL="1917700" marR="0" indent="-203200" algn="l" defTabSz="584200" latinLnBrk="0">
        <a:lnSpc>
          <a:spcPct val="100000"/>
        </a:lnSpc>
        <a:spcBef>
          <a:spcPts val="1500"/>
        </a:spcBef>
        <a:spcAft>
          <a:spcPts val="0"/>
        </a:spcAft>
        <a:buClrTx/>
        <a:buSzPct val="100000"/>
        <a:buFontTx/>
        <a:buChar char="•"/>
        <a:tabLst/>
        <a:defRPr sz="3000" b="0" i="0" u="none" strike="noStrike" cap="none" spc="0" baseline="0">
          <a:ln>
            <a:noFill/>
          </a:ln>
          <a:solidFill>
            <a:srgbClr val="941100"/>
          </a:solidFill>
          <a:uFillTx/>
          <a:latin typeface="+mn-lt"/>
          <a:ea typeface="+mn-ea"/>
          <a:cs typeface="+mn-cs"/>
          <a:sym typeface="Helvetica Neue"/>
        </a:defRPr>
      </a:lvl6pPr>
      <a:lvl7pPr marL="2260600" marR="0" indent="-203200" algn="l" defTabSz="584200" latinLnBrk="0">
        <a:lnSpc>
          <a:spcPct val="100000"/>
        </a:lnSpc>
        <a:spcBef>
          <a:spcPts val="1500"/>
        </a:spcBef>
        <a:spcAft>
          <a:spcPts val="0"/>
        </a:spcAft>
        <a:buClrTx/>
        <a:buSzPct val="100000"/>
        <a:buFontTx/>
        <a:buChar char="•"/>
        <a:tabLst/>
        <a:defRPr sz="3000" b="0" i="0" u="none" strike="noStrike" cap="none" spc="0" baseline="0">
          <a:ln>
            <a:noFill/>
          </a:ln>
          <a:solidFill>
            <a:srgbClr val="941100"/>
          </a:solidFill>
          <a:uFillTx/>
          <a:latin typeface="+mn-lt"/>
          <a:ea typeface="+mn-ea"/>
          <a:cs typeface="+mn-cs"/>
          <a:sym typeface="Helvetica Neue"/>
        </a:defRPr>
      </a:lvl7pPr>
      <a:lvl8pPr marL="2603500" marR="0" indent="-203200" algn="l" defTabSz="584200" latinLnBrk="0">
        <a:lnSpc>
          <a:spcPct val="100000"/>
        </a:lnSpc>
        <a:spcBef>
          <a:spcPts val="1500"/>
        </a:spcBef>
        <a:spcAft>
          <a:spcPts val="0"/>
        </a:spcAft>
        <a:buClrTx/>
        <a:buSzPct val="100000"/>
        <a:buFontTx/>
        <a:buChar char="•"/>
        <a:tabLst/>
        <a:defRPr sz="3000" b="0" i="0" u="none" strike="noStrike" cap="none" spc="0" baseline="0">
          <a:ln>
            <a:noFill/>
          </a:ln>
          <a:solidFill>
            <a:srgbClr val="941100"/>
          </a:solidFill>
          <a:uFillTx/>
          <a:latin typeface="+mn-lt"/>
          <a:ea typeface="+mn-ea"/>
          <a:cs typeface="+mn-cs"/>
          <a:sym typeface="Helvetica Neue"/>
        </a:defRPr>
      </a:lvl8pPr>
      <a:lvl9pPr marL="2946400" marR="0" indent="-203200" algn="l" defTabSz="584200" latinLnBrk="0">
        <a:lnSpc>
          <a:spcPct val="100000"/>
        </a:lnSpc>
        <a:spcBef>
          <a:spcPts val="1500"/>
        </a:spcBef>
        <a:spcAft>
          <a:spcPts val="0"/>
        </a:spcAft>
        <a:buClrTx/>
        <a:buSzPct val="100000"/>
        <a:buFontTx/>
        <a:buChar char="•"/>
        <a:tabLst/>
        <a:defRPr sz="3000" b="0" i="0" u="none" strike="noStrike" cap="none" spc="0" baseline="0">
          <a:ln>
            <a:noFill/>
          </a:ln>
          <a:solidFill>
            <a:srgbClr val="9411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2286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4572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6858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9144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11430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13716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16002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18288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Line"/>
          <p:cNvSpPr/>
          <p:nvPr/>
        </p:nvSpPr>
        <p:spPr>
          <a:xfrm>
            <a:off x="647700" y="47498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222" name="Seal 3 SPOT281.jpg" descr="Seal 3 SPOT281.jpg"/>
          <p:cNvPicPr>
            <a:picLocks noChangeAspect="1"/>
          </p:cNvPicPr>
          <p:nvPr/>
        </p:nvPicPr>
        <p:blipFill>
          <a:blip r:embed="rId2"/>
          <a:srcRect l="3469" t="3249" r="3360" b="3533"/>
          <a:stretch>
            <a:fillRect/>
          </a:stretch>
        </p:blipFill>
        <p:spPr>
          <a:xfrm>
            <a:off x="12017002" y="166113"/>
            <a:ext cx="757284" cy="757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03" h="20862" extrusionOk="0">
                <a:moveTo>
                  <a:pt x="10430" y="0"/>
                </a:moveTo>
                <a:cubicBezTo>
                  <a:pt x="7833" y="7"/>
                  <a:pt x="5231" y="1066"/>
                  <a:pt x="3123" y="3169"/>
                </a:cubicBezTo>
                <a:cubicBezTo>
                  <a:pt x="148" y="6137"/>
                  <a:pt x="-690" y="9614"/>
                  <a:pt x="560" y="13813"/>
                </a:cubicBezTo>
                <a:cubicBezTo>
                  <a:pt x="1344" y="16446"/>
                  <a:pt x="4228" y="19373"/>
                  <a:pt x="6892" y="20249"/>
                </a:cubicBezTo>
                <a:cubicBezTo>
                  <a:pt x="10975" y="21593"/>
                  <a:pt x="14774" y="20713"/>
                  <a:pt x="17748" y="17747"/>
                </a:cubicBezTo>
                <a:cubicBezTo>
                  <a:pt x="19860" y="15640"/>
                  <a:pt x="20910" y="13054"/>
                  <a:pt x="20903" y="10458"/>
                </a:cubicBezTo>
                <a:cubicBezTo>
                  <a:pt x="20896" y="7862"/>
                  <a:pt x="19827" y="5256"/>
                  <a:pt x="17704" y="3125"/>
                </a:cubicBezTo>
                <a:cubicBezTo>
                  <a:pt x="15620" y="1034"/>
                  <a:pt x="13028" y="-7"/>
                  <a:pt x="10430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223" name="A C Primer (Part II)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A C Primer</a:t>
            </a:r>
            <a:r>
              <a:rPr lang="en-US" dirty="0"/>
              <a:t> (8): </a:t>
            </a:r>
            <a:br>
              <a:rPr lang="en-US" dirty="0"/>
            </a:br>
            <a:r>
              <a:rPr lang="en-US" dirty="0"/>
              <a:t>Linked Lists, </a:t>
            </a:r>
            <a:r>
              <a:rPr lang="en-US" dirty="0" err="1"/>
              <a:t>Enums</a:t>
            </a:r>
            <a:r>
              <a:rPr lang="en-US" dirty="0"/>
              <a:t>, and Function Pointers</a:t>
            </a:r>
            <a:endParaRPr dirty="0"/>
          </a:p>
        </p:txBody>
      </p:sp>
      <p:sp>
        <p:nvSpPr>
          <p:cNvPr id="224" name="Ion Mandoiu…"/>
          <p:cNvSpPr txBox="1">
            <a:spLocks noGrp="1"/>
          </p:cNvSpPr>
          <p:nvPr>
            <p:ph type="subTitle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Ion </a:t>
            </a:r>
            <a:r>
              <a:rPr dirty="0" err="1"/>
              <a:t>Mandoiu</a:t>
            </a:r>
            <a:endParaRPr dirty="0"/>
          </a:p>
          <a:p>
            <a:r>
              <a:rPr dirty="0"/>
              <a:t>Laurent Michel</a:t>
            </a:r>
            <a:endParaRPr lang="en-US" dirty="0"/>
          </a:p>
          <a:p>
            <a:r>
              <a:rPr lang="en-US" dirty="0"/>
              <a:t>Revised by M. Khan and J. Shi</a:t>
            </a:r>
          </a:p>
          <a:p>
            <a:endParaRPr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578E3-B11F-4FB1-94EB-4359D1525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6FDDB6-6B1F-46E0-A949-42D076A344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spcBef>
                <a:spcPts val="600"/>
              </a:spcBef>
              <a:buNone/>
            </a:pPr>
            <a:r>
              <a:rPr lang="en-US" sz="2400" dirty="0">
                <a:solidFill>
                  <a:srgbClr val="0365C0"/>
                </a:solidFill>
                <a:latin typeface="Consolas" panose="020B0609020204030204" pitchFamily="49" charset="0"/>
              </a:rPr>
              <a:t>node * append(node * head, node * </a:t>
            </a:r>
            <a:r>
              <a:rPr lang="en-US" sz="2400" dirty="0" err="1">
                <a:solidFill>
                  <a:srgbClr val="0365C0"/>
                </a:solidFill>
                <a:latin typeface="Consolas" panose="020B0609020204030204" pitchFamily="49" charset="0"/>
              </a:rPr>
              <a:t>newnode</a:t>
            </a:r>
            <a:r>
              <a:rPr lang="en-US" sz="2400" dirty="0">
                <a:solidFill>
                  <a:srgbClr val="0365C0"/>
                </a:solidFill>
                <a:latin typeface="Consolas" panose="020B0609020204030204" pitchFamily="49" charset="0"/>
              </a:rPr>
              <a:t>) {</a:t>
            </a:r>
          </a:p>
          <a:p>
            <a:pPr marL="0" lvl="0" indent="0">
              <a:spcBef>
                <a:spcPts val="600"/>
              </a:spcBef>
              <a:buNone/>
            </a:pPr>
            <a:r>
              <a:rPr lang="en-US" sz="2400" dirty="0">
                <a:solidFill>
                  <a:srgbClr val="0365C0"/>
                </a:solidFill>
                <a:latin typeface="Consolas" panose="020B0609020204030204" pitchFamily="49" charset="0"/>
              </a:rPr>
              <a:t>    node *last = </a:t>
            </a:r>
            <a:r>
              <a:rPr lang="en-US" sz="2400" dirty="0" err="1">
                <a:solidFill>
                  <a:srgbClr val="0365C0"/>
                </a:solidFill>
                <a:latin typeface="Consolas" panose="020B0609020204030204" pitchFamily="49" charset="0"/>
              </a:rPr>
              <a:t>find_last</a:t>
            </a:r>
            <a:r>
              <a:rPr lang="en-US" sz="2400" dirty="0">
                <a:solidFill>
                  <a:srgbClr val="0365C0"/>
                </a:solidFill>
                <a:latin typeface="Consolas" panose="020B0609020204030204" pitchFamily="49" charset="0"/>
              </a:rPr>
              <a:t>(head);</a:t>
            </a:r>
            <a:r>
              <a:rPr lang="en-US" sz="2400" dirty="0">
                <a:solidFill>
                  <a:srgbClr val="C82506"/>
                </a:solidFill>
                <a:latin typeface="Consolas" panose="020B0609020204030204" pitchFamily="49" charset="0"/>
              </a:rPr>
              <a:t> 	// find the last one</a:t>
            </a:r>
          </a:p>
          <a:p>
            <a:pPr marL="0" lvl="0" indent="0">
              <a:spcBef>
                <a:spcPts val="600"/>
              </a:spcBef>
              <a:buNone/>
            </a:pPr>
            <a:r>
              <a:rPr lang="en-US" sz="2400" dirty="0">
                <a:solidFill>
                  <a:srgbClr val="0365C0"/>
                </a:solidFill>
                <a:latin typeface="Consolas" panose="020B0609020204030204" pitchFamily="49" charset="0"/>
              </a:rPr>
              <a:t>    if (last == NULL)</a:t>
            </a:r>
            <a:r>
              <a:rPr lang="en-US" sz="2400" dirty="0">
                <a:solidFill>
                  <a:srgbClr val="C82506"/>
                </a:solidFill>
                <a:latin typeface="Consolas" panose="020B0609020204030204" pitchFamily="49" charset="0"/>
              </a:rPr>
              <a:t> 	 // if the list is empty, </a:t>
            </a:r>
            <a:r>
              <a:rPr lang="en-US" sz="2400" dirty="0" err="1">
                <a:solidFill>
                  <a:srgbClr val="C82506"/>
                </a:solidFill>
                <a:latin typeface="Consolas" panose="020B0609020204030204" pitchFamily="49" charset="0"/>
              </a:rPr>
              <a:t>newnode</a:t>
            </a:r>
            <a:r>
              <a:rPr lang="en-US" sz="2400" dirty="0">
                <a:solidFill>
                  <a:srgbClr val="C82506"/>
                </a:solidFill>
                <a:latin typeface="Consolas" panose="020B0609020204030204" pitchFamily="49" charset="0"/>
              </a:rPr>
              <a:t> is the head</a:t>
            </a:r>
            <a:endParaRPr lang="en-US" sz="2400" dirty="0">
              <a:solidFill>
                <a:srgbClr val="0365C0"/>
              </a:solidFill>
              <a:latin typeface="Consolas" panose="020B0609020204030204" pitchFamily="49" charset="0"/>
            </a:endParaRPr>
          </a:p>
          <a:p>
            <a:pPr marL="0" lvl="0" indent="0">
              <a:spcBef>
                <a:spcPts val="600"/>
              </a:spcBef>
              <a:buNone/>
            </a:pPr>
            <a:r>
              <a:rPr lang="en-US" sz="2400" dirty="0">
                <a:solidFill>
                  <a:srgbClr val="0365C0"/>
                </a:solidFill>
                <a:latin typeface="Consolas" panose="020B0609020204030204" pitchFamily="49" charset="0"/>
              </a:rPr>
              <a:t>        return </a:t>
            </a:r>
            <a:r>
              <a:rPr lang="en-US" sz="2400" dirty="0" err="1">
                <a:solidFill>
                  <a:srgbClr val="0365C0"/>
                </a:solidFill>
                <a:latin typeface="Consolas" panose="020B0609020204030204" pitchFamily="49" charset="0"/>
              </a:rPr>
              <a:t>newnode</a:t>
            </a:r>
            <a:r>
              <a:rPr lang="en-US" sz="2400" dirty="0">
                <a:solidFill>
                  <a:srgbClr val="0365C0"/>
                </a:solidFill>
                <a:latin typeface="Consolas" panose="020B0609020204030204" pitchFamily="49" charset="0"/>
              </a:rPr>
              <a:t>;</a:t>
            </a:r>
          </a:p>
          <a:p>
            <a:pPr marL="0" lvl="0" indent="0">
              <a:spcBef>
                <a:spcPts val="600"/>
              </a:spcBef>
              <a:buNone/>
            </a:pPr>
            <a:r>
              <a:rPr lang="en-US" sz="2400" dirty="0">
                <a:solidFill>
                  <a:srgbClr val="0365C0"/>
                </a:solidFill>
                <a:latin typeface="Consolas" panose="020B0609020204030204" pitchFamily="49" charset="0"/>
              </a:rPr>
              <a:t>    last-&gt;next = </a:t>
            </a:r>
            <a:r>
              <a:rPr lang="en-US" sz="2400" dirty="0" err="1">
                <a:solidFill>
                  <a:srgbClr val="0365C0"/>
                </a:solidFill>
                <a:latin typeface="Consolas" panose="020B0609020204030204" pitchFamily="49" charset="0"/>
              </a:rPr>
              <a:t>newnode</a:t>
            </a:r>
            <a:r>
              <a:rPr lang="en-US" sz="2400" dirty="0">
                <a:solidFill>
                  <a:srgbClr val="0365C0"/>
                </a:solidFill>
                <a:latin typeface="Consolas" panose="020B0609020204030204" pitchFamily="49" charset="0"/>
              </a:rPr>
              <a:t>;</a:t>
            </a:r>
          </a:p>
          <a:p>
            <a:pPr marL="0" lvl="0" indent="0">
              <a:spcBef>
                <a:spcPts val="600"/>
              </a:spcBef>
              <a:buNone/>
            </a:pPr>
            <a:r>
              <a:rPr lang="en-US" sz="2400" dirty="0">
                <a:solidFill>
                  <a:srgbClr val="0365C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solidFill>
                  <a:srgbClr val="0365C0"/>
                </a:solidFill>
                <a:latin typeface="Consolas" panose="020B0609020204030204" pitchFamily="49" charset="0"/>
              </a:rPr>
              <a:t>newnode</a:t>
            </a:r>
            <a:r>
              <a:rPr lang="en-US" sz="2400" dirty="0">
                <a:solidFill>
                  <a:srgbClr val="0365C0"/>
                </a:solidFill>
                <a:latin typeface="Consolas" panose="020B0609020204030204" pitchFamily="49" charset="0"/>
              </a:rPr>
              <a:t>-&gt;next = NULL;</a:t>
            </a:r>
          </a:p>
          <a:p>
            <a:pPr marL="0" lvl="0" indent="0">
              <a:spcBef>
                <a:spcPts val="600"/>
              </a:spcBef>
              <a:buNone/>
            </a:pPr>
            <a:r>
              <a:rPr lang="en-US" sz="2400" dirty="0">
                <a:solidFill>
                  <a:srgbClr val="0365C0"/>
                </a:solidFill>
                <a:latin typeface="Consolas" panose="020B0609020204030204" pitchFamily="49" charset="0"/>
              </a:rPr>
              <a:t>    return head;     </a:t>
            </a:r>
            <a:r>
              <a:rPr lang="en-US" sz="2400" dirty="0">
                <a:solidFill>
                  <a:srgbClr val="C82506"/>
                </a:solidFill>
                <a:latin typeface="Consolas" panose="020B0609020204030204" pitchFamily="49" charset="0"/>
              </a:rPr>
              <a:t>// return the (unchanged) head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400" dirty="0">
                <a:solidFill>
                  <a:srgbClr val="0365C0"/>
                </a:solidFill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0DF1A61-F4EB-49F8-AAC6-26702EE0708B}"/>
              </a:ext>
            </a:extLst>
          </p:cNvPr>
          <p:cNvGrpSpPr/>
          <p:nvPr/>
        </p:nvGrpSpPr>
        <p:grpSpPr>
          <a:xfrm>
            <a:off x="1629747" y="5629469"/>
            <a:ext cx="9150220" cy="3793931"/>
            <a:chOff x="1219200" y="4982053"/>
            <a:chExt cx="10566400" cy="4441347"/>
          </a:xfrm>
        </p:grpSpPr>
        <p:pic>
          <p:nvPicPr>
            <p:cNvPr id="5" name="Picture 2" descr="Add a new node at the end of the linked list">
              <a:extLst>
                <a:ext uri="{FF2B5EF4-FFF2-40B4-BE49-F238E27FC236}">
                  <a16:creationId xmlns:a16="http://schemas.microsoft.com/office/drawing/2014/main" id="{6926590B-2B91-41DF-ACBA-A2B3C583E61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9200" y="5150303"/>
              <a:ext cx="9682836" cy="35419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0566709-2B62-4BF4-BCB6-B80194214B5E}"/>
                </a:ext>
              </a:extLst>
            </p:cNvPr>
            <p:cNvSpPr txBox="1"/>
            <p:nvPr/>
          </p:nvSpPr>
          <p:spPr>
            <a:xfrm>
              <a:off x="1219200" y="9013031"/>
              <a:ext cx="10566400" cy="4103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r>
                <a:rPr kumimoji="0" lang="en-US" sz="2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Helvetica Neue Light"/>
                </a:rPr>
                <a:t>Figures for linked list are </a:t>
              </a:r>
              <a:r>
                <a:rPr lang="en-US" sz="2000" dirty="0"/>
                <a:t>from http://www.zentut.com/c-tutorial/c-linked-list/</a:t>
              </a:r>
              <a:endPara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Neue Light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8C6D41A-BA04-4798-8920-676AE91D5F26}"/>
                </a:ext>
              </a:extLst>
            </p:cNvPr>
            <p:cNvSpPr txBox="1"/>
            <p:nvPr/>
          </p:nvSpPr>
          <p:spPr>
            <a:xfrm>
              <a:off x="7141029" y="4982053"/>
              <a:ext cx="1872342" cy="595035"/>
            </a:xfrm>
            <a:prstGeom prst="rect">
              <a:avLst/>
            </a:prstGeom>
            <a:solidFill>
              <a:srgbClr val="EAEAEA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3200" dirty="0">
                  <a:solidFill>
                    <a:srgbClr val="FF0000"/>
                  </a:solidFill>
                  <a:latin typeface="Consolas" panose="020B0609020204030204" pitchFamily="49" charset="0"/>
                </a:rPr>
                <a:t>last</a:t>
              </a:r>
              <a:endParaRPr kumimoji="0" lang="en-US" sz="32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Consolas" panose="020B0609020204030204" pitchFamily="49" charset="0"/>
                <a:sym typeface="Helvetica Neue Light"/>
              </a:endParaRPr>
            </a:p>
          </p:txBody>
        </p:sp>
      </p:grp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7ABEB37-11FE-4B48-88E1-F8248F0F0DA9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919664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Enumeration types (ABC 7.5)</a:t>
            </a:r>
          </a:p>
        </p:txBody>
      </p:sp>
      <p:sp>
        <p:nvSpPr>
          <p:cNvPr id="542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2324100"/>
            <a:ext cx="12267422" cy="6565900"/>
          </a:xfrm>
        </p:spPr>
        <p:txBody>
          <a:bodyPr/>
          <a:lstStyle/>
          <a:p>
            <a:pPr eaLnBrk="1" hangingPunct="1"/>
            <a:r>
              <a:rPr lang="en-US" altLang="en-US" sz="3400" dirty="0"/>
              <a:t>User-defined integer-like types: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en-US" sz="2600" dirty="0" err="1">
                <a:solidFill>
                  <a:schemeClr val="accent1"/>
                </a:solidFill>
                <a:latin typeface="Consolas" panose="020B0609020204030204" pitchFamily="49" charset="0"/>
              </a:rPr>
              <a:t>typedef</a:t>
            </a:r>
            <a:r>
              <a:rPr lang="en-US" altLang="en-US" sz="2600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600" dirty="0" err="1">
                <a:solidFill>
                  <a:schemeClr val="accent1"/>
                </a:solidFill>
                <a:latin typeface="Consolas" panose="020B0609020204030204" pitchFamily="49" charset="0"/>
              </a:rPr>
              <a:t>enum</a:t>
            </a:r>
            <a:r>
              <a:rPr lang="en-US" altLang="en-US" sz="2600" dirty="0">
                <a:solidFill>
                  <a:schemeClr val="accent1"/>
                </a:solidFill>
                <a:latin typeface="Consolas" panose="020B0609020204030204" pitchFamily="49" charset="0"/>
              </a:rPr>
              <a:t> {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en-US" sz="2600" dirty="0">
                <a:solidFill>
                  <a:schemeClr val="accent1"/>
                </a:solidFill>
                <a:latin typeface="Consolas" panose="020B0609020204030204" pitchFamily="49" charset="0"/>
              </a:rPr>
              <a:t>  Red, Orange, Yellow, Green, Blue, Violet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en-US" sz="2600" dirty="0">
                <a:solidFill>
                  <a:schemeClr val="accent1"/>
                </a:solidFill>
                <a:latin typeface="Consolas" panose="020B0609020204030204" pitchFamily="49" charset="0"/>
              </a:rPr>
              <a:t>} Color;</a:t>
            </a:r>
          </a:p>
          <a:p>
            <a:pPr eaLnBrk="1" hangingPunct="1"/>
            <a:r>
              <a:rPr lang="en-US" altLang="en-US" sz="3400" dirty="0"/>
              <a:t>Names look like C identifiers</a:t>
            </a:r>
          </a:p>
          <a:p>
            <a:pPr lvl="1"/>
            <a:r>
              <a:rPr lang="en-US" altLang="en-US" sz="3400" dirty="0"/>
              <a:t>are listed (enumerated) in definition</a:t>
            </a:r>
          </a:p>
          <a:p>
            <a:pPr lvl="1"/>
            <a:r>
              <a:rPr lang="en-US" altLang="en-US" sz="3400" dirty="0"/>
              <a:t>treated as integers</a:t>
            </a:r>
          </a:p>
          <a:p>
            <a:pPr lvl="2"/>
            <a:r>
              <a:rPr lang="en-US" altLang="en-US" sz="2800" dirty="0"/>
              <a:t>can add, subtract, compare (</a:t>
            </a:r>
            <a:r>
              <a:rPr lang="en-US" altLang="en-US" sz="2800" dirty="0">
                <a:solidFill>
                  <a:schemeClr val="accent1"/>
                </a:solidFill>
                <a:latin typeface="Consolas" panose="020B0609020204030204" pitchFamily="49" charset="0"/>
              </a:rPr>
              <a:t>Red + Green, if(color==Red)</a:t>
            </a:r>
            <a:r>
              <a:rPr lang="en-US" altLang="en-US" sz="2800" dirty="0">
                <a:latin typeface="Courier New" pitchFamily="49" charset="0"/>
              </a:rPr>
              <a:t>…)</a:t>
            </a:r>
          </a:p>
          <a:p>
            <a:pPr lvl="2"/>
            <a:r>
              <a:rPr lang="en-US" altLang="en-US" sz="2800" dirty="0"/>
              <a:t>can’t print as symbol</a:t>
            </a:r>
          </a:p>
          <a:p>
            <a:pPr lvl="2"/>
            <a:r>
              <a:rPr lang="en-US" altLang="en-US" sz="2800" dirty="0"/>
              <a:t>but debugger generally will</a:t>
            </a:r>
          </a:p>
          <a:p>
            <a:pPr eaLnBrk="1" hangingPunct="1">
              <a:buFont typeface="Wingdings" pitchFamily="2" charset="2"/>
              <a:buNone/>
            </a:pPr>
            <a:endParaRPr lang="en-US" altLang="en-US" sz="3400" dirty="0"/>
          </a:p>
          <a:p>
            <a:pPr eaLnBrk="1" hangingPunct="1"/>
            <a:endParaRPr lang="en-US" altLang="en-US" sz="3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62A3340-0380-4079-96C9-AA15D8E21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A50666-4B14-42C7-B7F5-B2D31347E592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412290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CF41E-FD0F-4DE3-870A-A384AEC2F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Enumeration types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149029-6121-44E4-A4BA-675D963771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sz="2800" dirty="0">
                <a:solidFill>
                  <a:srgbClr val="0365C0"/>
                </a:solidFill>
                <a:latin typeface="Consolas" panose="020B0609020204030204" pitchFamily="49" charset="0"/>
              </a:rPr>
              <a:t>// </a:t>
            </a:r>
            <a:r>
              <a:rPr lang="en-US" sz="2800" dirty="0" err="1">
                <a:solidFill>
                  <a:srgbClr val="0365C0"/>
                </a:solidFill>
                <a:latin typeface="Consolas" panose="020B0609020204030204" pitchFamily="49" charset="0"/>
              </a:rPr>
              <a:t>enum</a:t>
            </a:r>
            <a:r>
              <a:rPr lang="en-US" sz="2800" dirty="0">
                <a:solidFill>
                  <a:srgbClr val="0365C0"/>
                </a:solidFill>
                <a:latin typeface="Consolas" panose="020B0609020204030204" pitchFamily="49" charset="0"/>
              </a:rPr>
              <a:t> start from 0 by default</a:t>
            </a:r>
          </a:p>
          <a:p>
            <a:pPr marL="0" lvl="0" indent="0">
              <a:buNone/>
            </a:pPr>
            <a:r>
              <a:rPr lang="en-US" sz="2800" dirty="0" err="1">
                <a:latin typeface="Consolas" panose="020B0609020204030204" pitchFamily="49" charset="0"/>
              </a:rPr>
              <a:t>enum</a:t>
            </a:r>
            <a:r>
              <a:rPr lang="en-US" sz="2800" dirty="0">
                <a:latin typeface="Consolas" panose="020B0609020204030204" pitchFamily="49" charset="0"/>
              </a:rPr>
              <a:t> week {Sun, Mon, Tue, Wed, </a:t>
            </a:r>
            <a:r>
              <a:rPr lang="en-US" sz="2800" dirty="0" err="1">
                <a:latin typeface="Consolas" panose="020B0609020204030204" pitchFamily="49" charset="0"/>
              </a:rPr>
              <a:t>Thur</a:t>
            </a:r>
            <a:r>
              <a:rPr lang="en-US" sz="2800" dirty="0">
                <a:latin typeface="Consolas" panose="020B0609020204030204" pitchFamily="49" charset="0"/>
              </a:rPr>
              <a:t>, Fri, Sat}; </a:t>
            </a:r>
          </a:p>
          <a:p>
            <a:pPr marL="0" lvl="0" indent="0">
              <a:buNone/>
            </a:pPr>
            <a:r>
              <a:rPr lang="en-US" sz="2800" dirty="0" err="1">
                <a:latin typeface="Consolas" panose="020B0609020204030204" pitchFamily="49" charset="0"/>
              </a:rPr>
              <a:t>enum</a:t>
            </a:r>
            <a:r>
              <a:rPr lang="en-US" sz="2800" dirty="0">
                <a:latin typeface="Consolas" panose="020B0609020204030204" pitchFamily="49" charset="0"/>
              </a:rPr>
              <a:t> week </a:t>
            </a:r>
            <a:r>
              <a:rPr lang="en-US" sz="2800" dirty="0" err="1">
                <a:latin typeface="Consolas" panose="020B0609020204030204" pitchFamily="49" charset="0"/>
              </a:rPr>
              <a:t>dow</a:t>
            </a:r>
            <a:r>
              <a:rPr lang="en-US" sz="2800" dirty="0">
                <a:latin typeface="Consolas" panose="020B0609020204030204" pitchFamily="49" charset="0"/>
              </a:rPr>
              <a:t> = Mon; </a:t>
            </a:r>
          </a:p>
          <a:p>
            <a:pPr marL="0" indent="0">
              <a:buNone/>
            </a:pPr>
            <a:endParaRPr lang="en-US" sz="2800" dirty="0">
              <a:solidFill>
                <a:srgbClr val="0365C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365C0"/>
                </a:solidFill>
                <a:latin typeface="Consolas" panose="020B0609020204030204" pitchFamily="49" charset="0"/>
              </a:rPr>
              <a:t>// But can be initialized; Warning is 2, Error is 3, etc.</a:t>
            </a:r>
          </a:p>
          <a:p>
            <a:pPr marL="0" indent="0">
              <a:buNone/>
            </a:pPr>
            <a:r>
              <a:rPr lang="en-US" sz="2800" dirty="0" err="1">
                <a:latin typeface="Consolas" panose="020B0609020204030204" pitchFamily="49" charset="0"/>
              </a:rPr>
              <a:t>enum</a:t>
            </a:r>
            <a:r>
              <a:rPr lang="en-US" sz="2800" dirty="0">
                <a:latin typeface="Consolas" panose="020B0609020204030204" pitchFamily="49" charset="0"/>
              </a:rPr>
              <a:t> status {OK = 1, Warning, Error, Fatal}; </a:t>
            </a:r>
          </a:p>
          <a:p>
            <a:pPr marL="0" lvl="0" indent="0">
              <a:buNone/>
            </a:pPr>
            <a:endParaRPr lang="en-US" sz="2800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3BD6DE-5848-4423-8F01-7218B670FEFD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429675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18EAA-8F86-41A6-9AEF-9D5D6BE8F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qualifier: </a:t>
            </a:r>
            <a:r>
              <a:rPr lang="en-US" dirty="0" err="1"/>
              <a:t>const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EB8AAC-DDA2-4685-94E2-1C7DDAD53A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>
                <a:solidFill>
                  <a:schemeClr val="accent1"/>
                </a:solidFill>
                <a:latin typeface="Consolas" panose="020B0609020204030204" pitchFamily="49" charset="0"/>
              </a:rPr>
              <a:t>// constant </a:t>
            </a:r>
            <a:r>
              <a:rPr lang="en-US" sz="2800" dirty="0" err="1">
                <a:solidFill>
                  <a:schemeClr val="accent1"/>
                </a:solidFill>
                <a:latin typeface="Consolas" panose="020B0609020204030204" pitchFamily="49" charset="0"/>
              </a:rPr>
              <a:t>int</a:t>
            </a:r>
            <a:endParaRPr lang="en-US" sz="2800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dirty="0" err="1">
                <a:latin typeface="Consolas" panose="020B0609020204030204" pitchFamily="49" charset="0"/>
              </a:rPr>
              <a:t>const</a:t>
            </a:r>
            <a:r>
              <a:rPr lang="en-US" sz="2800" dirty="0">
                <a:latin typeface="Consolas" panose="020B0609020204030204" pitchFamily="49" charset="0"/>
              </a:rPr>
              <a:t>	</a:t>
            </a:r>
            <a:r>
              <a:rPr lang="en-US" sz="2800" dirty="0" err="1">
                <a:latin typeface="Consolas" panose="020B0609020204030204" pitchFamily="49" charset="0"/>
              </a:rPr>
              <a:t>int</a:t>
            </a:r>
            <a:r>
              <a:rPr lang="en-US" sz="2800" dirty="0">
                <a:latin typeface="Consolas" panose="020B0609020204030204" pitchFamily="49" charset="0"/>
              </a:rPr>
              <a:t>	a = 10;	</a:t>
            </a:r>
            <a:r>
              <a:rPr lang="en-US" sz="2800" dirty="0">
                <a:solidFill>
                  <a:schemeClr val="accent1"/>
                </a:solidFill>
                <a:latin typeface="Consolas" panose="020B0609020204030204" pitchFamily="49" charset="0"/>
              </a:rPr>
              <a:t>    // cannot change a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accent1"/>
                </a:solidFill>
                <a:latin typeface="Consolas" panose="020B0609020204030204" pitchFamily="49" charset="0"/>
              </a:rPr>
              <a:t>// a pointer to a constant </a:t>
            </a:r>
            <a:r>
              <a:rPr lang="en-US" sz="2800" dirty="0" err="1">
                <a:solidFill>
                  <a:schemeClr val="accent1"/>
                </a:solidFill>
                <a:latin typeface="Consolas" panose="020B0609020204030204" pitchFamily="49" charset="0"/>
              </a:rPr>
              <a:t>int</a:t>
            </a:r>
            <a:endParaRPr lang="en-US" sz="2800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dirty="0" err="1">
                <a:latin typeface="Consolas" panose="020B0609020204030204" pitchFamily="49" charset="0"/>
              </a:rPr>
              <a:t>const</a:t>
            </a:r>
            <a:r>
              <a:rPr lang="en-US" sz="2800" dirty="0">
                <a:latin typeface="Consolas" panose="020B0609020204030204" pitchFamily="49" charset="0"/>
              </a:rPr>
              <a:t> </a:t>
            </a:r>
            <a:r>
              <a:rPr lang="en-US" sz="2800" dirty="0" err="1">
                <a:latin typeface="Consolas" panose="020B0609020204030204" pitchFamily="49" charset="0"/>
              </a:rPr>
              <a:t>int</a:t>
            </a:r>
            <a:r>
              <a:rPr lang="en-US" sz="2800" dirty="0">
                <a:latin typeface="Consolas" panose="020B0609020204030204" pitchFamily="49" charset="0"/>
              </a:rPr>
              <a:t>  *pa = &amp;a;	</a:t>
            </a:r>
            <a:r>
              <a:rPr lang="en-US" sz="2800" dirty="0">
                <a:solidFill>
                  <a:schemeClr val="accent1"/>
                </a:solidFill>
                <a:latin typeface="Consolas" panose="020B0609020204030204" pitchFamily="49" charset="0"/>
              </a:rPr>
              <a:t> // can change pa, but not *pa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accent1"/>
                </a:solidFill>
                <a:latin typeface="Consolas" panose="020B0609020204030204" pitchFamily="49" charset="0"/>
              </a:rPr>
              <a:t>// a constant pointer to an </a:t>
            </a:r>
            <a:r>
              <a:rPr lang="en-US" sz="2800" dirty="0" err="1">
                <a:solidFill>
                  <a:schemeClr val="accent1"/>
                </a:solidFill>
                <a:latin typeface="Consolas" panose="020B0609020204030204" pitchFamily="49" charset="0"/>
              </a:rPr>
              <a:t>int</a:t>
            </a:r>
            <a:endParaRPr lang="en-US" sz="2800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dirty="0" err="1">
                <a:latin typeface="Consolas" panose="020B0609020204030204" pitchFamily="49" charset="0"/>
              </a:rPr>
              <a:t>int</a:t>
            </a:r>
            <a:r>
              <a:rPr lang="en-US" sz="2800" dirty="0">
                <a:latin typeface="Consolas" panose="020B0609020204030204" pitchFamily="49" charset="0"/>
              </a:rPr>
              <a:t>  * </a:t>
            </a:r>
            <a:r>
              <a:rPr lang="en-US" sz="2800" dirty="0" err="1">
                <a:latin typeface="Consolas" panose="020B0609020204030204" pitchFamily="49" charset="0"/>
              </a:rPr>
              <a:t>const</a:t>
            </a:r>
            <a:r>
              <a:rPr lang="en-US" sz="2800" dirty="0">
                <a:latin typeface="Consolas" panose="020B0609020204030204" pitchFamily="49" charset="0"/>
              </a:rPr>
              <a:t> </a:t>
            </a:r>
            <a:r>
              <a:rPr lang="en-US" sz="2800" dirty="0" err="1">
                <a:latin typeface="Consolas" panose="020B0609020204030204" pitchFamily="49" charset="0"/>
              </a:rPr>
              <a:t>pb</a:t>
            </a:r>
            <a:r>
              <a:rPr lang="en-US" sz="2800" dirty="0">
                <a:latin typeface="Consolas" panose="020B0609020204030204" pitchFamily="49" charset="0"/>
              </a:rPr>
              <a:t> = &amp;b;	</a:t>
            </a:r>
            <a:r>
              <a:rPr lang="en-US" sz="2800" dirty="0">
                <a:solidFill>
                  <a:schemeClr val="accent1"/>
                </a:solidFill>
                <a:latin typeface="Consolas" panose="020B0609020204030204" pitchFamily="49" charset="0"/>
              </a:rPr>
              <a:t> // can change *</a:t>
            </a:r>
            <a:r>
              <a:rPr lang="en-US" sz="2800" dirty="0" err="1">
                <a:solidFill>
                  <a:schemeClr val="accent1"/>
                </a:solidFill>
                <a:latin typeface="Consolas" panose="020B0609020204030204" pitchFamily="49" charset="0"/>
              </a:rPr>
              <a:t>pb</a:t>
            </a:r>
            <a:r>
              <a:rPr lang="en-US" sz="2800" dirty="0">
                <a:solidFill>
                  <a:schemeClr val="accent1"/>
                </a:solidFill>
                <a:latin typeface="Consolas" panose="020B0609020204030204" pitchFamily="49" charset="0"/>
              </a:rPr>
              <a:t>, but not </a:t>
            </a:r>
            <a:r>
              <a:rPr lang="en-US" sz="2800" dirty="0" err="1">
                <a:solidFill>
                  <a:schemeClr val="accent1"/>
                </a:solidFill>
                <a:latin typeface="Consolas" panose="020B0609020204030204" pitchFamily="49" charset="0"/>
              </a:rPr>
              <a:t>pb</a:t>
            </a:r>
            <a:endParaRPr lang="en-US" sz="2800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chemeClr val="accent1"/>
                </a:solidFill>
                <a:latin typeface="Consolas" panose="020B0609020204030204" pitchFamily="49" charset="0"/>
              </a:rPr>
              <a:t>// a constant pointer to a constant </a:t>
            </a:r>
            <a:r>
              <a:rPr lang="en-US" sz="2800" dirty="0" err="1">
                <a:solidFill>
                  <a:schemeClr val="accent1"/>
                </a:solidFill>
                <a:latin typeface="Consolas" panose="020B0609020204030204" pitchFamily="49" charset="0"/>
              </a:rPr>
              <a:t>int</a:t>
            </a:r>
            <a:endParaRPr lang="en-US" sz="2800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dirty="0" err="1">
                <a:latin typeface="Consolas" panose="020B0609020204030204" pitchFamily="49" charset="0"/>
              </a:rPr>
              <a:t>const</a:t>
            </a:r>
            <a:r>
              <a:rPr lang="en-US" sz="2800" dirty="0">
                <a:latin typeface="Consolas" panose="020B0609020204030204" pitchFamily="49" charset="0"/>
              </a:rPr>
              <a:t> </a:t>
            </a:r>
            <a:r>
              <a:rPr lang="en-US" sz="2800" dirty="0" err="1">
                <a:latin typeface="Consolas" panose="020B0609020204030204" pitchFamily="49" charset="0"/>
              </a:rPr>
              <a:t>int</a:t>
            </a:r>
            <a:r>
              <a:rPr lang="en-US" sz="2800" dirty="0">
                <a:latin typeface="Consolas" panose="020B0609020204030204" pitchFamily="49" charset="0"/>
              </a:rPr>
              <a:t>  * </a:t>
            </a:r>
            <a:r>
              <a:rPr lang="en-US" sz="2800" dirty="0" err="1">
                <a:latin typeface="Consolas" panose="020B0609020204030204" pitchFamily="49" charset="0"/>
              </a:rPr>
              <a:t>const</a:t>
            </a:r>
            <a:r>
              <a:rPr lang="en-US" sz="2800" dirty="0">
                <a:latin typeface="Consolas" panose="020B0609020204030204" pitchFamily="49" charset="0"/>
              </a:rPr>
              <a:t> pc = &amp;a;</a:t>
            </a:r>
            <a:r>
              <a:rPr lang="en-US" sz="2800" dirty="0">
                <a:solidFill>
                  <a:schemeClr val="accent1"/>
                </a:solidFill>
                <a:latin typeface="Consolas" panose="020B0609020204030204" pitchFamily="49" charset="0"/>
              </a:rPr>
              <a:t> // cannot change *pc or pc</a:t>
            </a:r>
          </a:p>
          <a:p>
            <a:pPr marL="0" indent="0">
              <a:buNone/>
            </a:pPr>
            <a:endParaRPr lang="en-US" sz="2800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chemeClr val="accent1"/>
                </a:solidFill>
                <a:latin typeface="Consolas" panose="020B0609020204030204" pitchFamily="49" charset="0"/>
              </a:rPr>
              <a:t>// cannot change the source string</a:t>
            </a:r>
          </a:p>
          <a:p>
            <a:pPr marL="0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char * </a:t>
            </a:r>
            <a:r>
              <a:rPr lang="en-US" sz="2800" dirty="0" err="1">
                <a:latin typeface="Consolas" panose="020B0609020204030204" pitchFamily="49" charset="0"/>
              </a:rPr>
              <a:t>strcpy</a:t>
            </a:r>
            <a:r>
              <a:rPr lang="en-US" sz="2800" dirty="0">
                <a:latin typeface="Consolas" panose="020B0609020204030204" pitchFamily="49" charset="0"/>
              </a:rPr>
              <a:t>(char * </a:t>
            </a:r>
            <a:r>
              <a:rPr lang="en-US" sz="2800" dirty="0" err="1">
                <a:latin typeface="Consolas" panose="020B0609020204030204" pitchFamily="49" charset="0"/>
              </a:rPr>
              <a:t>dest</a:t>
            </a:r>
            <a:r>
              <a:rPr lang="en-US" sz="2800" dirty="0">
                <a:latin typeface="Consolas" panose="020B0609020204030204" pitchFamily="49" charset="0"/>
              </a:rPr>
              <a:t>, </a:t>
            </a:r>
            <a:r>
              <a:rPr lang="en-US" sz="2800" dirty="0" err="1">
                <a:latin typeface="Consolas" panose="020B0609020204030204" pitchFamily="49" charset="0"/>
              </a:rPr>
              <a:t>const</a:t>
            </a:r>
            <a:r>
              <a:rPr lang="en-US" sz="2800" dirty="0">
                <a:latin typeface="Consolas" panose="020B0609020204030204" pitchFamily="49" charset="0"/>
              </a:rPr>
              <a:t> char * </a:t>
            </a:r>
            <a:r>
              <a:rPr lang="en-US" sz="2800" dirty="0" err="1">
                <a:latin typeface="Consolas" panose="020B0609020204030204" pitchFamily="49" charset="0"/>
              </a:rPr>
              <a:t>src</a:t>
            </a:r>
            <a:r>
              <a:rPr lang="en-US" sz="2800" dirty="0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11AEC0-C27A-4C9C-8BC7-0808F3106B05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265012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Function pointers</a:t>
            </a:r>
            <a:endParaRPr lang="en-US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altLang="en-US" sz="2800" dirty="0">
                <a:solidFill>
                  <a:schemeClr val="accent1"/>
                </a:solidFill>
                <a:latin typeface="Consolas" panose="020B0609020204030204" pitchFamily="49" charset="0"/>
              </a:rPr>
              <a:t>/* function returning integer */ </a:t>
            </a:r>
            <a:endParaRPr lang="en-US" altLang="en-US" sz="2800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altLang="en-US" sz="2800" dirty="0" err="1">
                <a:latin typeface="Consolas" panose="020B0609020204030204" pitchFamily="49" charset="0"/>
              </a:rPr>
              <a:t>int</a:t>
            </a:r>
            <a:r>
              <a:rPr lang="en-CA" altLang="en-US" sz="2800" dirty="0">
                <a:latin typeface="Consolas" panose="020B0609020204030204" pitchFamily="49" charset="0"/>
              </a:rPr>
              <a:t> </a:t>
            </a:r>
            <a:r>
              <a:rPr lang="en-CA" altLang="en-US" sz="2800" dirty="0" err="1">
                <a:latin typeface="Consolas" panose="020B0609020204030204" pitchFamily="49" charset="0"/>
              </a:rPr>
              <a:t>func</a:t>
            </a:r>
            <a:r>
              <a:rPr lang="en-CA" altLang="en-US" sz="2800" dirty="0">
                <a:latin typeface="Consolas" panose="020B0609020204030204" pitchFamily="49" charset="0"/>
              </a:rPr>
              <a:t>(); </a:t>
            </a:r>
          </a:p>
          <a:p>
            <a:pPr marL="0" indent="0">
              <a:buNone/>
            </a:pPr>
            <a:endParaRPr lang="en-CA" altLang="en-US" sz="2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altLang="en-US" sz="2800" dirty="0">
                <a:solidFill>
                  <a:schemeClr val="accent1"/>
                </a:solidFill>
                <a:latin typeface="Consolas" panose="020B0609020204030204" pitchFamily="49" charset="0"/>
              </a:rPr>
              <a:t>/* function returning pointer to integer */</a:t>
            </a:r>
          </a:p>
          <a:p>
            <a:pPr marL="0" indent="0">
              <a:buNone/>
            </a:pPr>
            <a:r>
              <a:rPr lang="en-CA" altLang="en-US" sz="2800" dirty="0">
                <a:latin typeface="Consolas" panose="020B0609020204030204" pitchFamily="49" charset="0"/>
              </a:rPr>
              <a:t>int * </a:t>
            </a:r>
            <a:r>
              <a:rPr lang="en-CA" altLang="en-US" sz="2800" dirty="0" err="1">
                <a:latin typeface="Consolas" panose="020B0609020204030204" pitchFamily="49" charset="0"/>
              </a:rPr>
              <a:t>func</a:t>
            </a:r>
            <a:r>
              <a:rPr lang="en-CA" altLang="en-US" sz="2800" dirty="0">
                <a:latin typeface="Consolas" panose="020B0609020204030204" pitchFamily="49" charset="0"/>
              </a:rPr>
              <a:t>(); </a:t>
            </a:r>
          </a:p>
          <a:p>
            <a:pPr marL="0" indent="0">
              <a:buNone/>
            </a:pPr>
            <a:endParaRPr lang="en-CA" altLang="en-US" sz="2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altLang="en-US" sz="2800" dirty="0">
                <a:solidFill>
                  <a:schemeClr val="accent1"/>
                </a:solidFill>
                <a:latin typeface="Consolas" panose="020B0609020204030204" pitchFamily="49" charset="0"/>
              </a:rPr>
              <a:t>/* pointer to function returning integer */</a:t>
            </a:r>
            <a:endParaRPr lang="en-US" altLang="en-US" sz="2800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altLang="en-US" sz="2800" dirty="0" err="1">
                <a:latin typeface="Consolas" panose="020B0609020204030204" pitchFamily="49" charset="0"/>
              </a:rPr>
              <a:t>int</a:t>
            </a:r>
            <a:r>
              <a:rPr lang="en-CA" altLang="en-US" sz="2800" dirty="0">
                <a:latin typeface="Consolas" panose="020B0609020204030204" pitchFamily="49" charset="0"/>
              </a:rPr>
              <a:t> </a:t>
            </a:r>
            <a:r>
              <a:rPr lang="en-CA" alt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(*</a:t>
            </a:r>
            <a:r>
              <a:rPr lang="en-CA" altLang="en-US" sz="2800" dirty="0" err="1">
                <a:solidFill>
                  <a:srgbClr val="FF0000"/>
                </a:solidFill>
                <a:latin typeface="Consolas" panose="020B0609020204030204" pitchFamily="49" charset="0"/>
              </a:rPr>
              <a:t>func</a:t>
            </a:r>
            <a:r>
              <a:rPr lang="en-CA" alt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)</a:t>
            </a:r>
            <a:r>
              <a:rPr lang="en-CA" altLang="en-US" sz="2800" dirty="0">
                <a:latin typeface="Consolas" panose="020B0609020204030204" pitchFamily="49" charset="0"/>
              </a:rPr>
              <a:t>(); </a:t>
            </a:r>
          </a:p>
          <a:p>
            <a:pPr marL="0" indent="0">
              <a:buNone/>
            </a:pPr>
            <a:endParaRPr lang="en-CA" altLang="en-US" sz="2800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altLang="en-US" sz="2800" dirty="0">
                <a:solidFill>
                  <a:schemeClr val="accent1"/>
                </a:solidFill>
                <a:latin typeface="Consolas" panose="020B0609020204030204" pitchFamily="49" charset="0"/>
              </a:rPr>
              <a:t>/* pointer to function returning pointer to int */</a:t>
            </a:r>
            <a:endParaRPr lang="en-US" altLang="en-US" sz="2800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altLang="en-US" sz="2800" dirty="0">
                <a:latin typeface="Consolas" panose="020B0609020204030204" pitchFamily="49" charset="0"/>
              </a:rPr>
              <a:t>int * </a:t>
            </a:r>
            <a:r>
              <a:rPr lang="en-CA" alt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(*</a:t>
            </a:r>
            <a:r>
              <a:rPr lang="en-CA" altLang="en-US" sz="2800" dirty="0" err="1">
                <a:solidFill>
                  <a:srgbClr val="FF0000"/>
                </a:solidFill>
                <a:latin typeface="Consolas" panose="020B0609020204030204" pitchFamily="49" charset="0"/>
              </a:rPr>
              <a:t>func</a:t>
            </a:r>
            <a:r>
              <a:rPr lang="en-CA" alt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)</a:t>
            </a:r>
            <a:r>
              <a:rPr lang="en-CA" altLang="en-US" sz="2800" dirty="0">
                <a:latin typeface="Consolas" panose="020B0609020204030204" pitchFamily="49" charset="0"/>
              </a:rPr>
              <a:t>(); </a:t>
            </a:r>
            <a:endParaRPr lang="en-US" altLang="en-US" sz="2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en-US" sz="2800" dirty="0">
              <a:latin typeface="Consolas" panose="020B0609020204030204" pitchFamily="49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319923-CC9E-4071-8BC2-86FAE36C1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A50666-4B14-42C7-B7F5-B2D31347E592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1568515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18EAA-8F86-41A6-9AEF-9D5D6BE8F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 to function example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EB8AAC-DDA2-4685-94E2-1C7DDAD53A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err="1">
                <a:solidFill>
                  <a:schemeClr val="accent5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</a:rPr>
              <a:t>     </a:t>
            </a:r>
            <a:r>
              <a:rPr lang="en-US" sz="2400" dirty="0" err="1">
                <a:solidFill>
                  <a:schemeClr val="accent5"/>
                </a:solidFill>
                <a:latin typeface="Consolas" panose="020B0609020204030204" pitchFamily="49" charset="0"/>
              </a:rPr>
              <a:t>mymax</a:t>
            </a:r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chemeClr val="accent5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</a:rPr>
              <a:t> a, </a:t>
            </a:r>
            <a:r>
              <a:rPr lang="en-US" sz="2400" dirty="0" err="1">
                <a:solidFill>
                  <a:schemeClr val="accent5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</a:rPr>
              <a:t>  b)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</a:rPr>
              <a:t>    return (a &gt; b) ? a : b;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// a pointer to function</a:t>
            </a:r>
          </a:p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(*pf)(</a:t>
            </a:r>
            <a:r>
              <a:rPr lang="en-US" sz="2400" dirty="0" err="1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a, </a:t>
            </a:r>
            <a:r>
              <a:rPr lang="en-US" sz="2400" dirty="0" err="1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b);</a:t>
            </a: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// assign a value to the pointer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pf = </a:t>
            </a:r>
            <a:r>
              <a:rPr lang="en-US" sz="2400" dirty="0" err="1">
                <a:latin typeface="Consolas" panose="020B0609020204030204" pitchFamily="49" charset="0"/>
              </a:rPr>
              <a:t>mymax</a:t>
            </a:r>
            <a:r>
              <a:rPr lang="en-US" sz="2400" dirty="0">
                <a:latin typeface="Consolas" panose="020B0609020204030204" pitchFamily="49" charset="0"/>
              </a:rPr>
              <a:t>;		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 // C99 style. Note that it is </a:t>
            </a:r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</a:rPr>
              <a:t>NOT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accent1"/>
                </a:solidFill>
                <a:latin typeface="Consolas" panose="020B0609020204030204" pitchFamily="49" charset="0"/>
              </a:rPr>
              <a:t>mymax</a:t>
            </a:r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pf(3, 5);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pf = &amp; </a:t>
            </a:r>
            <a:r>
              <a:rPr lang="en-US" sz="2400" dirty="0" err="1">
                <a:latin typeface="Consolas" panose="020B0609020204030204" pitchFamily="49" charset="0"/>
              </a:rPr>
              <a:t>mymax</a:t>
            </a:r>
            <a:r>
              <a:rPr lang="en-US" sz="24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(*pf)(3,5);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6FAF01-CAC9-4054-A5C4-3B8E70898C85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43902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443" name="Seal 3 SPOT281.jpg" descr="Seal 3 SPOT28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7000" y="787400"/>
            <a:ext cx="812800" cy="812800"/>
          </a:xfrm>
          <a:prstGeom prst="rect">
            <a:avLst/>
          </a:prstGeom>
          <a:ln w="12700">
            <a:miter lim="400000"/>
          </a:ln>
        </p:spPr>
      </p:pic>
      <p:sp>
        <p:nvSpPr>
          <p:cNvPr id="445" name="Other uses ?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U</a:t>
            </a:r>
            <a:r>
              <a:rPr dirty="0"/>
              <a:t>se </a:t>
            </a:r>
            <a:r>
              <a:rPr lang="en-US" dirty="0"/>
              <a:t>of function pointers</a:t>
            </a:r>
            <a:endParaRPr dirty="0"/>
          </a:p>
        </p:txBody>
      </p:sp>
      <p:sp>
        <p:nvSpPr>
          <p:cNvPr id="446" name="You can store pointers to functions anywhere…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Call-back mechanism</a:t>
            </a:r>
          </a:p>
          <a:p>
            <a:pPr lvl="1"/>
            <a:r>
              <a:rPr lang="en-US" dirty="0"/>
              <a:t>Generic functions (example coming next)</a:t>
            </a:r>
          </a:p>
          <a:p>
            <a:pPr lvl="1"/>
            <a:r>
              <a:rPr lang="en-US" dirty="0" err="1"/>
              <a:t>pthread_create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Dynamic signal handlers,…</a:t>
            </a:r>
          </a:p>
          <a:p>
            <a:endParaRPr lang="en-US" dirty="0"/>
          </a:p>
          <a:p>
            <a:r>
              <a:rPr dirty="0"/>
              <a:t>You can store </a:t>
            </a:r>
            <a:r>
              <a:rPr lang="en-US" dirty="0"/>
              <a:t>function </a:t>
            </a:r>
            <a:r>
              <a:rPr dirty="0"/>
              <a:t>pointers in array</a:t>
            </a:r>
            <a:r>
              <a:rPr lang="en-US" dirty="0"/>
              <a:t>s</a:t>
            </a:r>
            <a:endParaRPr dirty="0"/>
          </a:p>
          <a:p>
            <a:pPr lvl="1"/>
            <a:r>
              <a:rPr dirty="0"/>
              <a:t>And arrays stored in structures!</a:t>
            </a:r>
            <a:endParaRPr lang="en-US" dirty="0"/>
          </a:p>
          <a:p>
            <a:pPr lvl="1"/>
            <a:r>
              <a:rPr lang="en-US" sz="2800" dirty="0"/>
              <a:t>And you can simulate objects in Object Oriented Languages!</a:t>
            </a:r>
          </a:p>
          <a:p>
            <a:pPr lvl="1"/>
            <a:endParaRPr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816A847-365D-4CC5-B82B-A175AC6937A6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083651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421" name="Seal 3 SPOT281.jpg" descr="Seal 3 SPOT28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7000" y="787400"/>
            <a:ext cx="812800" cy="812800"/>
          </a:xfrm>
          <a:prstGeom prst="rect">
            <a:avLst/>
          </a:prstGeom>
          <a:ln w="12700">
            <a:miter lim="400000"/>
          </a:ln>
        </p:spPr>
      </p:pic>
      <p:sp>
        <p:nvSpPr>
          <p:cNvPr id="423" name="Understanding qsort?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Example: quicksort in C library</a:t>
            </a:r>
            <a:endParaRPr dirty="0"/>
          </a:p>
        </p:txBody>
      </p:sp>
      <p:sp>
        <p:nvSpPr>
          <p:cNvPr id="424" name="Here is the prototype…"/>
          <p:cNvSpPr txBox="1">
            <a:spLocks noGrp="1"/>
          </p:cNvSpPr>
          <p:nvPr>
            <p:ph type="body" idx="1"/>
          </p:nvPr>
        </p:nvSpPr>
        <p:spPr>
          <a:xfrm>
            <a:off x="571500" y="2324100"/>
            <a:ext cx="12190959" cy="65659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T</a:t>
            </a:r>
            <a:r>
              <a:rPr dirty="0"/>
              <a:t>he prototype</a:t>
            </a:r>
            <a:r>
              <a:rPr lang="en-US" dirty="0"/>
              <a:t> (in &lt;</a:t>
            </a:r>
            <a:r>
              <a:rPr lang="en-US" dirty="0" err="1"/>
              <a:t>stdlib.h</a:t>
            </a:r>
            <a:r>
              <a:rPr lang="en-US" dirty="0"/>
              <a:t>&gt;)</a:t>
            </a:r>
            <a:endParaRPr dirty="0"/>
          </a:p>
          <a:p>
            <a:endParaRPr dirty="0"/>
          </a:p>
          <a:p>
            <a:endParaRPr dirty="0"/>
          </a:p>
          <a:p>
            <a:endParaRPr dirty="0"/>
          </a:p>
          <a:p>
            <a:r>
              <a:rPr dirty="0" err="1"/>
              <a:t>qsort</a:t>
            </a:r>
            <a:r>
              <a:rPr dirty="0"/>
              <a:t> takes…</a:t>
            </a:r>
          </a:p>
          <a:p>
            <a:pPr lvl="1"/>
            <a:r>
              <a:rPr dirty="0">
                <a:solidFill>
                  <a:schemeClr val="accent1"/>
                </a:solidFill>
              </a:rPr>
              <a:t>base</a:t>
            </a:r>
            <a:r>
              <a:rPr dirty="0"/>
              <a:t>: 		the address of the array as an untyped pointer</a:t>
            </a:r>
          </a:p>
          <a:p>
            <a:pPr lvl="1"/>
            <a:r>
              <a:rPr dirty="0" err="1">
                <a:solidFill>
                  <a:schemeClr val="accent1"/>
                </a:solidFill>
              </a:rPr>
              <a:t>nel</a:t>
            </a:r>
            <a:r>
              <a:rPr dirty="0"/>
              <a:t>: 		the number of elements in the array</a:t>
            </a:r>
          </a:p>
          <a:p>
            <a:pPr lvl="1"/>
            <a:r>
              <a:rPr dirty="0">
                <a:solidFill>
                  <a:schemeClr val="accent1"/>
                </a:solidFill>
              </a:rPr>
              <a:t>width</a:t>
            </a:r>
            <a:r>
              <a:rPr dirty="0"/>
              <a:t>:		the size (in byte) of ONE element of the array</a:t>
            </a:r>
          </a:p>
          <a:p>
            <a:pPr lvl="1"/>
            <a:r>
              <a:rPr dirty="0">
                <a:solidFill>
                  <a:schemeClr val="accent1"/>
                </a:solidFill>
              </a:rPr>
              <a:t>compar</a:t>
            </a:r>
            <a:r>
              <a:rPr lang="en-US" dirty="0">
                <a:solidFill>
                  <a:schemeClr val="accent1"/>
                </a:solidFill>
              </a:rPr>
              <a:t>e</a:t>
            </a:r>
            <a:r>
              <a:rPr dirty="0"/>
              <a:t>:	a </a:t>
            </a:r>
            <a:r>
              <a:rPr b="1" dirty="0">
                <a:solidFill>
                  <a:schemeClr val="accent1"/>
                </a:solidFill>
              </a:rPr>
              <a:t>pointer to a function </a:t>
            </a:r>
            <a:r>
              <a:rPr lang="en-US" dirty="0"/>
              <a:t>that compares </a:t>
            </a:r>
            <a:r>
              <a:rPr dirty="0"/>
              <a:t>two values</a:t>
            </a:r>
          </a:p>
        </p:txBody>
      </p:sp>
      <p:sp>
        <p:nvSpPr>
          <p:cNvPr id="426" name="void qsort(void *base,…"/>
          <p:cNvSpPr txBox="1"/>
          <p:nvPr/>
        </p:nvSpPr>
        <p:spPr>
          <a:xfrm>
            <a:off x="1193525" y="3054758"/>
            <a:ext cx="10946908" cy="1826141"/>
          </a:xfrm>
          <a:prstGeom prst="rect">
            <a:avLst/>
          </a:prstGeom>
          <a:solidFill>
            <a:srgbClr val="EEEAD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sz="24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sz="2800" dirty="0">
                <a:solidFill>
                  <a:srgbClr val="0156FF"/>
                </a:solidFill>
                <a:latin typeface="Consolas" panose="020B0609020204030204" pitchFamily="49" charset="0"/>
              </a:rPr>
              <a:t>void </a:t>
            </a:r>
            <a:r>
              <a:rPr sz="2800" dirty="0" err="1">
                <a:solidFill>
                  <a:srgbClr val="0156FF"/>
                </a:solidFill>
                <a:latin typeface="Consolas" panose="020B0609020204030204" pitchFamily="49" charset="0"/>
              </a:rPr>
              <a:t>qsort</a:t>
            </a:r>
            <a:r>
              <a:rPr sz="2800" dirty="0">
                <a:solidFill>
                  <a:srgbClr val="0156FF"/>
                </a:solidFill>
                <a:latin typeface="Consolas" panose="020B0609020204030204" pitchFamily="49" charset="0"/>
              </a:rPr>
              <a:t>(void *</a:t>
            </a:r>
            <a:r>
              <a:rPr lang="en-US" sz="2800" dirty="0">
                <a:solidFill>
                  <a:srgbClr val="0156FF"/>
                </a:solidFill>
                <a:latin typeface="Consolas" panose="020B0609020204030204" pitchFamily="49" charset="0"/>
              </a:rPr>
              <a:t> </a:t>
            </a:r>
            <a:r>
              <a:rPr sz="2800" dirty="0">
                <a:solidFill>
                  <a:srgbClr val="0156FF"/>
                </a:solidFill>
                <a:latin typeface="Consolas" panose="020B0609020204030204" pitchFamily="49" charset="0"/>
              </a:rPr>
              <a:t>base, </a:t>
            </a:r>
          </a:p>
          <a:p>
            <a:pPr algn="l" defTabSz="457200">
              <a:defRPr sz="24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800" dirty="0">
                <a:solidFill>
                  <a:srgbClr val="0156FF"/>
                </a:solidFill>
                <a:latin typeface="Consolas" panose="020B0609020204030204" pitchFamily="49" charset="0"/>
              </a:rPr>
              <a:t>           </a:t>
            </a:r>
            <a:r>
              <a:rPr sz="2800" dirty="0" err="1">
                <a:solidFill>
                  <a:srgbClr val="0156FF"/>
                </a:solidFill>
                <a:latin typeface="Consolas" panose="020B0609020204030204" pitchFamily="49" charset="0"/>
              </a:rPr>
              <a:t>size_t</a:t>
            </a:r>
            <a:r>
              <a:rPr sz="2800" dirty="0">
                <a:solidFill>
                  <a:srgbClr val="0156FF"/>
                </a:solidFill>
                <a:latin typeface="Consolas" panose="020B0609020204030204" pitchFamily="49" charset="0"/>
              </a:rPr>
              <a:t> </a:t>
            </a:r>
            <a:r>
              <a:rPr sz="2800" dirty="0" err="1">
                <a:solidFill>
                  <a:srgbClr val="0156FF"/>
                </a:solidFill>
                <a:latin typeface="Consolas" panose="020B0609020204030204" pitchFamily="49" charset="0"/>
              </a:rPr>
              <a:t>nel</a:t>
            </a:r>
            <a:r>
              <a:rPr sz="2800" dirty="0">
                <a:solidFill>
                  <a:srgbClr val="0156FF"/>
                </a:solidFill>
                <a:latin typeface="Consolas" panose="020B0609020204030204" pitchFamily="49" charset="0"/>
              </a:rPr>
              <a:t>, </a:t>
            </a:r>
          </a:p>
          <a:p>
            <a:pPr algn="l" defTabSz="457200">
              <a:defRPr sz="24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800" dirty="0">
                <a:solidFill>
                  <a:srgbClr val="0156FF"/>
                </a:solidFill>
                <a:latin typeface="Consolas" panose="020B0609020204030204" pitchFamily="49" charset="0"/>
              </a:rPr>
              <a:t>           </a:t>
            </a:r>
            <a:r>
              <a:rPr sz="2800" dirty="0" err="1">
                <a:solidFill>
                  <a:srgbClr val="0156FF"/>
                </a:solidFill>
                <a:latin typeface="Consolas" panose="020B0609020204030204" pitchFamily="49" charset="0"/>
              </a:rPr>
              <a:t>size_t</a:t>
            </a:r>
            <a:r>
              <a:rPr sz="2800" dirty="0">
                <a:solidFill>
                  <a:srgbClr val="0156FF"/>
                </a:solidFill>
                <a:latin typeface="Consolas" panose="020B0609020204030204" pitchFamily="49" charset="0"/>
              </a:rPr>
              <a:t> width, </a:t>
            </a:r>
          </a:p>
          <a:p>
            <a:pPr algn="l" defTabSz="457200">
              <a:defRPr sz="24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800" dirty="0">
                <a:solidFill>
                  <a:srgbClr val="0156FF"/>
                </a:solidFill>
                <a:latin typeface="Consolas" panose="020B0609020204030204" pitchFamily="49" charset="0"/>
              </a:rPr>
              <a:t>           </a:t>
            </a:r>
            <a:r>
              <a:rPr sz="2800" dirty="0">
                <a:solidFill>
                  <a:srgbClr val="0156FF"/>
                </a:solidFill>
                <a:latin typeface="Consolas" panose="020B0609020204030204" pitchFamily="49" charset="0"/>
              </a:rPr>
              <a:t>int (*compar</a:t>
            </a:r>
            <a:r>
              <a:rPr lang="en-US" sz="2800" dirty="0">
                <a:solidFill>
                  <a:srgbClr val="0156FF"/>
                </a:solidFill>
                <a:latin typeface="Consolas" panose="020B0609020204030204" pitchFamily="49" charset="0"/>
              </a:rPr>
              <a:t>e</a:t>
            </a:r>
            <a:r>
              <a:rPr sz="2800" dirty="0">
                <a:solidFill>
                  <a:srgbClr val="0156FF"/>
                </a:solidFill>
                <a:latin typeface="Consolas" panose="020B0609020204030204" pitchFamily="49" charset="0"/>
              </a:rPr>
              <a:t>)(const void *, const void *));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817E17C-307C-46DF-A7F3-5F87CB065CEB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17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E16BA4-5147-456E-952B-BB800F5A2ACA}"/>
              </a:ext>
            </a:extLst>
          </p:cNvPr>
          <p:cNvSpPr txBox="1"/>
          <p:nvPr/>
        </p:nvSpPr>
        <p:spPr>
          <a:xfrm>
            <a:off x="647701" y="8318299"/>
            <a:ext cx="11026848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Neue Light"/>
              </a:rPr>
              <a:t>qsort</a:t>
            </a: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Neue Light"/>
              </a:rPr>
              <a:t>() only knows </a:t>
            </a:r>
            <a:r>
              <a:rPr lang="en-US" sz="2400" dirty="0"/>
              <a:t>it is asked to sort </a:t>
            </a:r>
            <a:r>
              <a:rPr lang="en-US" sz="2400" dirty="0" err="1">
                <a:solidFill>
                  <a:schemeClr val="accent1"/>
                </a:solidFill>
              </a:rPr>
              <a:t>nel</a:t>
            </a:r>
            <a:r>
              <a:rPr lang="en-US" sz="2400" dirty="0"/>
              <a:t> items, each having </a:t>
            </a:r>
            <a:r>
              <a:rPr lang="en-US" sz="2400" dirty="0">
                <a:solidFill>
                  <a:schemeClr val="accent1"/>
                </a:solidFill>
              </a:rPr>
              <a:t>width</a:t>
            </a:r>
            <a:r>
              <a:rPr lang="en-US" sz="2400" dirty="0"/>
              <a:t> bytes.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Neue Light"/>
              </a:rPr>
              <a:t>It does not know the type of elements or how to compare them.</a:t>
            </a:r>
          </a:p>
        </p:txBody>
      </p:sp>
    </p:spTree>
    <p:extLst>
      <p:ext uri="{BB962C8B-B14F-4D97-AF65-F5344CB8AC3E}">
        <p14:creationId xmlns:p14="http://schemas.microsoft.com/office/powerpoint/2010/main" val="384263990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414" name="Seal 3 SPOT281.jpg" descr="Seal 3 SPOT28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57000" y="787400"/>
            <a:ext cx="812800" cy="812800"/>
          </a:xfrm>
          <a:prstGeom prst="rect">
            <a:avLst/>
          </a:prstGeom>
          <a:ln w="12700">
            <a:miter lim="400000"/>
          </a:ln>
        </p:spPr>
      </p:pic>
      <p:sp>
        <p:nvSpPr>
          <p:cNvPr id="416" name="What is happening?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Why passing a function to </a:t>
            </a:r>
            <a:r>
              <a:rPr lang="en-US" dirty="0" err="1"/>
              <a:t>qsort</a:t>
            </a:r>
            <a:r>
              <a:rPr lang="en-US" dirty="0"/>
              <a:t>?</a:t>
            </a:r>
            <a:endParaRPr dirty="0"/>
          </a:p>
        </p:txBody>
      </p:sp>
      <p:sp>
        <p:nvSpPr>
          <p:cNvPr id="417" name="We are passing to qsort  a “thing” called stringCompar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Need to tell </a:t>
            </a:r>
            <a:r>
              <a:rPr lang="en-US" dirty="0" err="1"/>
              <a:t>qsort</a:t>
            </a:r>
            <a:r>
              <a:rPr lang="en-US" dirty="0"/>
              <a:t>() how to compare items in the array</a:t>
            </a:r>
          </a:p>
          <a:p>
            <a:pPr lvl="1"/>
            <a:r>
              <a:rPr dirty="0"/>
              <a:t>We have a </a:t>
            </a:r>
            <a:r>
              <a:rPr i="1" dirty="0"/>
              <a:t>generic</a:t>
            </a:r>
            <a:r>
              <a:rPr dirty="0"/>
              <a:t> </a:t>
            </a:r>
            <a:r>
              <a:rPr dirty="0" err="1"/>
              <a:t>quickSort</a:t>
            </a:r>
            <a:r>
              <a:rPr dirty="0"/>
              <a:t> implementation</a:t>
            </a:r>
            <a:endParaRPr lang="en-US" dirty="0"/>
          </a:p>
          <a:p>
            <a:pPr lvl="2"/>
            <a:r>
              <a:rPr lang="en-US" dirty="0"/>
              <a:t>Do not want to implement one for each type of data</a:t>
            </a:r>
          </a:p>
          <a:p>
            <a:r>
              <a:rPr dirty="0"/>
              <a:t>The </a:t>
            </a:r>
            <a:r>
              <a:rPr dirty="0" err="1"/>
              <a:t>qsort</a:t>
            </a:r>
            <a:r>
              <a:rPr lang="en-US" dirty="0"/>
              <a:t>()</a:t>
            </a:r>
            <a:r>
              <a:rPr dirty="0"/>
              <a:t> implementation calls the comparator to rank elements</a:t>
            </a:r>
            <a:endParaRPr lang="en-US" dirty="0"/>
          </a:p>
          <a:p>
            <a:pPr marL="0" indent="0">
              <a:buNone/>
            </a:pPr>
            <a:r>
              <a:rPr lang="en-US" sz="3200" dirty="0">
                <a:solidFill>
                  <a:srgbClr val="0156FF"/>
                </a:solidFill>
                <a:latin typeface="Consolas" panose="020B0609020204030204" pitchFamily="49" charset="0"/>
              </a:rPr>
              <a:t> int (*compare)(const void *a, const void *b);</a:t>
            </a:r>
            <a:endParaRPr lang="en-US" dirty="0"/>
          </a:p>
          <a:p>
            <a:pPr lvl="1"/>
            <a:r>
              <a:rPr lang="en-US" dirty="0"/>
              <a:t>The function takes the address of two items to be compared,</a:t>
            </a:r>
          </a:p>
          <a:p>
            <a:pPr lvl="1"/>
            <a:r>
              <a:rPr lang="en-US" dirty="0"/>
              <a:t>and returns:</a:t>
            </a:r>
            <a:endParaRPr lang="en-US" dirty="0">
              <a:solidFill>
                <a:schemeClr val="accent1"/>
              </a:solidFill>
            </a:endParaRPr>
          </a:p>
          <a:p>
            <a:pPr lvl="2"/>
            <a:r>
              <a:rPr lang="en-US" dirty="0">
                <a:solidFill>
                  <a:schemeClr val="accent1"/>
                </a:solidFill>
              </a:rPr>
              <a:t>0 if *a  EQUALS *b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A positive value if *a  is GREATER THAN *b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A negative value if *a is LESS THAN *b</a:t>
            </a:r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0480713-397C-45AA-8896-DAC569D43032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625719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D50E2-87A3-42E9-9235-96EDF09D1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compare() function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99DB58-D27A-4114-9CA8-8D09A2C548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/>
              <a:t>When </a:t>
            </a:r>
            <a:r>
              <a:rPr lang="en-US" sz="2800" dirty="0" err="1"/>
              <a:t>qsort</a:t>
            </a:r>
            <a:r>
              <a:rPr lang="en-US" sz="2800" dirty="0"/>
              <a:t>() needs to compares two items, it provides their addresses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accent5"/>
                </a:solidFill>
                <a:latin typeface="Consolas" panose="020B0609020204030204" pitchFamily="49" charset="0"/>
              </a:rPr>
              <a:t>int </a:t>
            </a:r>
            <a:r>
              <a:rPr lang="en-US" sz="2800" dirty="0" err="1">
                <a:solidFill>
                  <a:schemeClr val="accent5"/>
                </a:solidFill>
                <a:latin typeface="Consolas" panose="020B0609020204030204" pitchFamily="49" charset="0"/>
              </a:rPr>
              <a:t>compare_int</a:t>
            </a:r>
            <a:r>
              <a:rPr lang="en-US" sz="2800" dirty="0">
                <a:solidFill>
                  <a:schemeClr val="accent5"/>
                </a:solidFill>
                <a:latin typeface="Consolas" panose="020B0609020204030204" pitchFamily="49" charset="0"/>
              </a:rPr>
              <a:t>(const void *a, const void *b)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accent5"/>
                </a:solidFill>
                <a:latin typeface="Consolas" panose="020B0609020204030204" pitchFamily="49" charset="0"/>
              </a:rPr>
              <a:t>{ </a:t>
            </a:r>
            <a:r>
              <a:rPr lang="en-US" sz="2800" dirty="0">
                <a:solidFill>
                  <a:schemeClr val="accent1"/>
                </a:solidFill>
                <a:latin typeface="Consolas" panose="020B0609020204030204" pitchFamily="49" charset="0"/>
              </a:rPr>
              <a:t>// </a:t>
            </a:r>
            <a:r>
              <a:rPr lang="en-US" sz="2800" dirty="0" err="1">
                <a:solidFill>
                  <a:schemeClr val="accent1"/>
                </a:solidFill>
                <a:latin typeface="Consolas" panose="020B0609020204030204" pitchFamily="49" charset="0"/>
              </a:rPr>
              <a:t>qsort</a:t>
            </a:r>
            <a:r>
              <a:rPr lang="en-US" sz="2800" dirty="0">
                <a:solidFill>
                  <a:schemeClr val="accent1"/>
                </a:solidFill>
                <a:latin typeface="Consolas" panose="020B0609020204030204" pitchFamily="49" charset="0"/>
              </a:rPr>
              <a:t>() does not know the type, but you know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accent5"/>
                </a:solidFill>
                <a:latin typeface="Consolas" panose="020B0609020204030204" pitchFamily="49" charset="0"/>
              </a:rPr>
              <a:t>	return *</a:t>
            </a:r>
            <a:r>
              <a:rPr lang="en-US" sz="2800" dirty="0">
                <a:solidFill>
                  <a:schemeClr val="accent1"/>
                </a:solidFill>
                <a:latin typeface="Consolas" panose="020B0609020204030204" pitchFamily="49" charset="0"/>
              </a:rPr>
              <a:t>(int *)</a:t>
            </a:r>
            <a:r>
              <a:rPr lang="en-US" sz="2800" dirty="0">
                <a:solidFill>
                  <a:schemeClr val="accent5"/>
                </a:solidFill>
                <a:latin typeface="Consolas" panose="020B0609020204030204" pitchFamily="49" charset="0"/>
              </a:rPr>
              <a:t>a - *</a:t>
            </a:r>
            <a:r>
              <a:rPr lang="en-US" sz="2800" dirty="0">
                <a:solidFill>
                  <a:schemeClr val="accent1"/>
                </a:solidFill>
                <a:latin typeface="Consolas" panose="020B0609020204030204" pitchFamily="49" charset="0"/>
              </a:rPr>
              <a:t>(int *)</a:t>
            </a:r>
            <a:r>
              <a:rPr lang="en-US" sz="2800" dirty="0">
                <a:solidFill>
                  <a:schemeClr val="accent5"/>
                </a:solidFill>
                <a:latin typeface="Consolas" panose="020B0609020204030204" pitchFamily="49" charset="0"/>
              </a:rPr>
              <a:t>b;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accent5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accent5"/>
                </a:solidFill>
                <a:latin typeface="Consolas" panose="020B0609020204030204" pitchFamily="49" charset="0"/>
              </a:rPr>
              <a:t>int </a:t>
            </a:r>
            <a:r>
              <a:rPr lang="en-US" sz="2800" dirty="0" err="1">
                <a:solidFill>
                  <a:schemeClr val="accent5"/>
                </a:solidFill>
                <a:latin typeface="Consolas" panose="020B0609020204030204" pitchFamily="49" charset="0"/>
              </a:rPr>
              <a:t>compare_double</a:t>
            </a:r>
            <a:r>
              <a:rPr lang="en-US" sz="2800" dirty="0">
                <a:solidFill>
                  <a:schemeClr val="accent5"/>
                </a:solidFill>
                <a:latin typeface="Consolas" panose="020B0609020204030204" pitchFamily="49" charset="0"/>
              </a:rPr>
              <a:t>(const void *a, const void *b)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accent5"/>
                </a:solidFill>
                <a:latin typeface="Consolas" panose="020B0609020204030204" pitchFamily="49" charset="0"/>
              </a:rPr>
              <a:t>{ </a:t>
            </a:r>
            <a:r>
              <a:rPr lang="en-US" sz="2800" dirty="0">
                <a:solidFill>
                  <a:schemeClr val="accent1"/>
                </a:solidFill>
                <a:latin typeface="Consolas" panose="020B0609020204030204" pitchFamily="49" charset="0"/>
              </a:rPr>
              <a:t>// </a:t>
            </a:r>
            <a:r>
              <a:rPr lang="en-US" sz="2800" dirty="0" err="1">
                <a:solidFill>
                  <a:schemeClr val="accent1"/>
                </a:solidFill>
                <a:latin typeface="Consolas" panose="020B0609020204030204" pitchFamily="49" charset="0"/>
              </a:rPr>
              <a:t>qsort</a:t>
            </a:r>
            <a:r>
              <a:rPr lang="en-US" sz="2800" dirty="0">
                <a:solidFill>
                  <a:schemeClr val="accent1"/>
                </a:solidFill>
                <a:latin typeface="Consolas" panose="020B0609020204030204" pitchFamily="49" charset="0"/>
              </a:rPr>
              <a:t>() does not the type, but you know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accent1"/>
                </a:solidFill>
                <a:latin typeface="Consolas" panose="020B0609020204030204" pitchFamily="49" charset="0"/>
              </a:rPr>
              <a:t>   </a:t>
            </a:r>
            <a:r>
              <a:rPr lang="en-US" sz="2800" dirty="0">
                <a:solidFill>
                  <a:schemeClr val="accent5"/>
                </a:solidFill>
                <a:latin typeface="Consolas" panose="020B0609020204030204" pitchFamily="49" charset="0"/>
              </a:rPr>
              <a:t>double </a:t>
            </a:r>
            <a:r>
              <a:rPr lang="en-US" sz="2800" dirty="0" err="1">
                <a:solidFill>
                  <a:schemeClr val="accent5"/>
                </a:solidFill>
                <a:latin typeface="Consolas" panose="020B0609020204030204" pitchFamily="49" charset="0"/>
              </a:rPr>
              <a:t>va</a:t>
            </a:r>
            <a:r>
              <a:rPr lang="en-US" sz="2800" dirty="0">
                <a:solidFill>
                  <a:schemeClr val="accent5"/>
                </a:solidFill>
                <a:latin typeface="Consolas" panose="020B0609020204030204" pitchFamily="49" charset="0"/>
              </a:rPr>
              <a:t>, </a:t>
            </a:r>
            <a:r>
              <a:rPr lang="en-US" sz="2800" dirty="0" err="1">
                <a:solidFill>
                  <a:schemeClr val="accent5"/>
                </a:solidFill>
                <a:latin typeface="Consolas" panose="020B0609020204030204" pitchFamily="49" charset="0"/>
              </a:rPr>
              <a:t>vb</a:t>
            </a:r>
            <a:r>
              <a:rPr lang="en-US" sz="2800" dirty="0">
                <a:solidFill>
                  <a:schemeClr val="accent5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accent1"/>
                </a:solidFill>
                <a:latin typeface="Consolas" panose="020B0609020204030204" pitchFamily="49" charset="0"/>
              </a:rPr>
              <a:t>   </a:t>
            </a:r>
            <a:r>
              <a:rPr lang="en-US" sz="2800" dirty="0" err="1">
                <a:solidFill>
                  <a:schemeClr val="accent5"/>
                </a:solidFill>
                <a:latin typeface="Consolas" panose="020B0609020204030204" pitchFamily="49" charset="0"/>
              </a:rPr>
              <a:t>va</a:t>
            </a:r>
            <a:r>
              <a:rPr lang="en-US" sz="2800" dirty="0">
                <a:solidFill>
                  <a:schemeClr val="accent5"/>
                </a:solidFill>
                <a:latin typeface="Consolas" panose="020B0609020204030204" pitchFamily="49" charset="0"/>
              </a:rPr>
              <a:t> = *</a:t>
            </a:r>
            <a:r>
              <a:rPr lang="en-US" sz="2800" dirty="0">
                <a:solidFill>
                  <a:schemeClr val="accent1"/>
                </a:solidFill>
                <a:latin typeface="Consolas" panose="020B0609020204030204" pitchFamily="49" charset="0"/>
              </a:rPr>
              <a:t>(double *)</a:t>
            </a:r>
            <a:r>
              <a:rPr lang="en-US" sz="2800" dirty="0">
                <a:solidFill>
                  <a:schemeClr val="accent5"/>
                </a:solidFill>
                <a:latin typeface="Consolas" panose="020B0609020204030204" pitchFamily="49" charset="0"/>
              </a:rPr>
              <a:t>a; </a:t>
            </a:r>
            <a:r>
              <a:rPr lang="en-US" sz="2800" dirty="0" err="1">
                <a:solidFill>
                  <a:schemeClr val="accent5"/>
                </a:solidFill>
                <a:latin typeface="Consolas" panose="020B0609020204030204" pitchFamily="49" charset="0"/>
              </a:rPr>
              <a:t>vb</a:t>
            </a:r>
            <a:r>
              <a:rPr lang="en-US" sz="2800" dirty="0">
                <a:solidFill>
                  <a:schemeClr val="accent5"/>
                </a:solidFill>
                <a:latin typeface="Consolas" panose="020B0609020204030204" pitchFamily="49" charset="0"/>
              </a:rPr>
              <a:t> = *</a:t>
            </a:r>
            <a:r>
              <a:rPr lang="en-US" sz="2800" dirty="0">
                <a:solidFill>
                  <a:schemeClr val="accent1"/>
                </a:solidFill>
                <a:latin typeface="Consolas" panose="020B0609020204030204" pitchFamily="49" charset="0"/>
              </a:rPr>
              <a:t>(double *)</a:t>
            </a:r>
            <a:r>
              <a:rPr lang="en-US" sz="2800" dirty="0">
                <a:solidFill>
                  <a:schemeClr val="accent5"/>
                </a:solidFill>
                <a:latin typeface="Consolas" panose="020B0609020204030204" pitchFamily="49" charset="0"/>
              </a:rPr>
              <a:t>b;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accent5"/>
                </a:solidFill>
                <a:latin typeface="Consolas" panose="020B0609020204030204" pitchFamily="49" charset="0"/>
              </a:rPr>
              <a:t>	return </a:t>
            </a:r>
            <a:r>
              <a:rPr lang="en-US" sz="2800" dirty="0" err="1">
                <a:solidFill>
                  <a:schemeClr val="accent5"/>
                </a:solidFill>
                <a:latin typeface="Consolas" panose="020B0609020204030204" pitchFamily="49" charset="0"/>
              </a:rPr>
              <a:t>va</a:t>
            </a:r>
            <a:r>
              <a:rPr lang="en-US" sz="2800" dirty="0">
                <a:solidFill>
                  <a:schemeClr val="accent5"/>
                </a:solidFill>
                <a:latin typeface="Consolas" panose="020B0609020204030204" pitchFamily="49" charset="0"/>
              </a:rPr>
              <a:t> &gt; </a:t>
            </a:r>
            <a:r>
              <a:rPr lang="en-US" sz="2800" dirty="0" err="1">
                <a:solidFill>
                  <a:schemeClr val="accent5"/>
                </a:solidFill>
                <a:latin typeface="Consolas" panose="020B0609020204030204" pitchFamily="49" charset="0"/>
              </a:rPr>
              <a:t>vb</a:t>
            </a:r>
            <a:r>
              <a:rPr lang="en-US" sz="2800" dirty="0">
                <a:solidFill>
                  <a:schemeClr val="accent5"/>
                </a:solidFill>
                <a:latin typeface="Consolas" panose="020B0609020204030204" pitchFamily="49" charset="0"/>
              </a:rPr>
              <a:t> ? 1 : (</a:t>
            </a:r>
            <a:r>
              <a:rPr lang="en-US" sz="2800" dirty="0" err="1">
                <a:solidFill>
                  <a:schemeClr val="accent5"/>
                </a:solidFill>
                <a:latin typeface="Consolas" panose="020B0609020204030204" pitchFamily="49" charset="0"/>
              </a:rPr>
              <a:t>va</a:t>
            </a:r>
            <a:r>
              <a:rPr lang="en-US" sz="2800" dirty="0">
                <a:solidFill>
                  <a:schemeClr val="accent5"/>
                </a:solidFill>
                <a:latin typeface="Consolas" panose="020B0609020204030204" pitchFamily="49" charset="0"/>
              </a:rPr>
              <a:t> &lt; </a:t>
            </a:r>
            <a:r>
              <a:rPr lang="en-US" sz="2800" dirty="0" err="1">
                <a:solidFill>
                  <a:schemeClr val="accent5"/>
                </a:solidFill>
                <a:latin typeface="Consolas" panose="020B0609020204030204" pitchFamily="49" charset="0"/>
              </a:rPr>
              <a:t>vb</a:t>
            </a:r>
            <a:r>
              <a:rPr lang="en-US" sz="2800" dirty="0">
                <a:solidFill>
                  <a:schemeClr val="accent5"/>
                </a:solidFill>
                <a:latin typeface="Consolas" panose="020B0609020204030204" pitchFamily="49" charset="0"/>
              </a:rPr>
              <a:t> ? -1 : 0);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accent5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2800" dirty="0">
              <a:solidFill>
                <a:schemeClr val="accent5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800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80C8DE-9111-44F1-8DC3-C5ECE7B9E28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306196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06738-DEB9-4C53-8E1A-A6C74D329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Linked list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7C2946-BDB2-4A80-9EDE-7118305DD9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// A data structure that consists of a chain of nodes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// Starting from head, a node has a reference to the next node</a:t>
            </a:r>
          </a:p>
          <a:p>
            <a:pPr marL="0" indent="0">
              <a:buNone/>
            </a:pPr>
            <a:endParaRPr lang="en-US" sz="2400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solidFill>
                  <a:schemeClr val="accent1"/>
                </a:solidFill>
                <a:latin typeface="Consolas" panose="020B0609020204030204" pitchFamily="49" charset="0"/>
              </a:rPr>
              <a:t>typedef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struct </a:t>
            </a:r>
            <a:r>
              <a:rPr lang="en-US" sz="2400" dirty="0" err="1">
                <a:solidFill>
                  <a:srgbClr val="C00000"/>
                </a:solidFill>
                <a:latin typeface="Consolas" panose="020B0609020204030204" pitchFamily="49" charset="0"/>
              </a:rPr>
              <a:t>node_tag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   </a:t>
            </a:r>
            <a:r>
              <a:rPr lang="en-US" sz="2400" dirty="0" err="1">
                <a:solidFill>
                  <a:schemeClr val="accent1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    v;					</a:t>
            </a:r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</a:rPr>
              <a:t>// data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   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struct </a:t>
            </a:r>
            <a:r>
              <a:rPr lang="en-US" sz="2400" dirty="0" err="1">
                <a:solidFill>
                  <a:srgbClr val="C00000"/>
                </a:solidFill>
                <a:latin typeface="Consolas" panose="020B0609020204030204" pitchFamily="49" charset="0"/>
              </a:rPr>
              <a:t>node_tag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 * next;</a:t>
            </a:r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</a:rPr>
              <a:t>	// A pointer to this type of struct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} node; 					   </a:t>
            </a:r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</a:rPr>
              <a:t>// Define a type. Easier to use.</a:t>
            </a:r>
            <a:endParaRPr lang="en-US" sz="2400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pic>
        <p:nvPicPr>
          <p:cNvPr id="1026" name="Picture 2" descr="Linked List - Node">
            <a:extLst>
              <a:ext uri="{FF2B5EF4-FFF2-40B4-BE49-F238E27FC236}">
                <a16:creationId xmlns:a16="http://schemas.microsoft.com/office/drawing/2014/main" id="{B3126371-15C4-4935-8BEA-45C5ADD67D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7015" y="6685223"/>
            <a:ext cx="7379184" cy="1660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8BD7C68-565D-4008-A9BD-29A6346F3DE9}"/>
              </a:ext>
            </a:extLst>
          </p:cNvPr>
          <p:cNvSpPr txBox="1"/>
          <p:nvPr/>
        </p:nvSpPr>
        <p:spPr>
          <a:xfrm>
            <a:off x="1219200" y="9013031"/>
            <a:ext cx="10566400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Neue Light"/>
              </a:rPr>
              <a:t>Figures for linked list are </a:t>
            </a:r>
            <a:r>
              <a:rPr lang="en-US" sz="2000" dirty="0"/>
              <a:t>from http://www.zentut.com/c-tutorial/c-linked-list/</a:t>
            </a:r>
            <a:endParaRPr kumimoji="0" lang="en-US" sz="2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 Neue Ligh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2FCB05-1D62-486B-94EE-BEBAD2F05446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003664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535A4-8D5C-4236-B037-1F09B629F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sort array of strings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A7F8C6-87BC-4123-A4E4-065D7B4B7A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Element are pointers to strings</a:t>
            </a:r>
          </a:p>
          <a:p>
            <a:pPr lvl="1"/>
            <a:r>
              <a:rPr lang="en-US" dirty="0"/>
              <a:t>Need to compare string, instead of pointer</a:t>
            </a:r>
            <a:endParaRPr lang="en-US" sz="2400" dirty="0">
              <a:solidFill>
                <a:schemeClr val="accent5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</a:rPr>
              <a:t>int </a:t>
            </a:r>
            <a:r>
              <a:rPr lang="en-US" sz="2400" dirty="0" err="1">
                <a:solidFill>
                  <a:schemeClr val="accent5"/>
                </a:solidFill>
                <a:latin typeface="Consolas" panose="020B0609020204030204" pitchFamily="49" charset="0"/>
              </a:rPr>
              <a:t>compare_string</a:t>
            </a:r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</a:rPr>
              <a:t>(const void *a, const void *b) {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// how to compare *a and *b ?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// for example, a is &amp;words[0] and b is &amp;word[1]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8958E858-6159-413E-975E-6B9C71A4B9E5}"/>
              </a:ext>
            </a:extLst>
          </p:cNvPr>
          <p:cNvGraphicFramePr>
            <a:graphicFrameLocks noGrp="1"/>
          </p:cNvGraphicFramePr>
          <p:nvPr/>
        </p:nvGraphicFramePr>
        <p:xfrm>
          <a:off x="4573039" y="6363639"/>
          <a:ext cx="2672890" cy="2072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72890">
                  <a:extLst>
                    <a:ext uri="{9D8B030D-6E8A-4147-A177-3AD203B41FA5}">
                      <a16:colId xmlns:a16="http://schemas.microsoft.com/office/drawing/2014/main" val="332121059"/>
                    </a:ext>
                  </a:extLst>
                </a:gridCol>
              </a:tblGrid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latin typeface="Consolas" panose="020B0609020204030204" pitchFamily="49" charset="0"/>
                        </a:rPr>
                        <a:t>words[n-1]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6075452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latin typeface="Consolas" panose="020B0609020204030204" pitchFamily="49" charset="0"/>
                        </a:rPr>
                        <a:t>…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2174332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latin typeface="Consolas" panose="020B0609020204030204" pitchFamily="49" charset="0"/>
                        </a:rPr>
                        <a:t>words[1]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8271749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</a:rPr>
                        <a:t>words[0]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9850059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BE099DA4-D1EC-4FD0-A505-1B4281F771BE}"/>
              </a:ext>
            </a:extLst>
          </p:cNvPr>
          <p:cNvSpPr txBox="1"/>
          <p:nvPr/>
        </p:nvSpPr>
        <p:spPr>
          <a:xfrm>
            <a:off x="1230652" y="8138761"/>
            <a:ext cx="1866347" cy="595035"/>
          </a:xfrm>
          <a:prstGeom prst="rect">
            <a:avLst/>
          </a:prstGeom>
          <a:noFill/>
          <a:ln w="25400" cap="flat">
            <a:solidFill>
              <a:schemeClr val="accent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Neue Light"/>
              </a:rPr>
              <a:t>words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10D98F0-A407-4CDF-8E64-FA63F80ECC29}"/>
              </a:ext>
            </a:extLst>
          </p:cNvPr>
          <p:cNvCxnSpPr>
            <a:cxnSpLocks/>
          </p:cNvCxnSpPr>
          <p:nvPr/>
        </p:nvCxnSpPr>
        <p:spPr>
          <a:xfrm flipV="1">
            <a:off x="3300883" y="8138761"/>
            <a:ext cx="1155281" cy="188449"/>
          </a:xfrm>
          <a:prstGeom prst="straightConnector1">
            <a:avLst/>
          </a:prstGeom>
          <a:noFill/>
          <a:ln w="508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A772C5E-5612-4A49-9DE2-342B20699244}"/>
              </a:ext>
            </a:extLst>
          </p:cNvPr>
          <p:cNvCxnSpPr>
            <a:cxnSpLocks/>
          </p:cNvCxnSpPr>
          <p:nvPr/>
        </p:nvCxnSpPr>
        <p:spPr>
          <a:xfrm flipV="1">
            <a:off x="7365672" y="6595015"/>
            <a:ext cx="1356297" cy="23139"/>
          </a:xfrm>
          <a:prstGeom prst="straightConnector1">
            <a:avLst/>
          </a:prstGeom>
          <a:noFill/>
          <a:ln w="508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7977A9A5-4AC8-4BBE-A1FE-BB00AE4C1570}"/>
              </a:ext>
            </a:extLst>
          </p:cNvPr>
          <p:cNvSpPr txBox="1"/>
          <p:nvPr/>
        </p:nvSpPr>
        <p:spPr>
          <a:xfrm>
            <a:off x="8906441" y="6297498"/>
            <a:ext cx="1866347" cy="595035"/>
          </a:xfrm>
          <a:prstGeom prst="rect">
            <a:avLst/>
          </a:prstGeom>
          <a:noFill/>
          <a:ln w="25400" cap="flat">
            <a:solidFill>
              <a:schemeClr val="accent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sz="3200" dirty="0">
                <a:latin typeface="Consolas" panose="020B0609020204030204" pitchFamily="49" charset="0"/>
              </a:rPr>
              <a:t>"</a:t>
            </a: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olas" panose="020B0609020204030204" pitchFamily="49" charset="0"/>
                <a:sym typeface="Helvetica Neue Light"/>
              </a:rPr>
              <a:t>last</a:t>
            </a:r>
            <a:r>
              <a:rPr lang="en-US" sz="3200" dirty="0">
                <a:latin typeface="Consolas" panose="020B0609020204030204" pitchFamily="49" charset="0"/>
              </a:rPr>
              <a:t>"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nsolas" panose="020B0609020204030204" pitchFamily="49" charset="0"/>
              <a:sym typeface="Helvetica Neue Light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EB68CEB-BC19-4007-B9A7-5A845C1F265E}"/>
              </a:ext>
            </a:extLst>
          </p:cNvPr>
          <p:cNvSpPr txBox="1"/>
          <p:nvPr/>
        </p:nvSpPr>
        <p:spPr>
          <a:xfrm>
            <a:off x="9140713" y="7593749"/>
            <a:ext cx="1866347" cy="595035"/>
          </a:xfrm>
          <a:prstGeom prst="rect">
            <a:avLst/>
          </a:prstGeom>
          <a:noFill/>
          <a:ln w="25400" cap="flat">
            <a:solidFill>
              <a:schemeClr val="accent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sz="3200" dirty="0">
                <a:latin typeface="Consolas" panose="020B0609020204030204" pitchFamily="49" charset="0"/>
              </a:rPr>
              <a:t>"Bob"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38B118B-B1AC-4CEE-98A2-6588448DADFE}"/>
              </a:ext>
            </a:extLst>
          </p:cNvPr>
          <p:cNvSpPr txBox="1"/>
          <p:nvPr/>
        </p:nvSpPr>
        <p:spPr>
          <a:xfrm>
            <a:off x="8409043" y="8686013"/>
            <a:ext cx="2282332" cy="595035"/>
          </a:xfrm>
          <a:prstGeom prst="rect">
            <a:avLst/>
          </a:prstGeom>
          <a:noFill/>
          <a:ln w="25400" cap="flat">
            <a:solidFill>
              <a:schemeClr val="accent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sz="3200" dirty="0">
                <a:latin typeface="Consolas" panose="020B0609020204030204" pitchFamily="49" charset="0"/>
              </a:rPr>
              <a:t>"Hello"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4C0D11E-DF01-46A9-9E3A-7676556FCA68}"/>
              </a:ext>
            </a:extLst>
          </p:cNvPr>
          <p:cNvCxnSpPr>
            <a:cxnSpLocks/>
          </p:cNvCxnSpPr>
          <p:nvPr/>
        </p:nvCxnSpPr>
        <p:spPr>
          <a:xfrm>
            <a:off x="7385786" y="7664138"/>
            <a:ext cx="1615070" cy="227128"/>
          </a:xfrm>
          <a:prstGeom prst="straightConnector1">
            <a:avLst/>
          </a:prstGeom>
          <a:noFill/>
          <a:ln w="508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9A01969-4C14-489E-90F4-7924881052FF}"/>
              </a:ext>
            </a:extLst>
          </p:cNvPr>
          <p:cNvCxnSpPr>
            <a:cxnSpLocks/>
          </p:cNvCxnSpPr>
          <p:nvPr/>
        </p:nvCxnSpPr>
        <p:spPr>
          <a:xfrm>
            <a:off x="7355121" y="8209150"/>
            <a:ext cx="872720" cy="724357"/>
          </a:xfrm>
          <a:prstGeom prst="straightConnector1">
            <a:avLst/>
          </a:prstGeom>
          <a:noFill/>
          <a:ln w="508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5E6391-960B-468A-AF31-98A29E2EC463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346746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0FFE1-5F7C-4E9C-8539-30B5585FA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Compare string pointers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D14FCE-B86D-48BC-A8C6-53C6BDA9B0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An element in array 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words</a:t>
            </a:r>
            <a:r>
              <a:rPr lang="en-US" sz="2400" dirty="0"/>
              <a:t> is (char *).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a</a:t>
            </a:r>
            <a:r>
              <a:rPr lang="en-US" sz="2400" dirty="0"/>
              <a:t> is the address of an element of type (char *). So, 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a</a:t>
            </a:r>
            <a:r>
              <a:rPr lang="en-US" sz="2400" dirty="0"/>
              <a:t>'s type is (char *) *</a:t>
            </a:r>
          </a:p>
          <a:p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C04D39-1033-47EA-A348-CD07F4523AD5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21</a:t>
            </a:fld>
            <a:endParaRPr lang="en-US"/>
          </a:p>
        </p:txBody>
      </p:sp>
      <p:sp>
        <p:nvSpPr>
          <p:cNvPr id="5" name="int stringCompare(const void* s1,const void* s2)…">
            <a:extLst>
              <a:ext uri="{FF2B5EF4-FFF2-40B4-BE49-F238E27FC236}">
                <a16:creationId xmlns:a16="http://schemas.microsoft.com/office/drawing/2014/main" id="{08CB7AB4-8878-4E89-9BDE-2134B599BDA8}"/>
              </a:ext>
            </a:extLst>
          </p:cNvPr>
          <p:cNvSpPr txBox="1"/>
          <p:nvPr/>
        </p:nvSpPr>
        <p:spPr>
          <a:xfrm>
            <a:off x="453186" y="4227393"/>
            <a:ext cx="10987447" cy="4903907"/>
          </a:xfrm>
          <a:prstGeom prst="rect">
            <a:avLst/>
          </a:prstGeom>
          <a:solidFill>
            <a:srgbClr val="EEEAD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l" defTabSz="457200">
              <a:defRPr sz="24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>
                <a:solidFill>
                  <a:srgbClr val="96A700"/>
                </a:solidFill>
                <a:latin typeface="Consolas" panose="020B0609020204030204" pitchFamily="49" charset="0"/>
              </a:rPr>
              <a:t>int</a:t>
            </a:r>
            <a:r>
              <a:rPr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compare_string</a:t>
            </a:r>
            <a:r>
              <a:rPr dirty="0">
                <a:latin typeface="Consolas" panose="020B0609020204030204" pitchFamily="49" charset="0"/>
              </a:rPr>
              <a:t>(</a:t>
            </a:r>
            <a:r>
              <a:rPr dirty="0">
                <a:solidFill>
                  <a:srgbClr val="96A700"/>
                </a:solidFill>
                <a:latin typeface="Consolas" panose="020B0609020204030204" pitchFamily="49" charset="0"/>
              </a:rPr>
              <a:t>const void</a:t>
            </a:r>
            <a:r>
              <a:rPr lang="en-US" dirty="0">
                <a:solidFill>
                  <a:srgbClr val="96A700"/>
                </a:solidFill>
                <a:latin typeface="Consolas" panose="020B0609020204030204" pitchFamily="49" charset="0"/>
              </a:rPr>
              <a:t> </a:t>
            </a:r>
            <a:r>
              <a:rPr dirty="0">
                <a:latin typeface="Consolas" panose="020B0609020204030204" pitchFamily="49" charset="0"/>
              </a:rPr>
              <a:t>*</a:t>
            </a:r>
            <a:r>
              <a:rPr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788E95"/>
                </a:solidFill>
                <a:latin typeface="Consolas" panose="020B0609020204030204" pitchFamily="49" charset="0"/>
              </a:rPr>
              <a:t>a</a:t>
            </a:r>
            <a:r>
              <a:rPr dirty="0" err="1">
                <a:latin typeface="Consolas" panose="020B0609020204030204" pitchFamily="49" charset="0"/>
              </a:rPr>
              <a:t>,</a:t>
            </a:r>
            <a:r>
              <a:rPr dirty="0" err="1">
                <a:solidFill>
                  <a:srgbClr val="96A700"/>
                </a:solidFill>
                <a:latin typeface="Consolas" panose="020B0609020204030204" pitchFamily="49" charset="0"/>
              </a:rPr>
              <a:t>const</a:t>
            </a:r>
            <a:r>
              <a:rPr dirty="0">
                <a:solidFill>
                  <a:srgbClr val="96A700"/>
                </a:solidFill>
                <a:latin typeface="Consolas" panose="020B0609020204030204" pitchFamily="49" charset="0"/>
              </a:rPr>
              <a:t> void</a:t>
            </a:r>
            <a:r>
              <a:rPr lang="en-US" dirty="0">
                <a:solidFill>
                  <a:srgbClr val="96A700"/>
                </a:solidFill>
                <a:latin typeface="Consolas" panose="020B0609020204030204" pitchFamily="49" charset="0"/>
              </a:rPr>
              <a:t> </a:t>
            </a:r>
            <a:r>
              <a:rPr dirty="0">
                <a:latin typeface="Consolas" panose="020B0609020204030204" pitchFamily="49" charset="0"/>
              </a:rPr>
              <a:t>*</a:t>
            </a:r>
            <a:r>
              <a:rPr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88E95"/>
                </a:solidFill>
                <a:latin typeface="Consolas" panose="020B0609020204030204" pitchFamily="49" charset="0"/>
              </a:rPr>
              <a:t>b</a:t>
            </a:r>
            <a:r>
              <a:rPr dirty="0">
                <a:latin typeface="Consolas" panose="020B0609020204030204" pitchFamily="49" charset="0"/>
              </a:rPr>
              <a:t>)</a:t>
            </a:r>
            <a:endParaRPr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 defTabSz="457200">
              <a:defRPr sz="24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>
                <a:latin typeface="Consolas" panose="020B0609020204030204" pitchFamily="49" charset="0"/>
              </a:rPr>
              <a:t>{</a:t>
            </a:r>
            <a:endParaRPr lang="en-US" dirty="0">
              <a:latin typeface="Consolas" panose="020B0609020204030204" pitchFamily="49" charset="0"/>
            </a:endParaRPr>
          </a:p>
          <a:p>
            <a:pPr algn="l" defTabSz="457200">
              <a:defRPr sz="24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char *</a:t>
            </a:r>
            <a:r>
              <a:rPr lang="en-US" sz="2400" dirty="0">
                <a:solidFill>
                  <a:srgbClr val="6A8188"/>
                </a:solidFill>
                <a:latin typeface="Consolas" panose="020B0609020204030204" pitchFamily="49" charset="0"/>
                <a:ea typeface="Courier"/>
                <a:cs typeface="Courier"/>
              </a:rPr>
              <a:t>s1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, *</a:t>
            </a:r>
            <a:r>
              <a:rPr lang="en-US" sz="2400" dirty="0">
                <a:solidFill>
                  <a:srgbClr val="6A8188"/>
                </a:solidFill>
                <a:latin typeface="Consolas" panose="020B0609020204030204" pitchFamily="49" charset="0"/>
                <a:ea typeface="Courier"/>
                <a:cs typeface="Courier"/>
              </a:rPr>
              <a:t>s2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;</a:t>
            </a:r>
          </a:p>
          <a:p>
            <a:pPr algn="l" defTabSz="457200">
              <a:defRPr sz="24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dirty="0">
                <a:latin typeface="Consolas" panose="020B0609020204030204" pitchFamily="49" charset="0"/>
              </a:rPr>
              <a:t>   s1 = *(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char **</a:t>
            </a:r>
            <a:r>
              <a:rPr lang="en-US" dirty="0"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latin typeface="Consolas" panose="020B0609020204030204" pitchFamily="49" charset="0"/>
              </a:rPr>
              <a:t>; 		s2 = *(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char **</a:t>
            </a:r>
            <a:r>
              <a:rPr lang="en-US" dirty="0"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b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pPr algn="l" defTabSz="457200">
              <a:defRPr sz="24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dirty="0">
                <a:latin typeface="Consolas" panose="020B0609020204030204" pitchFamily="49" charset="0"/>
              </a:rPr>
              <a:t>   </a:t>
            </a:r>
          </a:p>
          <a:p>
            <a:pPr algn="l" defTabSz="457200">
              <a:defRPr sz="24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dirty="0">
                <a:solidFill>
                  <a:srgbClr val="D7601B"/>
                </a:solidFill>
                <a:latin typeface="Consolas" panose="020B0609020204030204" pitchFamily="49" charset="0"/>
              </a:rPr>
              <a:t>return</a:t>
            </a:r>
            <a:r>
              <a:rPr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dirty="0" err="1">
                <a:latin typeface="Consolas" panose="020B0609020204030204" pitchFamily="49" charset="0"/>
              </a:rPr>
              <a:t>strcmp</a:t>
            </a:r>
            <a:r>
              <a:rPr dirty="0">
                <a:latin typeface="Consolas" panose="020B0609020204030204" pitchFamily="49" charset="0"/>
              </a:rPr>
              <a:t>(</a:t>
            </a:r>
            <a:r>
              <a:rPr lang="en-US" dirty="0">
                <a:latin typeface="Consolas" panose="020B0609020204030204" pitchFamily="49" charset="0"/>
              </a:rPr>
              <a:t>s1, s2</a:t>
            </a:r>
            <a:r>
              <a:rPr dirty="0">
                <a:latin typeface="Consolas" panose="020B0609020204030204" pitchFamily="49" charset="0"/>
              </a:rPr>
              <a:t>);</a:t>
            </a:r>
            <a:r>
              <a:rPr lang="en-US" dirty="0">
                <a:latin typeface="Consolas" panose="020B0609020204030204" pitchFamily="49" charset="0"/>
              </a:rPr>
              <a:t>  // use library function to compare</a:t>
            </a:r>
            <a:endParaRPr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 defTabSz="457200">
              <a:defRPr sz="24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>
                <a:latin typeface="Consolas" panose="020B0609020204030204" pitchFamily="49" charset="0"/>
              </a:rPr>
              <a:t>}</a:t>
            </a:r>
            <a:endParaRPr lang="en-US" dirty="0">
              <a:latin typeface="Consolas" panose="020B0609020204030204" pitchFamily="49" charset="0"/>
            </a:endParaRPr>
          </a:p>
          <a:p>
            <a:pPr algn="l" defTabSz="457200">
              <a:defRPr sz="24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 defTabSz="457200">
              <a:defRPr sz="24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dirty="0">
                <a:latin typeface="Consolas" panose="020B0609020204030204" pitchFamily="49" charset="0"/>
              </a:rPr>
              <a:t>// or on one line</a:t>
            </a:r>
          </a:p>
          <a:p>
            <a:pPr algn="l" defTabSz="457200">
              <a:defRPr sz="24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dirty="0">
                <a:solidFill>
                  <a:srgbClr val="96A700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compare_string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6A700"/>
                </a:solidFill>
                <a:latin typeface="Consolas" panose="020B0609020204030204" pitchFamily="49" charset="0"/>
              </a:rPr>
              <a:t>const void </a:t>
            </a:r>
            <a:r>
              <a:rPr lang="en-US" dirty="0">
                <a:latin typeface="Consolas" panose="020B0609020204030204" pitchFamily="49" charset="0"/>
              </a:rPr>
              <a:t>* </a:t>
            </a:r>
            <a:r>
              <a:rPr lang="en-US" dirty="0" err="1">
                <a:solidFill>
                  <a:srgbClr val="788E95"/>
                </a:solidFill>
                <a:latin typeface="Consolas" panose="020B0609020204030204" pitchFamily="49" charset="0"/>
              </a:rPr>
              <a:t>a</a:t>
            </a:r>
            <a:r>
              <a:rPr lang="en-US" dirty="0" err="1">
                <a:latin typeface="Consolas" panose="020B0609020204030204" pitchFamily="49" charset="0"/>
              </a:rPr>
              <a:t>,</a:t>
            </a:r>
            <a:r>
              <a:rPr lang="en-US" dirty="0" err="1">
                <a:solidFill>
                  <a:srgbClr val="96A700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96A700"/>
                </a:solidFill>
                <a:latin typeface="Consolas" panose="020B0609020204030204" pitchFamily="49" charset="0"/>
              </a:rPr>
              <a:t> void </a:t>
            </a:r>
            <a:r>
              <a:rPr lang="en-US" dirty="0">
                <a:latin typeface="Consolas" panose="020B0609020204030204" pitchFamily="49" charset="0"/>
              </a:rPr>
              <a:t>* </a:t>
            </a:r>
            <a:r>
              <a:rPr lang="en-US" dirty="0">
                <a:solidFill>
                  <a:srgbClr val="788E95"/>
                </a:solidFill>
                <a:latin typeface="Consolas" panose="020B0609020204030204" pitchFamily="49" charset="0"/>
              </a:rPr>
              <a:t>b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pPr algn="l" defTabSz="457200">
              <a:defRPr sz="24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pPr algn="l" defTabSz="457200">
              <a:defRPr sz="24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dirty="0"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D7601B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strcmp</a:t>
            </a:r>
            <a:r>
              <a:rPr lang="en-US" dirty="0">
                <a:latin typeface="Consolas" panose="020B0609020204030204" pitchFamily="49" charset="0"/>
              </a:rPr>
              <a:t>(*(</a:t>
            </a:r>
            <a:r>
              <a:rPr lang="en-US" dirty="0">
                <a:solidFill>
                  <a:srgbClr val="96A700"/>
                </a:solidFill>
                <a:latin typeface="Consolas" panose="020B0609020204030204" pitchFamily="49" charset="0"/>
              </a:rPr>
              <a:t>char</a:t>
            </a:r>
            <a:r>
              <a:rPr lang="en-US" dirty="0">
                <a:latin typeface="Consolas" panose="020B0609020204030204" pitchFamily="49" charset="0"/>
              </a:rPr>
              <a:t>**)</a:t>
            </a:r>
            <a:r>
              <a:rPr lang="en-US" dirty="0">
                <a:solidFill>
                  <a:srgbClr val="788E95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latin typeface="Consolas" panose="020B0609020204030204" pitchFamily="49" charset="0"/>
              </a:rPr>
              <a:t>,*(</a:t>
            </a:r>
            <a:r>
              <a:rPr lang="en-US" dirty="0">
                <a:solidFill>
                  <a:srgbClr val="96A700"/>
                </a:solidFill>
                <a:latin typeface="Consolas" panose="020B0609020204030204" pitchFamily="49" charset="0"/>
              </a:rPr>
              <a:t>char</a:t>
            </a:r>
            <a:r>
              <a:rPr lang="en-US" dirty="0">
                <a:latin typeface="Consolas" panose="020B0609020204030204" pitchFamily="49" charset="0"/>
              </a:rPr>
              <a:t>**)</a:t>
            </a:r>
            <a:r>
              <a:rPr lang="en-US" dirty="0">
                <a:solidFill>
                  <a:srgbClr val="788E95"/>
                </a:solidFill>
                <a:latin typeface="Consolas" panose="020B0609020204030204" pitchFamily="49" charset="0"/>
              </a:rPr>
              <a:t>b</a:t>
            </a:r>
            <a:r>
              <a:rPr lang="en-US" dirty="0">
                <a:latin typeface="Consolas" panose="020B0609020204030204" pitchFamily="49" charset="0"/>
              </a:rPr>
              <a:t>);</a:t>
            </a:r>
          </a:p>
          <a:p>
            <a:pPr algn="l" defTabSz="457200">
              <a:defRPr sz="24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dirty="0">
                <a:latin typeface="Consolas" panose="020B0609020204030204" pitchFamily="49" charset="0"/>
              </a:rPr>
              <a:t>}</a:t>
            </a:r>
            <a:endParaRPr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8884964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You already saw an example!…"/>
          <p:cNvSpPr txBox="1">
            <a:spLocks noGrp="1"/>
          </p:cNvSpPr>
          <p:nvPr>
            <p:ph type="body" idx="1"/>
          </p:nvPr>
        </p:nvSpPr>
        <p:spPr>
          <a:xfrm>
            <a:off x="441036" y="2249569"/>
            <a:ext cx="11861800" cy="6743148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endParaRPr sz="2800" dirty="0">
              <a:latin typeface="Helvetica Neue"/>
            </a:endParaRPr>
          </a:p>
        </p:txBody>
      </p:sp>
      <p:sp>
        <p:nvSpPr>
          <p:cNvPr id="392" name="int stringCompare(const void* s1,const void* s2)…"/>
          <p:cNvSpPr txBox="1"/>
          <p:nvPr/>
        </p:nvSpPr>
        <p:spPr>
          <a:xfrm>
            <a:off x="350874" y="3451587"/>
            <a:ext cx="10249785" cy="4903907"/>
          </a:xfrm>
          <a:prstGeom prst="rect">
            <a:avLst/>
          </a:prstGeom>
          <a:solidFill>
            <a:srgbClr val="EEEAD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l" defTabSz="457200">
              <a:defRPr sz="24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>
                <a:solidFill>
                  <a:srgbClr val="96A700"/>
                </a:solidFill>
                <a:latin typeface="Consolas" panose="020B0609020204030204" pitchFamily="49" charset="0"/>
              </a:rPr>
              <a:t>int</a:t>
            </a:r>
            <a:r>
              <a:rPr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compare_string</a:t>
            </a:r>
            <a:r>
              <a:rPr dirty="0">
                <a:latin typeface="Consolas" panose="020B0609020204030204" pitchFamily="49" charset="0"/>
              </a:rPr>
              <a:t>(</a:t>
            </a:r>
            <a:r>
              <a:rPr dirty="0">
                <a:solidFill>
                  <a:srgbClr val="96A700"/>
                </a:solidFill>
                <a:latin typeface="Consolas" panose="020B0609020204030204" pitchFamily="49" charset="0"/>
              </a:rPr>
              <a:t>const void</a:t>
            </a:r>
            <a:r>
              <a:rPr dirty="0">
                <a:latin typeface="Consolas" panose="020B0609020204030204" pitchFamily="49" charset="0"/>
              </a:rPr>
              <a:t>*</a:t>
            </a:r>
            <a:r>
              <a:rPr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788E95"/>
                </a:solidFill>
                <a:latin typeface="Consolas" panose="020B0609020204030204" pitchFamily="49" charset="0"/>
              </a:rPr>
              <a:t>a</a:t>
            </a:r>
            <a:r>
              <a:rPr dirty="0" err="1">
                <a:latin typeface="Consolas" panose="020B0609020204030204" pitchFamily="49" charset="0"/>
              </a:rPr>
              <a:t>,</a:t>
            </a:r>
            <a:r>
              <a:rPr dirty="0" err="1">
                <a:solidFill>
                  <a:srgbClr val="96A700"/>
                </a:solidFill>
                <a:latin typeface="Consolas" panose="020B0609020204030204" pitchFamily="49" charset="0"/>
              </a:rPr>
              <a:t>const</a:t>
            </a:r>
            <a:r>
              <a:rPr dirty="0">
                <a:solidFill>
                  <a:srgbClr val="96A700"/>
                </a:solidFill>
                <a:latin typeface="Consolas" panose="020B0609020204030204" pitchFamily="49" charset="0"/>
              </a:rPr>
              <a:t> void</a:t>
            </a:r>
            <a:r>
              <a:rPr dirty="0">
                <a:latin typeface="Consolas" panose="020B0609020204030204" pitchFamily="49" charset="0"/>
              </a:rPr>
              <a:t>*</a:t>
            </a:r>
            <a:r>
              <a:rPr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88E95"/>
                </a:solidFill>
                <a:latin typeface="Consolas" panose="020B0609020204030204" pitchFamily="49" charset="0"/>
              </a:rPr>
              <a:t>b</a:t>
            </a:r>
            <a:r>
              <a:rPr dirty="0">
                <a:latin typeface="Consolas" panose="020B0609020204030204" pitchFamily="49" charset="0"/>
              </a:rPr>
              <a:t>)</a:t>
            </a:r>
            <a:endParaRPr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 defTabSz="457200">
              <a:defRPr sz="24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>
                <a:latin typeface="Consolas" panose="020B0609020204030204" pitchFamily="49" charset="0"/>
              </a:rPr>
              <a:t>{</a:t>
            </a:r>
            <a:endParaRPr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 defTabSz="457200">
              <a:defRPr sz="24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dirty="0">
                <a:solidFill>
                  <a:srgbClr val="D7601B"/>
                </a:solidFill>
                <a:latin typeface="Consolas" panose="020B0609020204030204" pitchFamily="49" charset="0"/>
              </a:rPr>
              <a:t>return</a:t>
            </a:r>
            <a:r>
              <a:rPr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dirty="0" err="1">
                <a:latin typeface="Consolas" panose="020B0609020204030204" pitchFamily="49" charset="0"/>
              </a:rPr>
              <a:t>strcmp</a:t>
            </a:r>
            <a:r>
              <a:rPr dirty="0">
                <a:latin typeface="Consolas" panose="020B0609020204030204" pitchFamily="49" charset="0"/>
              </a:rPr>
              <a:t>(*(</a:t>
            </a:r>
            <a:r>
              <a:rPr dirty="0">
                <a:solidFill>
                  <a:srgbClr val="96A700"/>
                </a:solidFill>
                <a:latin typeface="Consolas" panose="020B0609020204030204" pitchFamily="49" charset="0"/>
              </a:rPr>
              <a:t>char</a:t>
            </a:r>
            <a:r>
              <a:rPr dirty="0">
                <a:latin typeface="Consolas" panose="020B0609020204030204" pitchFamily="49" charset="0"/>
              </a:rPr>
              <a:t>**)</a:t>
            </a:r>
            <a:r>
              <a:rPr lang="en-US" dirty="0">
                <a:solidFill>
                  <a:srgbClr val="788E95"/>
                </a:solidFill>
                <a:latin typeface="Consolas" panose="020B0609020204030204" pitchFamily="49" charset="0"/>
              </a:rPr>
              <a:t>a</a:t>
            </a:r>
            <a:r>
              <a:rPr dirty="0">
                <a:latin typeface="Consolas" panose="020B0609020204030204" pitchFamily="49" charset="0"/>
              </a:rPr>
              <a:t>,*(</a:t>
            </a:r>
            <a:r>
              <a:rPr dirty="0">
                <a:solidFill>
                  <a:srgbClr val="96A700"/>
                </a:solidFill>
                <a:latin typeface="Consolas" panose="020B0609020204030204" pitchFamily="49" charset="0"/>
              </a:rPr>
              <a:t>char</a:t>
            </a:r>
            <a:r>
              <a:rPr dirty="0">
                <a:latin typeface="Consolas" panose="020B0609020204030204" pitchFamily="49" charset="0"/>
              </a:rPr>
              <a:t>**)</a:t>
            </a:r>
            <a:r>
              <a:rPr lang="en-US" dirty="0">
                <a:solidFill>
                  <a:srgbClr val="788E95"/>
                </a:solidFill>
                <a:latin typeface="Consolas" panose="020B0609020204030204" pitchFamily="49" charset="0"/>
              </a:rPr>
              <a:t>b</a:t>
            </a:r>
            <a:r>
              <a:rPr dirty="0">
                <a:latin typeface="Consolas" panose="020B0609020204030204" pitchFamily="49" charset="0"/>
              </a:rPr>
              <a:t>);</a:t>
            </a:r>
            <a:endParaRPr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 defTabSz="457200">
              <a:defRPr sz="24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>
                <a:latin typeface="Consolas" panose="020B0609020204030204" pitchFamily="49" charset="0"/>
              </a:rPr>
              <a:t>}</a:t>
            </a:r>
            <a:endParaRPr lang="en-US" dirty="0">
              <a:latin typeface="Consolas" panose="020B0609020204030204" pitchFamily="49" charset="0"/>
            </a:endParaRPr>
          </a:p>
          <a:p>
            <a:pPr algn="l" defTabSz="457200">
              <a:defRPr sz="24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 defTabSz="457200">
              <a:defRPr sz="24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dirty="0">
                <a:solidFill>
                  <a:srgbClr val="788E95"/>
                </a:solidFill>
                <a:latin typeface="Consolas" panose="020B0609020204030204" pitchFamily="49" charset="0"/>
              </a:rPr>
              <a:t>int </a:t>
            </a:r>
            <a:r>
              <a:rPr lang="en-US" dirty="0" err="1">
                <a:latin typeface="Consolas" panose="020B0609020204030204" pitchFamily="49" charset="0"/>
              </a:rPr>
              <a:t>some_function</a:t>
            </a:r>
            <a:r>
              <a:rPr dirty="0">
                <a:latin typeface="Consolas" panose="020B0609020204030204" pitchFamily="49" charset="0"/>
              </a:rPr>
              <a:t>(</a:t>
            </a:r>
            <a:r>
              <a:rPr lang="en-US" dirty="0">
                <a:latin typeface="Consolas" panose="020B0609020204030204" pitchFamily="49" charset="0"/>
              </a:rPr>
              <a:t>void</a:t>
            </a:r>
            <a:r>
              <a:rPr dirty="0">
                <a:latin typeface="Consolas" panose="020B0609020204030204" pitchFamily="49" charset="0"/>
              </a:rPr>
              <a:t>)</a:t>
            </a:r>
            <a:endParaRPr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 defTabSz="457200">
              <a:defRPr sz="24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>
                <a:latin typeface="Consolas" panose="020B0609020204030204" pitchFamily="49" charset="0"/>
              </a:rPr>
              <a:t>{</a:t>
            </a:r>
            <a:endParaRPr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 defTabSz="457200">
              <a:defRPr sz="24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dirty="0">
                <a:latin typeface="Consolas" panose="020B0609020204030204" pitchFamily="49" charset="0"/>
              </a:rPr>
              <a:t>   </a:t>
            </a:r>
            <a:r>
              <a:rPr dirty="0">
                <a:latin typeface="Consolas" panose="020B0609020204030204" pitchFamily="49" charset="0"/>
              </a:rPr>
              <a:t>…</a:t>
            </a:r>
            <a:endParaRPr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 defTabSz="457200">
              <a:defRPr sz="2400">
                <a:solidFill>
                  <a:srgbClr val="788E95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dirty="0">
                <a:solidFill>
                  <a:srgbClr val="96A700"/>
                </a:solidFill>
                <a:latin typeface="Consolas" panose="020B0609020204030204" pitchFamily="49" charset="0"/>
              </a:rPr>
              <a:t>char</a:t>
            </a:r>
            <a:r>
              <a:rPr dirty="0">
                <a:latin typeface="Consolas" panose="020B0609020204030204" pitchFamily="49" charset="0"/>
              </a:rPr>
              <a:t>**</a:t>
            </a:r>
            <a:r>
              <a:rPr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dirty="0">
                <a:latin typeface="Consolas" panose="020B0609020204030204" pitchFamily="49" charset="0"/>
              </a:rPr>
              <a:t>words</a:t>
            </a:r>
            <a:r>
              <a:rPr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dirty="0">
                <a:latin typeface="Consolas" panose="020B0609020204030204" pitchFamily="49" charset="0"/>
              </a:rPr>
              <a:t>= malloc(</a:t>
            </a:r>
            <a:r>
              <a:rPr dirty="0" err="1">
                <a:solidFill>
                  <a:srgbClr val="D7601B"/>
                </a:solidFill>
                <a:latin typeface="Consolas" panose="020B0609020204030204" pitchFamily="49" charset="0"/>
              </a:rPr>
              <a:t>sizeof</a:t>
            </a:r>
            <a:r>
              <a:rPr dirty="0">
                <a:latin typeface="Consolas" panose="020B0609020204030204" pitchFamily="49" charset="0"/>
              </a:rPr>
              <a:t>(</a:t>
            </a:r>
            <a:r>
              <a:rPr dirty="0">
                <a:solidFill>
                  <a:srgbClr val="96A700"/>
                </a:solidFill>
                <a:latin typeface="Consolas" panose="020B0609020204030204" pitchFamily="49" charset="0"/>
              </a:rPr>
              <a:t>char</a:t>
            </a:r>
            <a:r>
              <a:rPr dirty="0">
                <a:latin typeface="Consolas" panose="020B0609020204030204" pitchFamily="49" charset="0"/>
              </a:rPr>
              <a:t>*)*</a:t>
            </a:r>
            <a:r>
              <a:rPr lang="en-US" dirty="0">
                <a:latin typeface="Consolas" panose="020B0609020204030204" pitchFamily="49" charset="0"/>
              </a:rPr>
              <a:t>n</a:t>
            </a:r>
            <a:r>
              <a:rPr dirty="0">
                <a:latin typeface="Consolas" panose="020B0609020204030204" pitchFamily="49" charset="0"/>
              </a:rPr>
              <a:t>);</a:t>
            </a:r>
          </a:p>
          <a:p>
            <a:pPr algn="l" defTabSz="457200">
              <a:defRPr sz="2400">
                <a:solidFill>
                  <a:srgbClr val="788E95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>
                <a:latin typeface="Consolas" panose="020B0609020204030204" pitchFamily="49" charset="0"/>
              </a:rPr>
              <a:t>   …</a:t>
            </a:r>
            <a:endParaRPr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 defTabSz="457200">
              <a:defRPr sz="2400">
                <a:latin typeface="Courier"/>
                <a:ea typeface="Courier"/>
                <a:cs typeface="Courier"/>
                <a:sym typeface="Courier"/>
              </a:defRPr>
            </a:pPr>
            <a:r>
              <a:rPr dirty="0">
                <a:latin typeface="Consolas" panose="020B0609020204030204" pitchFamily="49" charset="0"/>
              </a:rPr>
              <a:t>   </a:t>
            </a:r>
            <a:r>
              <a:rPr dirty="0" err="1">
                <a:solidFill>
                  <a:srgbClr val="6A8188"/>
                </a:solidFill>
                <a:latin typeface="Consolas" panose="020B0609020204030204" pitchFamily="49" charset="0"/>
              </a:rPr>
              <a:t>qsort</a:t>
            </a:r>
            <a:r>
              <a:rPr dirty="0">
                <a:solidFill>
                  <a:srgbClr val="6A8188"/>
                </a:solidFill>
                <a:latin typeface="Consolas" panose="020B0609020204030204" pitchFamily="49" charset="0"/>
              </a:rPr>
              <a:t>(</a:t>
            </a:r>
            <a:r>
              <a:rPr dirty="0" err="1">
                <a:latin typeface="Consolas" panose="020B0609020204030204" pitchFamily="49" charset="0"/>
              </a:rPr>
              <a:t>words</a:t>
            </a:r>
            <a:r>
              <a:rPr dirty="0" err="1">
                <a:solidFill>
                  <a:srgbClr val="6A8188"/>
                </a:solidFill>
                <a:latin typeface="Consolas" panose="020B0609020204030204" pitchFamily="49" charset="0"/>
              </a:rPr>
              <a:t>,</a:t>
            </a:r>
            <a:r>
              <a:rPr dirty="0" err="1">
                <a:latin typeface="Consolas" panose="020B0609020204030204" pitchFamily="49" charset="0"/>
              </a:rPr>
              <a:t>n</a:t>
            </a:r>
            <a:r>
              <a:rPr dirty="0" err="1">
                <a:solidFill>
                  <a:srgbClr val="6A8188"/>
                </a:solidFill>
                <a:latin typeface="Consolas" panose="020B0609020204030204" pitchFamily="49" charset="0"/>
              </a:rPr>
              <a:t>,</a:t>
            </a:r>
            <a:r>
              <a:rPr dirty="0" err="1">
                <a:solidFill>
                  <a:srgbClr val="D7601B"/>
                </a:solidFill>
                <a:latin typeface="Consolas" panose="020B0609020204030204" pitchFamily="49" charset="0"/>
              </a:rPr>
              <a:t>sizeof</a:t>
            </a:r>
            <a:r>
              <a:rPr dirty="0">
                <a:solidFill>
                  <a:srgbClr val="6A8188"/>
                </a:solidFill>
                <a:latin typeface="Consolas" panose="020B0609020204030204" pitchFamily="49" charset="0"/>
              </a:rPr>
              <a:t>(</a:t>
            </a:r>
            <a:r>
              <a:rPr dirty="0">
                <a:solidFill>
                  <a:srgbClr val="96A700"/>
                </a:solidFill>
                <a:latin typeface="Consolas" panose="020B0609020204030204" pitchFamily="49" charset="0"/>
              </a:rPr>
              <a:t>char</a:t>
            </a:r>
            <a:r>
              <a:rPr dirty="0">
                <a:solidFill>
                  <a:srgbClr val="6A8188"/>
                </a:solidFill>
                <a:latin typeface="Consolas" panose="020B0609020204030204" pitchFamily="49" charset="0"/>
              </a:rPr>
              <a:t>*),</a:t>
            </a:r>
            <a:r>
              <a:rPr lang="en-US" dirty="0" err="1">
                <a:latin typeface="Consolas" panose="020B0609020204030204" pitchFamily="49" charset="0"/>
              </a:rPr>
              <a:t>compare_string</a:t>
            </a:r>
            <a:r>
              <a:rPr dirty="0">
                <a:solidFill>
                  <a:srgbClr val="6A8188"/>
                </a:solidFill>
                <a:latin typeface="Consolas" panose="020B0609020204030204" pitchFamily="49" charset="0"/>
              </a:rPr>
              <a:t>);</a:t>
            </a:r>
            <a:r>
              <a:rPr dirty="0">
                <a:latin typeface="Consolas" panose="020B0609020204030204" pitchFamily="49" charset="0"/>
              </a:rPr>
              <a:t>    </a:t>
            </a:r>
          </a:p>
          <a:p>
            <a:pPr algn="l" defTabSz="457200">
              <a:defRPr sz="2400">
                <a:solidFill>
                  <a:srgbClr val="A4B0B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>
                <a:solidFill>
                  <a:srgbClr val="000000"/>
                </a:solidFill>
                <a:latin typeface="Consolas" panose="020B0609020204030204" pitchFamily="49" charset="0"/>
              </a:rPr>
              <a:t>   …</a:t>
            </a:r>
          </a:p>
          <a:p>
            <a:pPr algn="l" defTabSz="457200">
              <a:defRPr sz="2400">
                <a:solidFill>
                  <a:srgbClr val="A4B0B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93" name="Rounded Rectangle"/>
          <p:cNvSpPr/>
          <p:nvPr/>
        </p:nvSpPr>
        <p:spPr>
          <a:xfrm>
            <a:off x="701964" y="7158160"/>
            <a:ext cx="8835440" cy="494852"/>
          </a:xfrm>
          <a:prstGeom prst="roundRect">
            <a:avLst>
              <a:gd name="adj" fmla="val 28758"/>
            </a:avLst>
          </a:prstGeom>
          <a:solidFill>
            <a:srgbClr val="C10063">
              <a:alpha val="21000"/>
            </a:srgbClr>
          </a:solidFill>
          <a:ln w="25400">
            <a:solidFill>
              <a:srgbClr val="000000"/>
            </a:solidFill>
            <a:miter lim="400000"/>
          </a:ln>
        </p:spPr>
        <p:txBody>
          <a:bodyPr lIns="38100" tIns="38100" rIns="38100" bIns="38100" anchor="ctr"/>
          <a:lstStyle/>
          <a:p>
            <a:pPr>
              <a:defRPr sz="3400"/>
            </a:pPr>
            <a:endParaRPr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9170F5-823E-41CB-AADD-6CCBDB60C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Calling quicksort()</a:t>
            </a:r>
          </a:p>
        </p:txBody>
      </p:sp>
      <p:sp>
        <p:nvSpPr>
          <p:cNvPr id="7" name="Rounded Rectangle"/>
          <p:cNvSpPr/>
          <p:nvPr/>
        </p:nvSpPr>
        <p:spPr>
          <a:xfrm>
            <a:off x="2005312" y="4172237"/>
            <a:ext cx="5554438" cy="494852"/>
          </a:xfrm>
          <a:prstGeom prst="roundRect">
            <a:avLst>
              <a:gd name="adj" fmla="val 28758"/>
            </a:avLst>
          </a:prstGeom>
          <a:solidFill>
            <a:srgbClr val="C10063">
              <a:alpha val="21000"/>
            </a:srgbClr>
          </a:solidFill>
          <a:ln w="25400">
            <a:solidFill>
              <a:srgbClr val="000000"/>
            </a:solidFill>
            <a:miter lim="400000"/>
          </a:ln>
        </p:spPr>
        <p:txBody>
          <a:bodyPr lIns="38100" tIns="38100" rIns="38100" bIns="38100" anchor="ctr"/>
          <a:lstStyle/>
          <a:p>
            <a:pPr>
              <a:defRPr sz="3400"/>
            </a:pPr>
            <a:endParaRPr dirty="0"/>
          </a:p>
        </p:txBody>
      </p:sp>
      <p:sp>
        <p:nvSpPr>
          <p:cNvPr id="3" name="TextBox 2"/>
          <p:cNvSpPr txBox="1"/>
          <p:nvPr/>
        </p:nvSpPr>
        <p:spPr>
          <a:xfrm>
            <a:off x="8287016" y="3937479"/>
            <a:ext cx="3690850" cy="96436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Neue Light"/>
              </a:rPr>
              <a:t>Type casting to char ** before</a:t>
            </a:r>
            <a:r>
              <a:rPr kumimoji="0" lang="en-US" sz="28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Neue Light"/>
              </a:rPr>
              <a:t> dereferencing</a:t>
            </a:r>
            <a:endParaRPr kumimoji="0" lang="en-US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 Neue Ligh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49EE23-9DB3-43F7-B3A3-01398EFB7AE4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812061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4BA53-4608-4635-A290-F812C9DF0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8B6225-B089-483C-B303-AC2066E948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sz="2400" dirty="0">
                <a:solidFill>
                  <a:srgbClr val="0365C0"/>
                </a:solidFill>
                <a:latin typeface="Consolas" panose="020B0609020204030204" pitchFamily="49" charset="0"/>
              </a:rPr>
              <a:t>node * head; 	</a:t>
            </a:r>
            <a:r>
              <a:rPr lang="en-US" sz="2400" dirty="0">
                <a:solidFill>
                  <a:srgbClr val="C82506"/>
                </a:solidFill>
                <a:latin typeface="Consolas" panose="020B0609020204030204" pitchFamily="49" charset="0"/>
              </a:rPr>
              <a:t>// head is a pointer, not a node!</a:t>
            </a:r>
          </a:p>
          <a:p>
            <a:pPr marL="0" lvl="0" indent="0">
              <a:buNone/>
            </a:pPr>
            <a:endParaRPr lang="en-US" sz="2400" dirty="0">
              <a:solidFill>
                <a:srgbClr val="C82506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en-US" sz="2400" dirty="0">
                <a:solidFill>
                  <a:srgbClr val="0365C0"/>
                </a:solidFill>
                <a:latin typeface="Consolas" panose="020B0609020204030204" pitchFamily="49" charset="0"/>
              </a:rPr>
              <a:t>head = NULL;  </a:t>
            </a:r>
            <a:r>
              <a:rPr lang="en-US" sz="2400" dirty="0">
                <a:solidFill>
                  <a:srgbClr val="C82506"/>
                </a:solidFill>
                <a:latin typeface="Consolas" panose="020B0609020204030204" pitchFamily="49" charset="0"/>
              </a:rPr>
              <a:t>// at beginning, it is empty</a:t>
            </a:r>
            <a:endParaRPr lang="en-US" sz="2400" dirty="0">
              <a:solidFill>
                <a:srgbClr val="0365C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After adding nodes into the list, </a:t>
            </a:r>
          </a:p>
        </p:txBody>
      </p:sp>
      <p:pic>
        <p:nvPicPr>
          <p:cNvPr id="2050" name="Picture 2" descr="http://www.zentut.com/wp-content/uploads/2013/04/c-linked-list.png">
            <a:extLst>
              <a:ext uri="{FF2B5EF4-FFF2-40B4-BE49-F238E27FC236}">
                <a16:creationId xmlns:a16="http://schemas.microsoft.com/office/drawing/2014/main" id="{063B5306-BF92-456E-8902-9B3B5DAFF0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6116" y="5382307"/>
            <a:ext cx="10133596" cy="2292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3DB26A8-5973-4583-9714-CF7B0B9E2ECF}"/>
              </a:ext>
            </a:extLst>
          </p:cNvPr>
          <p:cNvSpPr txBox="1"/>
          <p:nvPr/>
        </p:nvSpPr>
        <p:spPr>
          <a:xfrm>
            <a:off x="1219200" y="9013031"/>
            <a:ext cx="10566400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Neue Light"/>
              </a:rPr>
              <a:t>Figures for linked list are </a:t>
            </a:r>
            <a:r>
              <a:rPr lang="en-US" sz="2000" dirty="0"/>
              <a:t>from http://www.zentut.com/c-tutorial/c-linked-list/</a:t>
            </a:r>
            <a:endParaRPr kumimoji="0" lang="en-US" sz="2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 Neue Ligh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42475B-E674-4256-9F09-4F7F639254FA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385075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44F0C-24B6-41A2-A76C-7C3800CA3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node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226FBA-22E7-4AD4-8038-DEC3F7673F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sz="2400" dirty="0">
                <a:solidFill>
                  <a:srgbClr val="0365C0"/>
                </a:solidFill>
                <a:latin typeface="Consolas" panose="020B0609020204030204" pitchFamily="49" charset="0"/>
              </a:rPr>
              <a:t>node * </a:t>
            </a:r>
            <a:r>
              <a:rPr lang="en-US" sz="2400" dirty="0" err="1">
                <a:solidFill>
                  <a:srgbClr val="0365C0"/>
                </a:solidFill>
                <a:latin typeface="Consolas" panose="020B0609020204030204" pitchFamily="49" charset="0"/>
              </a:rPr>
              <a:t>new_node</a:t>
            </a:r>
            <a:r>
              <a:rPr lang="en-US" sz="2400" dirty="0">
                <a:solidFill>
                  <a:srgbClr val="0365C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365C0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365C0"/>
                </a:solidFill>
                <a:latin typeface="Consolas" panose="020B0609020204030204" pitchFamily="49" charset="0"/>
              </a:rPr>
              <a:t> v)     </a:t>
            </a:r>
            <a:r>
              <a:rPr lang="en-US" sz="2400" dirty="0">
                <a:solidFill>
                  <a:srgbClr val="C82506"/>
                </a:solidFill>
                <a:latin typeface="Consolas" panose="020B0609020204030204" pitchFamily="49" charset="0"/>
              </a:rPr>
              <a:t>// create a node for value v</a:t>
            </a:r>
            <a:endParaRPr lang="en-US" sz="2400" dirty="0">
              <a:solidFill>
                <a:srgbClr val="0365C0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en-US" sz="2400" dirty="0">
                <a:solidFill>
                  <a:srgbClr val="0365C0"/>
                </a:solidFill>
                <a:latin typeface="Consolas" panose="020B0609020204030204" pitchFamily="49" charset="0"/>
              </a:rPr>
              <a:t>{</a:t>
            </a:r>
          </a:p>
          <a:p>
            <a:pPr marL="0" lvl="0" indent="0">
              <a:buNone/>
            </a:pPr>
            <a:r>
              <a:rPr lang="en-US" sz="2400" dirty="0">
                <a:solidFill>
                  <a:srgbClr val="0365C0"/>
                </a:solidFill>
                <a:latin typeface="Consolas" panose="020B0609020204030204" pitchFamily="49" charset="0"/>
              </a:rPr>
              <a:t>    node	* p = malloc(</a:t>
            </a:r>
            <a:r>
              <a:rPr lang="en-US" sz="2400" dirty="0" err="1">
                <a:solidFill>
                  <a:srgbClr val="0365C0"/>
                </a:solidFill>
                <a:latin typeface="Consolas" panose="020B0609020204030204" pitchFamily="49" charset="0"/>
              </a:rPr>
              <a:t>sizeof</a:t>
            </a:r>
            <a:r>
              <a:rPr lang="en-US" sz="2400" dirty="0">
                <a:solidFill>
                  <a:srgbClr val="0365C0"/>
                </a:solidFill>
                <a:latin typeface="Consolas" panose="020B0609020204030204" pitchFamily="49" charset="0"/>
              </a:rPr>
              <a:t>(node)); </a:t>
            </a:r>
            <a:r>
              <a:rPr lang="en-US" sz="2400" dirty="0">
                <a:solidFill>
                  <a:srgbClr val="C82506"/>
                </a:solidFill>
                <a:latin typeface="Consolas" panose="020B0609020204030204" pitchFamily="49" charset="0"/>
              </a:rPr>
              <a:t>// Allocate memory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365C0"/>
                </a:solidFill>
                <a:latin typeface="Consolas" panose="020B0609020204030204" pitchFamily="49" charset="0"/>
              </a:rPr>
              <a:t>    assert(p != NULL);		</a:t>
            </a:r>
            <a:r>
              <a:rPr lang="en-US" sz="2400" dirty="0">
                <a:solidFill>
                  <a:srgbClr val="C82506"/>
                </a:solidFill>
                <a:latin typeface="Consolas" panose="020B0609020204030204" pitchFamily="49" charset="0"/>
              </a:rPr>
              <a:t>// you can be nicer</a:t>
            </a:r>
          </a:p>
          <a:p>
            <a:pPr marL="0" lvl="0" indent="0">
              <a:buNone/>
            </a:pPr>
            <a:r>
              <a:rPr lang="en-US" sz="2400" dirty="0">
                <a:solidFill>
                  <a:srgbClr val="C82506"/>
                </a:solidFill>
                <a:latin typeface="Consolas" panose="020B0609020204030204" pitchFamily="49" charset="0"/>
              </a:rPr>
              <a:t>    </a:t>
            </a:r>
          </a:p>
          <a:p>
            <a:pPr marL="0" lvl="0" indent="0">
              <a:buNone/>
            </a:pPr>
            <a:r>
              <a:rPr lang="en-US" sz="2400" dirty="0">
                <a:solidFill>
                  <a:srgbClr val="C82506"/>
                </a:solidFill>
                <a:latin typeface="Consolas" panose="020B0609020204030204" pitchFamily="49" charset="0"/>
              </a:rPr>
              <a:t>    // Set the value in the node.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365C0"/>
                </a:solidFill>
                <a:latin typeface="Consolas" panose="020B0609020204030204" pitchFamily="49" charset="0"/>
              </a:rPr>
              <a:t>    </a:t>
            </a:r>
            <a:r>
              <a:rPr lang="en-US" sz="2400" b="1" dirty="0">
                <a:solidFill>
                  <a:srgbClr val="C00000"/>
                </a:solidFill>
                <a:latin typeface="Consolas" panose="020B0609020204030204" pitchFamily="49" charset="0"/>
              </a:rPr>
              <a:t>p-&gt;v</a:t>
            </a:r>
            <a:r>
              <a:rPr lang="en-US" sz="2400" dirty="0">
                <a:solidFill>
                  <a:srgbClr val="0365C0"/>
                </a:solidFill>
                <a:latin typeface="Consolas" panose="020B0609020204030204" pitchFamily="49" charset="0"/>
              </a:rPr>
              <a:t> = v;			</a:t>
            </a:r>
            <a:r>
              <a:rPr lang="en-US" sz="2400" dirty="0">
                <a:solidFill>
                  <a:srgbClr val="C82506"/>
                </a:solidFill>
                <a:latin typeface="Consolas" panose="020B0609020204030204" pitchFamily="49" charset="0"/>
              </a:rPr>
              <a:t>// you could do (*p).v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365C0"/>
                </a:solidFill>
                <a:latin typeface="Consolas" panose="020B0609020204030204" pitchFamily="49" charset="0"/>
              </a:rPr>
              <a:t>    p-&gt;next = NULL; 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365C0"/>
                </a:solidFill>
                <a:latin typeface="Consolas" panose="020B0609020204030204" pitchFamily="49" charset="0"/>
              </a:rPr>
              <a:t>    return p;			</a:t>
            </a:r>
            <a:r>
              <a:rPr lang="en-US" sz="2400" dirty="0">
                <a:solidFill>
                  <a:srgbClr val="C82506"/>
                </a:solidFill>
                <a:latin typeface="Consolas" panose="020B0609020204030204" pitchFamily="49" charset="0"/>
              </a:rPr>
              <a:t>// return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365C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C82506"/>
                </a:solidFill>
                <a:latin typeface="Consolas" panose="020B0609020204030204" pitchFamily="49" charset="0"/>
              </a:rPr>
              <a:t>// is it similar to creating objects using “new”?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EFF168-145F-49A8-9034-DDD420318B5C}"/>
              </a:ext>
            </a:extLst>
          </p:cNvPr>
          <p:cNvSpPr txBox="1"/>
          <p:nvPr/>
        </p:nvSpPr>
        <p:spPr>
          <a:xfrm>
            <a:off x="1219200" y="9013031"/>
            <a:ext cx="10566400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Neue Light"/>
              </a:rPr>
              <a:t>Figures for linked list are </a:t>
            </a:r>
            <a:r>
              <a:rPr lang="en-US" sz="2000" dirty="0"/>
              <a:t>from http://www.zentut.com/c-tutorial/c-linked-list/</a:t>
            </a:r>
            <a:endParaRPr kumimoji="0" lang="en-US" sz="2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 Neue Light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822C5F0-7658-4B1C-958E-193E24060FF4}"/>
              </a:ext>
            </a:extLst>
          </p:cNvPr>
          <p:cNvGrpSpPr/>
          <p:nvPr/>
        </p:nvGrpSpPr>
        <p:grpSpPr>
          <a:xfrm>
            <a:off x="7744408" y="6250205"/>
            <a:ext cx="5200002" cy="1170418"/>
            <a:chOff x="7744408" y="6250205"/>
            <a:chExt cx="5200002" cy="1170418"/>
          </a:xfrm>
        </p:grpSpPr>
        <p:pic>
          <p:nvPicPr>
            <p:cNvPr id="4" name="Picture 2" descr="Linked List - Node">
              <a:extLst>
                <a:ext uri="{FF2B5EF4-FFF2-40B4-BE49-F238E27FC236}">
                  <a16:creationId xmlns:a16="http://schemas.microsoft.com/office/drawing/2014/main" id="{077EA2FE-E87C-4F75-BA5E-18840B96656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44408" y="6250205"/>
              <a:ext cx="5200002" cy="11704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284DA79-996C-44B1-9C87-A7454A950856}"/>
                </a:ext>
              </a:extLst>
            </p:cNvPr>
            <p:cNvSpPr txBox="1"/>
            <p:nvPr/>
          </p:nvSpPr>
          <p:spPr>
            <a:xfrm>
              <a:off x="10133045" y="7017859"/>
              <a:ext cx="273697" cy="348813"/>
            </a:xfrm>
            <a:prstGeom prst="rect">
              <a:avLst/>
            </a:prstGeom>
            <a:solidFill>
              <a:srgbClr val="F4F4F4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/>
                <a:t>V</a:t>
              </a:r>
              <a:endParaRPr kumimoji="0" lang="en-US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Neue Light"/>
              </a:endParaRPr>
            </a:p>
          </p:txBody>
        </p:sp>
      </p:grp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37B47F6-331A-4FC3-B5E3-FC56B16B8A69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238895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578E3-B11F-4FB1-94EB-4359D1525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Prepend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6FDDB6-6B1F-46E0-A949-42D076A344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sz="2400" dirty="0">
                <a:solidFill>
                  <a:srgbClr val="0365C0"/>
                </a:solidFill>
                <a:latin typeface="Consolas" panose="020B0609020204030204" pitchFamily="49" charset="0"/>
              </a:rPr>
              <a:t>node * prepend(node * head, node * </a:t>
            </a:r>
            <a:r>
              <a:rPr lang="en-US" sz="2400" dirty="0" err="1">
                <a:solidFill>
                  <a:srgbClr val="0365C0"/>
                </a:solidFill>
                <a:latin typeface="Consolas" panose="020B0609020204030204" pitchFamily="49" charset="0"/>
              </a:rPr>
              <a:t>newnode</a:t>
            </a:r>
            <a:r>
              <a:rPr lang="en-US" sz="2400" dirty="0">
                <a:solidFill>
                  <a:srgbClr val="0365C0"/>
                </a:solidFill>
                <a:latin typeface="Consolas" panose="020B0609020204030204" pitchFamily="49" charset="0"/>
              </a:rPr>
              <a:t>) </a:t>
            </a:r>
          </a:p>
          <a:p>
            <a:pPr marL="0" lvl="0" indent="0">
              <a:buNone/>
            </a:pPr>
            <a:r>
              <a:rPr lang="en-US" sz="2400" dirty="0">
                <a:solidFill>
                  <a:srgbClr val="0365C0"/>
                </a:solidFill>
                <a:latin typeface="Consolas" panose="020B0609020204030204" pitchFamily="49" charset="0"/>
              </a:rPr>
              <a:t>{</a:t>
            </a:r>
          </a:p>
          <a:p>
            <a:pPr marL="0" lvl="0" indent="0">
              <a:buNone/>
            </a:pP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	// How?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365C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2400" dirty="0">
              <a:solidFill>
                <a:srgbClr val="0365C0"/>
              </a:solidFill>
              <a:latin typeface="Consolas" panose="020B0609020204030204" pitchFamily="49" charset="0"/>
            </a:endParaRPr>
          </a:p>
        </p:txBody>
      </p:sp>
      <p:pic>
        <p:nvPicPr>
          <p:cNvPr id="3074" name="Picture 2" descr="Add a node into an empty linked list">
            <a:extLst>
              <a:ext uri="{FF2B5EF4-FFF2-40B4-BE49-F238E27FC236}">
                <a16:creationId xmlns:a16="http://schemas.microsoft.com/office/drawing/2014/main" id="{59BBE1DD-7E26-4F7C-828C-8F3BC178B9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4188" y="4610780"/>
            <a:ext cx="8504137" cy="2062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Add a new node at the beginning of a non-empty linked list">
            <a:extLst>
              <a:ext uri="{FF2B5EF4-FFF2-40B4-BE49-F238E27FC236}">
                <a16:creationId xmlns:a16="http://schemas.microsoft.com/office/drawing/2014/main" id="{4B984DBE-3EC5-4D97-AE59-8E3D2FCFE1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6475" y="6672942"/>
            <a:ext cx="7704983" cy="2686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947BD4C-6B54-473C-A73E-63AFD3081FD4}"/>
              </a:ext>
            </a:extLst>
          </p:cNvPr>
          <p:cNvSpPr txBox="1"/>
          <p:nvPr/>
        </p:nvSpPr>
        <p:spPr>
          <a:xfrm>
            <a:off x="1219200" y="9013031"/>
            <a:ext cx="10566400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Neue Light"/>
              </a:rPr>
              <a:t>Figures for linked list are </a:t>
            </a:r>
            <a:r>
              <a:rPr lang="en-US" sz="2000" dirty="0"/>
              <a:t>from http://www.zentut.com/c-tutorial/c-linked-list/</a:t>
            </a:r>
            <a:endParaRPr kumimoji="0" lang="en-US" sz="2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 Neue Ligh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070985-A9D0-4417-8B91-052372817BC9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693424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578E3-B11F-4FB1-94EB-4359D1525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Prepend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6FDDB6-6B1F-46E0-A949-42D076A344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sz="2400" dirty="0">
                <a:solidFill>
                  <a:srgbClr val="0365C0"/>
                </a:solidFill>
                <a:latin typeface="Consolas" panose="020B0609020204030204" pitchFamily="49" charset="0"/>
              </a:rPr>
              <a:t>node * prepend(node * head, node * </a:t>
            </a:r>
            <a:r>
              <a:rPr lang="en-US" sz="2400" dirty="0" err="1">
                <a:solidFill>
                  <a:srgbClr val="0365C0"/>
                </a:solidFill>
                <a:latin typeface="Consolas" panose="020B0609020204030204" pitchFamily="49" charset="0"/>
              </a:rPr>
              <a:t>newnode</a:t>
            </a:r>
            <a:r>
              <a:rPr lang="en-US" sz="2400" dirty="0">
                <a:solidFill>
                  <a:srgbClr val="0365C0"/>
                </a:solidFill>
                <a:latin typeface="Consolas" panose="020B0609020204030204" pitchFamily="49" charset="0"/>
              </a:rPr>
              <a:t>) </a:t>
            </a:r>
          </a:p>
          <a:p>
            <a:pPr marL="0" lvl="0" indent="0">
              <a:buNone/>
            </a:pPr>
            <a:r>
              <a:rPr lang="en-US" sz="2400" dirty="0">
                <a:solidFill>
                  <a:srgbClr val="0365C0"/>
                </a:solidFill>
                <a:latin typeface="Consolas" panose="020B0609020204030204" pitchFamily="49" charset="0"/>
              </a:rPr>
              <a:t>{</a:t>
            </a:r>
          </a:p>
          <a:p>
            <a:pPr marL="0" lvl="0" indent="0">
              <a:buNone/>
            </a:pPr>
            <a:r>
              <a:rPr lang="en-US" sz="2400" dirty="0">
                <a:solidFill>
                  <a:srgbClr val="0365C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solidFill>
                  <a:srgbClr val="0365C0"/>
                </a:solidFill>
                <a:latin typeface="Consolas" panose="020B0609020204030204" pitchFamily="49" charset="0"/>
              </a:rPr>
              <a:t>newnode</a:t>
            </a:r>
            <a:r>
              <a:rPr lang="en-US" sz="2400" dirty="0">
                <a:solidFill>
                  <a:srgbClr val="0365C0"/>
                </a:solidFill>
                <a:latin typeface="Consolas" panose="020B0609020204030204" pitchFamily="49" charset="0"/>
              </a:rPr>
              <a:t>-&gt;next = head;   </a:t>
            </a:r>
            <a:r>
              <a:rPr lang="en-US" sz="2400" dirty="0">
                <a:solidFill>
                  <a:srgbClr val="C82506"/>
                </a:solidFill>
                <a:latin typeface="Consolas" panose="020B0609020204030204" pitchFamily="49" charset="0"/>
              </a:rPr>
              <a:t>// works even if the list is empty</a:t>
            </a:r>
            <a:endParaRPr lang="en-US" sz="2400" dirty="0">
              <a:solidFill>
                <a:srgbClr val="0365C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365C0"/>
                </a:solidFill>
                <a:latin typeface="Consolas" panose="020B0609020204030204" pitchFamily="49" charset="0"/>
              </a:rPr>
              <a:t>    return </a:t>
            </a:r>
            <a:r>
              <a:rPr lang="en-US" sz="2400" dirty="0" err="1">
                <a:solidFill>
                  <a:srgbClr val="0365C0"/>
                </a:solidFill>
                <a:latin typeface="Consolas" panose="020B0609020204030204" pitchFamily="49" charset="0"/>
              </a:rPr>
              <a:t>newnode</a:t>
            </a:r>
            <a:r>
              <a:rPr lang="en-US" sz="2400" dirty="0">
                <a:solidFill>
                  <a:srgbClr val="0365C0"/>
                </a:solidFill>
                <a:latin typeface="Consolas" panose="020B0609020204030204" pitchFamily="49" charset="0"/>
              </a:rPr>
              <a:t>;			</a:t>
            </a:r>
            <a:r>
              <a:rPr lang="en-US" sz="2400" dirty="0">
                <a:solidFill>
                  <a:srgbClr val="C82506"/>
                </a:solidFill>
                <a:latin typeface="Consolas" panose="020B0609020204030204" pitchFamily="49" charset="0"/>
              </a:rPr>
              <a:t>// head changed !!</a:t>
            </a:r>
            <a:endParaRPr lang="en-US" sz="2400" dirty="0">
              <a:solidFill>
                <a:srgbClr val="0365C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365C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2400" dirty="0">
              <a:solidFill>
                <a:srgbClr val="0365C0"/>
              </a:solidFill>
              <a:latin typeface="Consolas" panose="020B0609020204030204" pitchFamily="49" charset="0"/>
            </a:endParaRPr>
          </a:p>
        </p:txBody>
      </p:sp>
      <p:pic>
        <p:nvPicPr>
          <p:cNvPr id="3074" name="Picture 2" descr="Add a node into an empty linked list">
            <a:extLst>
              <a:ext uri="{FF2B5EF4-FFF2-40B4-BE49-F238E27FC236}">
                <a16:creationId xmlns:a16="http://schemas.microsoft.com/office/drawing/2014/main" id="{59BBE1DD-7E26-4F7C-828C-8F3BC178B9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4188" y="4610780"/>
            <a:ext cx="8504137" cy="2062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Add a new node at the beginning of a non-empty linked list">
            <a:extLst>
              <a:ext uri="{FF2B5EF4-FFF2-40B4-BE49-F238E27FC236}">
                <a16:creationId xmlns:a16="http://schemas.microsoft.com/office/drawing/2014/main" id="{4B984DBE-3EC5-4D97-AE59-8E3D2FCFE1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6475" y="6672942"/>
            <a:ext cx="7704983" cy="2686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947BD4C-6B54-473C-A73E-63AFD3081FD4}"/>
              </a:ext>
            </a:extLst>
          </p:cNvPr>
          <p:cNvSpPr txBox="1"/>
          <p:nvPr/>
        </p:nvSpPr>
        <p:spPr>
          <a:xfrm>
            <a:off x="1219200" y="9013031"/>
            <a:ext cx="10566400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Neue Light"/>
              </a:rPr>
              <a:t>Figures for linked list are </a:t>
            </a:r>
            <a:r>
              <a:rPr lang="en-US" sz="2000" dirty="0"/>
              <a:t>from http://www.zentut.com/c-tutorial/c-linked-list/</a:t>
            </a:r>
            <a:endParaRPr kumimoji="0" lang="en-US" sz="2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 Neue Ligh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070985-A9D0-4417-8B91-052372817BC9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538050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06738-DEB9-4C53-8E1A-A6C74D329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the last one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7C2946-BDB2-4A80-9EDE-7118305DD9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sz="2400" dirty="0">
                <a:solidFill>
                  <a:srgbClr val="0365C0"/>
                </a:solidFill>
                <a:latin typeface="Consolas" panose="020B0609020204030204" pitchFamily="49" charset="0"/>
              </a:rPr>
              <a:t>node * </a:t>
            </a:r>
            <a:r>
              <a:rPr lang="en-US" sz="2400" dirty="0" err="1">
                <a:solidFill>
                  <a:srgbClr val="0365C0"/>
                </a:solidFill>
                <a:latin typeface="Consolas" panose="020B0609020204030204" pitchFamily="49" charset="0"/>
              </a:rPr>
              <a:t>find_last</a:t>
            </a:r>
            <a:r>
              <a:rPr lang="en-US" sz="2400" dirty="0">
                <a:solidFill>
                  <a:srgbClr val="0365C0"/>
                </a:solidFill>
                <a:latin typeface="Consolas" panose="020B0609020204030204" pitchFamily="49" charset="0"/>
              </a:rPr>
              <a:t>(node * head) </a:t>
            </a:r>
          </a:p>
          <a:p>
            <a:pPr marL="0" lvl="0" indent="0">
              <a:buNone/>
            </a:pPr>
            <a:r>
              <a:rPr lang="en-US" sz="2400" dirty="0">
                <a:solidFill>
                  <a:srgbClr val="0365C0"/>
                </a:solidFill>
                <a:latin typeface="Consolas" panose="020B0609020204030204" pitchFamily="49" charset="0"/>
              </a:rPr>
              <a:t>{</a:t>
            </a:r>
          </a:p>
          <a:p>
            <a:pPr marL="0" lvl="0" indent="0">
              <a:buNone/>
            </a:pP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    // How?</a:t>
            </a:r>
          </a:p>
          <a:p>
            <a:pPr marL="0" lvl="0" indent="0">
              <a:buNone/>
            </a:pPr>
            <a:r>
              <a:rPr lang="en-US" sz="2400" dirty="0">
                <a:solidFill>
                  <a:srgbClr val="0365C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2400" dirty="0">
              <a:solidFill>
                <a:srgbClr val="0365C0"/>
              </a:solidFill>
              <a:latin typeface="Consolas" panose="020B0609020204030204" pitchFamily="49" charset="0"/>
            </a:endParaRPr>
          </a:p>
        </p:txBody>
      </p:sp>
      <p:pic>
        <p:nvPicPr>
          <p:cNvPr id="4" name="Picture 2" descr="http://www.zentut.com/wp-content/uploads/2013/04/c-linked-list.png">
            <a:extLst>
              <a:ext uri="{FF2B5EF4-FFF2-40B4-BE49-F238E27FC236}">
                <a16:creationId xmlns:a16="http://schemas.microsoft.com/office/drawing/2014/main" id="{A54AAFA6-AE8C-4ACE-8DCA-32CC7F0AC4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5231" y="6283438"/>
            <a:ext cx="10133596" cy="2292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ED48C17-7A0D-4A5B-B8E6-744D7B10D68B}"/>
              </a:ext>
            </a:extLst>
          </p:cNvPr>
          <p:cNvSpPr txBox="1"/>
          <p:nvPr/>
        </p:nvSpPr>
        <p:spPr>
          <a:xfrm>
            <a:off x="1219200" y="9013031"/>
            <a:ext cx="10566400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Neue Light"/>
              </a:rPr>
              <a:t>Figures for linked list are </a:t>
            </a:r>
            <a:r>
              <a:rPr lang="en-US" sz="2000" dirty="0"/>
              <a:t>from http://www.zentut.com/c-tutorial/c-linked-list/</a:t>
            </a:r>
            <a:endParaRPr kumimoji="0" lang="en-US" sz="2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 Neue Light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72C0D9-88AC-4AA5-99A0-D6E2C4C04229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18145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06738-DEB9-4C53-8E1A-A6C74D329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the last one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7C2946-BDB2-4A80-9EDE-7118305DD9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sz="2400" dirty="0">
                <a:solidFill>
                  <a:srgbClr val="0365C0"/>
                </a:solidFill>
                <a:latin typeface="Consolas" panose="020B0609020204030204" pitchFamily="49" charset="0"/>
              </a:rPr>
              <a:t>node * </a:t>
            </a:r>
            <a:r>
              <a:rPr lang="en-US" sz="2400" dirty="0" err="1">
                <a:solidFill>
                  <a:srgbClr val="0365C0"/>
                </a:solidFill>
                <a:latin typeface="Consolas" panose="020B0609020204030204" pitchFamily="49" charset="0"/>
              </a:rPr>
              <a:t>find_last</a:t>
            </a:r>
            <a:r>
              <a:rPr lang="en-US" sz="2400" dirty="0">
                <a:solidFill>
                  <a:srgbClr val="0365C0"/>
                </a:solidFill>
                <a:latin typeface="Consolas" panose="020B0609020204030204" pitchFamily="49" charset="0"/>
              </a:rPr>
              <a:t>(node * head) </a:t>
            </a:r>
          </a:p>
          <a:p>
            <a:pPr marL="0" lvl="0" indent="0">
              <a:buNone/>
            </a:pPr>
            <a:r>
              <a:rPr lang="en-US" sz="2400" dirty="0">
                <a:solidFill>
                  <a:srgbClr val="0365C0"/>
                </a:solidFill>
                <a:latin typeface="Consolas" panose="020B0609020204030204" pitchFamily="49" charset="0"/>
              </a:rPr>
              <a:t>{</a:t>
            </a:r>
          </a:p>
          <a:p>
            <a:pPr marL="0" lvl="0" indent="0">
              <a:buNone/>
            </a:pPr>
            <a:r>
              <a:rPr lang="en-US" sz="2400" dirty="0">
                <a:solidFill>
                  <a:srgbClr val="0365C0"/>
                </a:solidFill>
                <a:latin typeface="Consolas" panose="020B0609020204030204" pitchFamily="49" charset="0"/>
              </a:rPr>
              <a:t>    if (head != NULL) {        </a:t>
            </a:r>
            <a:r>
              <a:rPr lang="en-US" sz="2400" dirty="0">
                <a:solidFill>
                  <a:srgbClr val="C82506"/>
                </a:solidFill>
                <a:latin typeface="Consolas" panose="020B0609020204030204" pitchFamily="49" charset="0"/>
              </a:rPr>
              <a:t>// only if the list is not empty</a:t>
            </a:r>
            <a:endParaRPr lang="en-US" sz="2400" dirty="0">
              <a:solidFill>
                <a:srgbClr val="0365C0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en-US" sz="2400" dirty="0">
                <a:solidFill>
                  <a:srgbClr val="0365C0"/>
                </a:solidFill>
                <a:latin typeface="Consolas" panose="020B0609020204030204" pitchFamily="49" charset="0"/>
              </a:rPr>
              <a:t>        while (head-&gt;next != NULL)</a:t>
            </a:r>
          </a:p>
          <a:p>
            <a:pPr marL="0" lvl="0" indent="0">
              <a:buNone/>
            </a:pPr>
            <a:r>
              <a:rPr lang="en-US" sz="2400" dirty="0">
                <a:solidFill>
                  <a:srgbClr val="0365C0"/>
                </a:solidFill>
                <a:latin typeface="Consolas" panose="020B0609020204030204" pitchFamily="49" charset="0"/>
              </a:rPr>
              <a:t>            head = head-&gt;next;</a:t>
            </a:r>
          </a:p>
          <a:p>
            <a:pPr marL="0" lvl="0" indent="0">
              <a:buNone/>
            </a:pPr>
            <a:r>
              <a:rPr lang="en-US" sz="2400" dirty="0">
                <a:solidFill>
                  <a:srgbClr val="0365C0"/>
                </a:solidFill>
                <a:latin typeface="Consolas" panose="020B0609020204030204" pitchFamily="49" charset="0"/>
              </a:rPr>
              <a:t>    }</a:t>
            </a:r>
          </a:p>
          <a:p>
            <a:pPr marL="0" lvl="0" indent="0">
              <a:buNone/>
            </a:pPr>
            <a:r>
              <a:rPr lang="en-US" sz="2400" dirty="0">
                <a:solidFill>
                  <a:srgbClr val="0365C0"/>
                </a:solidFill>
                <a:latin typeface="Consolas" panose="020B0609020204030204" pitchFamily="49" charset="0"/>
              </a:rPr>
              <a:t>    return head;</a:t>
            </a:r>
          </a:p>
          <a:p>
            <a:pPr marL="0" lvl="0" indent="0">
              <a:buNone/>
            </a:pPr>
            <a:r>
              <a:rPr lang="en-US" sz="2400" dirty="0">
                <a:solidFill>
                  <a:srgbClr val="0365C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2400" dirty="0">
              <a:solidFill>
                <a:srgbClr val="0365C0"/>
              </a:solidFill>
              <a:latin typeface="Consolas" panose="020B0609020204030204" pitchFamily="49" charset="0"/>
            </a:endParaRPr>
          </a:p>
        </p:txBody>
      </p:sp>
      <p:pic>
        <p:nvPicPr>
          <p:cNvPr id="4" name="Picture 2" descr="http://www.zentut.com/wp-content/uploads/2013/04/c-linked-list.png">
            <a:extLst>
              <a:ext uri="{FF2B5EF4-FFF2-40B4-BE49-F238E27FC236}">
                <a16:creationId xmlns:a16="http://schemas.microsoft.com/office/drawing/2014/main" id="{A54AAFA6-AE8C-4ACE-8DCA-32CC7F0AC4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5231" y="6283438"/>
            <a:ext cx="10133596" cy="2292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ED48C17-7A0D-4A5B-B8E6-744D7B10D68B}"/>
              </a:ext>
            </a:extLst>
          </p:cNvPr>
          <p:cNvSpPr txBox="1"/>
          <p:nvPr/>
        </p:nvSpPr>
        <p:spPr>
          <a:xfrm>
            <a:off x="1219200" y="9013031"/>
            <a:ext cx="10566400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Neue Light"/>
              </a:rPr>
              <a:t>Figures for linked list are </a:t>
            </a:r>
            <a:r>
              <a:rPr lang="en-US" sz="2000" dirty="0"/>
              <a:t>from http://www.zentut.com/c-tutorial/c-linked-list/</a:t>
            </a:r>
            <a:endParaRPr kumimoji="0" lang="en-US" sz="2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 Neue Light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72C0D9-88AC-4AA5-99A0-D6E2C4C04229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273948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578E3-B11F-4FB1-94EB-4359D1525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6FDDB6-6B1F-46E0-A949-42D076A344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spcBef>
                <a:spcPts val="600"/>
              </a:spcBef>
              <a:buNone/>
            </a:pPr>
            <a:r>
              <a:rPr lang="en-US" sz="2400" dirty="0">
                <a:solidFill>
                  <a:srgbClr val="0365C0"/>
                </a:solidFill>
                <a:latin typeface="Consolas" panose="020B0609020204030204" pitchFamily="49" charset="0"/>
              </a:rPr>
              <a:t>node * append(node * head, node * </a:t>
            </a:r>
            <a:r>
              <a:rPr lang="en-US" sz="2400" dirty="0" err="1">
                <a:solidFill>
                  <a:srgbClr val="0365C0"/>
                </a:solidFill>
                <a:latin typeface="Consolas" panose="020B0609020204030204" pitchFamily="49" charset="0"/>
              </a:rPr>
              <a:t>newnode</a:t>
            </a:r>
            <a:r>
              <a:rPr lang="en-US" sz="2400" dirty="0">
                <a:solidFill>
                  <a:srgbClr val="0365C0"/>
                </a:solidFill>
                <a:latin typeface="Consolas" panose="020B0609020204030204" pitchFamily="49" charset="0"/>
              </a:rPr>
              <a:t>) </a:t>
            </a:r>
          </a:p>
          <a:p>
            <a:pPr marL="0" lvl="0" indent="0">
              <a:spcBef>
                <a:spcPts val="600"/>
              </a:spcBef>
              <a:buNone/>
            </a:pPr>
            <a:r>
              <a:rPr lang="en-US" sz="2400" dirty="0">
                <a:solidFill>
                  <a:srgbClr val="0365C0"/>
                </a:solidFill>
                <a:latin typeface="Consolas" panose="020B0609020204030204" pitchFamily="49" charset="0"/>
              </a:rPr>
              <a:t>{</a:t>
            </a:r>
          </a:p>
          <a:p>
            <a:pPr marL="0" lvl="0" indent="0">
              <a:spcBef>
                <a:spcPts val="600"/>
              </a:spcBef>
              <a:buNone/>
            </a:pP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	// How?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400" dirty="0">
                <a:solidFill>
                  <a:srgbClr val="0365C0"/>
                </a:solidFill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0DF1A61-F4EB-49F8-AAC6-26702EE0708B}"/>
              </a:ext>
            </a:extLst>
          </p:cNvPr>
          <p:cNvGrpSpPr/>
          <p:nvPr/>
        </p:nvGrpSpPr>
        <p:grpSpPr>
          <a:xfrm>
            <a:off x="1629747" y="5629469"/>
            <a:ext cx="9150220" cy="3793931"/>
            <a:chOff x="1219200" y="4982053"/>
            <a:chExt cx="10566400" cy="4441347"/>
          </a:xfrm>
        </p:grpSpPr>
        <p:pic>
          <p:nvPicPr>
            <p:cNvPr id="5" name="Picture 2" descr="Add a new node at the end of the linked list">
              <a:extLst>
                <a:ext uri="{FF2B5EF4-FFF2-40B4-BE49-F238E27FC236}">
                  <a16:creationId xmlns:a16="http://schemas.microsoft.com/office/drawing/2014/main" id="{6926590B-2B91-41DF-ACBA-A2B3C583E61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9200" y="5150303"/>
              <a:ext cx="9682836" cy="35419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0566709-2B62-4BF4-BCB6-B80194214B5E}"/>
                </a:ext>
              </a:extLst>
            </p:cNvPr>
            <p:cNvSpPr txBox="1"/>
            <p:nvPr/>
          </p:nvSpPr>
          <p:spPr>
            <a:xfrm>
              <a:off x="1219200" y="9013031"/>
              <a:ext cx="10566400" cy="4103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r>
                <a:rPr kumimoji="0" lang="en-US" sz="2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Helvetica Neue Light"/>
                </a:rPr>
                <a:t>Figures for linked list are </a:t>
              </a:r>
              <a:r>
                <a:rPr lang="en-US" sz="2000" dirty="0"/>
                <a:t>from http://www.zentut.com/c-tutorial/c-linked-list/</a:t>
              </a:r>
              <a:endPara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Neue Light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8C6D41A-BA04-4798-8920-676AE91D5F26}"/>
                </a:ext>
              </a:extLst>
            </p:cNvPr>
            <p:cNvSpPr txBox="1"/>
            <p:nvPr/>
          </p:nvSpPr>
          <p:spPr>
            <a:xfrm>
              <a:off x="7141029" y="4982053"/>
              <a:ext cx="1872342" cy="595035"/>
            </a:xfrm>
            <a:prstGeom prst="rect">
              <a:avLst/>
            </a:prstGeom>
            <a:solidFill>
              <a:srgbClr val="EAEAEA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3200" dirty="0">
                  <a:solidFill>
                    <a:srgbClr val="FF0000"/>
                  </a:solidFill>
                  <a:latin typeface="Consolas" panose="020B0609020204030204" pitchFamily="49" charset="0"/>
                </a:rPr>
                <a:t>last</a:t>
              </a:r>
              <a:endParaRPr kumimoji="0" lang="en-US" sz="32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Consolas" panose="020B0609020204030204" pitchFamily="49" charset="0"/>
                <a:sym typeface="Helvetica Neue Light"/>
              </a:endParaRPr>
            </a:p>
          </p:txBody>
        </p:sp>
      </p:grp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7ABEB37-11FE-4B48-88E1-F8248F0F0DA9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15480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D6D6D6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Neue Light"/>
        <a:ea typeface="Helvetica Neue Light"/>
        <a:cs typeface="Helvetica Neue Light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CBCBCB"/>
        </a:solidFill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38100" tIns="38100" rIns="38100" bIns="381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Neue Light"/>
        <a:ea typeface="Helvetica Neue Light"/>
        <a:cs typeface="Helvetica Neue Light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CBCBCB"/>
        </a:solidFill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38100" tIns="38100" rIns="38100" bIns="381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2656</TotalTime>
  <Words>1862</Words>
  <Application>Microsoft Macintosh PowerPoint</Application>
  <PresentationFormat>Custom</PresentationFormat>
  <Paragraphs>256</Paragraphs>
  <Slides>22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2" baseType="lpstr">
      <vt:lpstr>Consolas</vt:lpstr>
      <vt:lpstr>Courier New</vt:lpstr>
      <vt:lpstr>Helvetica</vt:lpstr>
      <vt:lpstr>Helvetica Neue</vt:lpstr>
      <vt:lpstr>Helvetica Neue Light</vt:lpstr>
      <vt:lpstr>Lucida Grande</vt:lpstr>
      <vt:lpstr>Symbol</vt:lpstr>
      <vt:lpstr>Times New Roman</vt:lpstr>
      <vt:lpstr>Wingdings</vt:lpstr>
      <vt:lpstr>White</vt:lpstr>
      <vt:lpstr>A C Primer (8):  Linked Lists, Enums, and Function Pointers</vt:lpstr>
      <vt:lpstr>Example: Linked list</vt:lpstr>
      <vt:lpstr>Head</vt:lpstr>
      <vt:lpstr>Create a node</vt:lpstr>
      <vt:lpstr>Prepend</vt:lpstr>
      <vt:lpstr>Prepend</vt:lpstr>
      <vt:lpstr>Find the last one</vt:lpstr>
      <vt:lpstr>Find the last one</vt:lpstr>
      <vt:lpstr>Append</vt:lpstr>
      <vt:lpstr>Append</vt:lpstr>
      <vt:lpstr>Enumeration types (ABC 7.5)</vt:lpstr>
      <vt:lpstr>Enumeration types</vt:lpstr>
      <vt:lpstr>Type qualifier: const</vt:lpstr>
      <vt:lpstr>Function pointers</vt:lpstr>
      <vt:lpstr>Pointer to function example</vt:lpstr>
      <vt:lpstr>Use of function pointers</vt:lpstr>
      <vt:lpstr>Example: quicksort in C library</vt:lpstr>
      <vt:lpstr>Why passing a function to qsort?</vt:lpstr>
      <vt:lpstr>Example of compare() function</vt:lpstr>
      <vt:lpstr>Example: sort array of strings</vt:lpstr>
      <vt:lpstr>Compare string pointers</vt:lpstr>
      <vt:lpstr>Calling quicksort()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C Primer (Part II)</dc:title>
  <dc:creator>ion</dc:creator>
  <cp:lastModifiedBy>Wei, Wei</cp:lastModifiedBy>
  <cp:revision>575</cp:revision>
  <cp:lastPrinted>2019-10-04T02:11:11Z</cp:lastPrinted>
  <dcterms:modified xsi:type="dcterms:W3CDTF">2022-09-26T14:32:10Z</dcterms:modified>
</cp:coreProperties>
</file>