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318" r:id="rId2"/>
    <p:sldId id="272" r:id="rId3"/>
    <p:sldId id="321" r:id="rId4"/>
    <p:sldId id="310" r:id="rId5"/>
    <p:sldId id="311" r:id="rId6"/>
    <p:sldId id="320" r:id="rId7"/>
    <p:sldId id="292" r:id="rId8"/>
    <p:sldId id="312" r:id="rId9"/>
    <p:sldId id="313" r:id="rId10"/>
    <p:sldId id="290" r:id="rId11"/>
    <p:sldId id="301" r:id="rId12"/>
    <p:sldId id="314" r:id="rId13"/>
    <p:sldId id="323" r:id="rId14"/>
    <p:sldId id="324" r:id="rId15"/>
    <p:sldId id="325" r:id="rId16"/>
    <p:sldId id="31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77127" autoAdjust="0"/>
  </p:normalViewPr>
  <p:slideViewPr>
    <p:cSldViewPr snapToGrid="0">
      <p:cViewPr varScale="1">
        <p:scale>
          <a:sx n="50" d="100"/>
          <a:sy n="50" d="100"/>
        </p:scale>
        <p:origin x="1656" y="5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5" name="Shape 2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07202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Must include header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2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"a+", first write will move the file pointer to the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0" y="1397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 marL="901700"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8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19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0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1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7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8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97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Seal 3 SPOT281.jpg" descr="Seal 3 SPOT281.jp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3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(9): I/O and Files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getc</a:t>
            </a:r>
            <a:r>
              <a:rPr lang="en-US" dirty="0"/>
              <a:t> / </a:t>
            </a:r>
            <a:r>
              <a:rPr lang="en-US" dirty="0" err="1"/>
              <a:t>putc</a:t>
            </a:r>
            <a:r>
              <a:rPr lang="en-US" dirty="0"/>
              <a:t> and </a:t>
            </a:r>
            <a:r>
              <a:rPr lang="en-US" dirty="0" err="1"/>
              <a:t>ungetc</a:t>
            </a:r>
            <a:r>
              <a:rPr lang="en-US" dirty="0"/>
              <a:t> 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getc</a:t>
            </a:r>
            <a:r>
              <a:rPr lang="en-US" dirty="0">
                <a:latin typeface="Consolas" panose="020B0609020204030204" pitchFamily="49" charset="0"/>
              </a:rPr>
              <a:t>(FILE *stream);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putc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1"/>
            <a:r>
              <a:rPr lang="en-US" dirty="0"/>
              <a:t>Same as 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fputc</a:t>
            </a:r>
            <a:r>
              <a:rPr lang="en-US" dirty="0"/>
              <a:t> except they may be implemented as </a:t>
            </a:r>
            <a:r>
              <a:rPr lang="en-US" dirty="0">
                <a:solidFill>
                  <a:schemeClr val="accent1"/>
                </a:solidFill>
              </a:rPr>
              <a:t>macros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fputc</a:t>
            </a:r>
            <a:r>
              <a:rPr lang="en-US" dirty="0"/>
              <a:t> unless you have strong reasons not to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ungetc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1"/>
            <a:r>
              <a:rPr lang="en-US" dirty="0"/>
              <a:t> Pushes last read char back to stream, where it is available for  subsequent  read  operations</a:t>
            </a:r>
          </a:p>
          <a:p>
            <a:pPr lvl="1"/>
            <a:r>
              <a:rPr lang="en-US" dirty="0"/>
              <a:t> Only one pushback guaranteed</a:t>
            </a:r>
          </a:p>
        </p:txBody>
      </p:sp>
      <p:sp>
        <p:nvSpPr>
          <p:cNvPr id="417" name="Shape 41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72F58-8BC7-4138-A21B-BDDB2AE15A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06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getchar / putchar</a:t>
            </a:r>
          </a:p>
        </p:txBody>
      </p:sp>
      <p:sp>
        <p:nvSpPr>
          <p:cNvPr id="417" name="Shape 41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571500" y="2270188"/>
            <a:ext cx="11861800" cy="7038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941100"/>
                </a:solidFill>
                <a:latin typeface="Consolas" panose="020B0609020204030204" pitchFamily="49" charset="0"/>
              </a:rPr>
              <a:t>int </a:t>
            </a:r>
            <a:r>
              <a:rPr lang="en-US" sz="3000" dirty="0" err="1">
                <a:solidFill>
                  <a:srgbClr val="941100"/>
                </a:solidFill>
                <a:latin typeface="Consolas" panose="020B0609020204030204" pitchFamily="49" charset="0"/>
              </a:rPr>
              <a:t>getchar</a:t>
            </a:r>
            <a:r>
              <a:rPr lang="en-US" sz="3000" dirty="0">
                <a:solidFill>
                  <a:srgbClr val="941100"/>
                </a:solidFill>
                <a:latin typeface="Consolas" panose="020B0609020204030204" pitchFamily="49" charset="0"/>
              </a:rPr>
              <a:t>(void)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fgetc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(stdin)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Reads a character from </a:t>
            </a:r>
            <a:r>
              <a:rPr lang="en-US" sz="2800" dirty="0">
                <a:solidFill>
                  <a:schemeClr val="accent1"/>
                </a:solidFill>
              </a:rPr>
              <a:t>stdin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Returns the character just read in, or EOF on end-of-file or errors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putchar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(int c)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fputc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(c,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stdout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747474"/>
                </a:solidFill>
              </a:rPr>
              <a:t>Write</a:t>
            </a:r>
            <a:r>
              <a:rPr lang="en-US" sz="2800" dirty="0">
                <a:solidFill>
                  <a:srgbClr val="747474"/>
                </a:solidFill>
              </a:rPr>
              <a:t>s</a:t>
            </a:r>
            <a:r>
              <a:rPr sz="2800" dirty="0">
                <a:solidFill>
                  <a:srgbClr val="747474"/>
                </a:solidFill>
              </a:rPr>
              <a:t> the character received as argument on </a:t>
            </a:r>
            <a:r>
              <a:rPr lang="en-US" sz="2800" dirty="0" err="1">
                <a:solidFill>
                  <a:schemeClr val="accent1"/>
                </a:solidFill>
              </a:rPr>
              <a:t>stdout</a:t>
            </a:r>
            <a:endParaRPr sz="2800" dirty="0">
              <a:solidFill>
                <a:schemeClr val="accent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747474"/>
                </a:solidFill>
              </a:rPr>
              <a:t>Returns the character that was just written out</a:t>
            </a:r>
            <a:r>
              <a:rPr lang="en-US" sz="2800" dirty="0">
                <a:solidFill>
                  <a:srgbClr val="747474"/>
                </a:solidFill>
              </a:rPr>
              <a:t>, or EOF on errors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A19A7-C77C-4D6B-83FD-C0285B5C54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72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than one byte: get a line</a:t>
            </a:r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char *</a:t>
            </a:r>
            <a:r>
              <a:rPr lang="en-US" altLang="en-US" dirty="0" err="1">
                <a:latin typeface="Consolas" panose="020B0609020204030204" pitchFamily="49" charset="0"/>
              </a:rPr>
              <a:t>fgets</a:t>
            </a:r>
            <a:r>
              <a:rPr lang="en-US" altLang="en-US" dirty="0">
                <a:latin typeface="Consolas" panose="020B0609020204030204" pitchFamily="49" charset="0"/>
              </a:rPr>
              <a:t>(char *</a:t>
            </a:r>
            <a:r>
              <a:rPr lang="en-US" altLang="en-US" dirty="0" err="1">
                <a:latin typeface="Consolas" panose="020B0609020204030204" pitchFamily="49" charset="0"/>
              </a:rPr>
              <a:t>buf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size, FILE *in)</a:t>
            </a:r>
          </a:p>
          <a:p>
            <a:pPr lvl="1"/>
            <a:r>
              <a:rPr lang="en-US" altLang="en-US" dirty="0"/>
              <a:t>Reads the next line from in into buffer </a:t>
            </a:r>
            <a:r>
              <a:rPr lang="en-US" altLang="en-US" dirty="0" err="1"/>
              <a:t>buf</a:t>
            </a:r>
            <a:endParaRPr lang="en-US" altLang="en-US" dirty="0"/>
          </a:p>
          <a:p>
            <a:pPr lvl="1"/>
            <a:r>
              <a:rPr lang="en-US" altLang="en-US" dirty="0"/>
              <a:t>Halts at ‘\n’ or after size-1 characters have been read</a:t>
            </a:r>
          </a:p>
          <a:p>
            <a:pPr lvl="2"/>
            <a:r>
              <a:rPr lang="en-US" altLang="en-US" dirty="0"/>
              <a:t>NUL is placed at the end</a:t>
            </a:r>
          </a:p>
          <a:p>
            <a:pPr lvl="1"/>
            <a:r>
              <a:rPr lang="en-US" altLang="en-US" dirty="0"/>
              <a:t>Returns pointer to </a:t>
            </a:r>
            <a:r>
              <a:rPr lang="en-US" altLang="en-US" dirty="0" err="1"/>
              <a:t>buf</a:t>
            </a:r>
            <a:r>
              <a:rPr lang="en-US" altLang="en-US" dirty="0"/>
              <a:t> if ok, NULL otherwise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Do not use gets(char *)! – buffer overflow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fputs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const</a:t>
            </a:r>
            <a:r>
              <a:rPr lang="en-US" altLang="en-US" dirty="0">
                <a:latin typeface="Consolas" panose="020B0609020204030204" pitchFamily="49" charset="0"/>
              </a:rPr>
              <a:t> char *</a:t>
            </a:r>
            <a:r>
              <a:rPr lang="en-US" altLang="en-US" dirty="0" err="1">
                <a:latin typeface="Consolas" panose="020B0609020204030204" pitchFamily="49" charset="0"/>
              </a:rPr>
              <a:t>str</a:t>
            </a:r>
            <a:r>
              <a:rPr lang="en-US" altLang="en-US" dirty="0">
                <a:latin typeface="Consolas" panose="020B0609020204030204" pitchFamily="49" charset="0"/>
              </a:rPr>
              <a:t>, FILE *out)</a:t>
            </a:r>
          </a:p>
          <a:p>
            <a:pPr lvl="1"/>
            <a:r>
              <a:rPr lang="en-US" altLang="en-US" dirty="0"/>
              <a:t>Writes the string </a:t>
            </a:r>
            <a:r>
              <a:rPr lang="en-US" altLang="en-US" dirty="0" err="1"/>
              <a:t>str</a:t>
            </a:r>
            <a:r>
              <a:rPr lang="en-US" altLang="en-US" dirty="0"/>
              <a:t> to out, stopping at ‘\0’</a:t>
            </a:r>
          </a:p>
          <a:p>
            <a:pPr lvl="1"/>
            <a:r>
              <a:rPr lang="en-US" altLang="en-US" dirty="0"/>
              <a:t>Returns number of characters written or EOF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F3F77-8E10-44E4-89A2-C66D9A2E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7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</a:t>
            </a:r>
            <a:endParaRPr lang="en-US" altLang="en-US" dirty="0"/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fscanf</a:t>
            </a:r>
            <a:r>
              <a:rPr lang="en-US" altLang="en-US" dirty="0">
                <a:latin typeface="Consolas" panose="020B0609020204030204" pitchFamily="49" charset="0"/>
              </a:rPr>
              <a:t>(FILE *stream, const char *format, ...);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fprintf</a:t>
            </a:r>
            <a:r>
              <a:rPr lang="en-US" altLang="en-US" dirty="0">
                <a:latin typeface="Consolas" panose="020B0609020204030204" pitchFamily="49" charset="0"/>
              </a:rPr>
              <a:t>(FILE *stream, const char *format, ...);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Formatted input from file and output to file</a:t>
            </a:r>
          </a:p>
          <a:p>
            <a:pPr lvl="1"/>
            <a:r>
              <a:rPr lang="en-US" altLang="en-US" dirty="0"/>
              <a:t>Like </a:t>
            </a:r>
            <a:r>
              <a:rPr lang="en-US" altLang="en-US" dirty="0" err="1"/>
              <a:t>scanf</a:t>
            </a:r>
            <a:r>
              <a:rPr lang="en-US" altLang="en-US" dirty="0"/>
              <a:t>()/</a:t>
            </a:r>
            <a:r>
              <a:rPr lang="en-US" altLang="en-US" dirty="0" err="1"/>
              <a:t>printf</a:t>
            </a:r>
            <a:r>
              <a:rPr lang="en-US" altLang="en-US" dirty="0"/>
              <a:t>(), but not from stdin or to </a:t>
            </a:r>
            <a:r>
              <a:rPr lang="en-US" altLang="en-US" dirty="0" err="1"/>
              <a:t>stdout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DA680-A753-4B93-8E81-3C8BCA9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53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F05-ECD5-4B4A-BFBF-1FDBDFD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binary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3316-797F-4AF9-847D-B0AF4568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fread</a:t>
            </a:r>
            <a:r>
              <a:rPr lang="en-US" altLang="en-US" sz="2800" dirty="0">
                <a:latin typeface="Consolas" panose="020B0609020204030204" pitchFamily="49" charset="0"/>
              </a:rPr>
              <a:t> (void *</a:t>
            </a:r>
            <a:r>
              <a:rPr lang="en-US" altLang="en-US" sz="2800" dirty="0" err="1">
                <a:latin typeface="Consolas" panose="020B0609020204030204" pitchFamily="49" charset="0"/>
              </a:rPr>
              <a:t>ptr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sz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n, FILE *stream);</a:t>
            </a:r>
          </a:p>
          <a:p>
            <a:pPr marL="0" lv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fwrite</a:t>
            </a:r>
            <a:r>
              <a:rPr lang="en-US" altLang="en-US" sz="2800" dirty="0">
                <a:latin typeface="Consolas" panose="020B0609020204030204" pitchFamily="49" charset="0"/>
              </a:rPr>
              <a:t>(void *</a:t>
            </a:r>
            <a:r>
              <a:rPr lang="en-US" altLang="en-US" sz="2800" dirty="0" err="1">
                <a:latin typeface="Consolas" panose="020B0609020204030204" pitchFamily="49" charset="0"/>
              </a:rPr>
              <a:t>ptr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sz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n, FILE *stream);</a:t>
            </a:r>
            <a:endParaRPr lang="en-US" alt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Read / write a sequence of byte from/to a stream</a:t>
            </a:r>
          </a:p>
          <a:p>
            <a:pPr lvl="1"/>
            <a:r>
              <a:rPr lang="en-US" dirty="0"/>
              <a:t>Return the number of items read or written</a:t>
            </a:r>
          </a:p>
          <a:p>
            <a:pPr lvl="2"/>
            <a:r>
              <a:rPr lang="en-US" dirty="0"/>
              <a:t>If smaller than n, EOF or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	A[10][20];</a:t>
            </a:r>
          </a:p>
          <a:p>
            <a:pPr mar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	n = 10 * 20;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if (</a:t>
            </a:r>
            <a:r>
              <a:rPr lang="en-US" altLang="en-US" sz="2800" dirty="0" err="1">
                <a:latin typeface="Consolas" panose="020B0609020204030204" pitchFamily="49" charset="0"/>
              </a:rPr>
              <a:t>fwrite</a:t>
            </a:r>
            <a:r>
              <a:rPr lang="en-US" altLang="en-US" sz="2800" dirty="0">
                <a:latin typeface="Consolas" panose="020B0609020204030204" pitchFamily="49" charset="0"/>
              </a:rPr>
              <a:t>(A, </a:t>
            </a:r>
            <a:r>
              <a:rPr lang="en-US" altLang="en-US" sz="2800" dirty="0" err="1">
                <a:latin typeface="Consolas" panose="020B0609020204030204" pitchFamily="49" charset="0"/>
              </a:rPr>
              <a:t>sizeof</a:t>
            </a:r>
            <a:r>
              <a:rPr lang="en-US" altLang="en-US" sz="2800" dirty="0">
                <a:latin typeface="Consolas" panose="020B0609020204030204" pitchFamily="49" charset="0"/>
              </a:rPr>
              <a:t>(int), n, </a:t>
            </a:r>
            <a:r>
              <a:rPr lang="en-US" altLang="en-US" sz="2800" dirty="0" err="1">
                <a:latin typeface="Consolas" panose="020B0609020204030204" pitchFamily="49" charset="0"/>
              </a:rPr>
              <a:t>fp</a:t>
            </a:r>
            <a:r>
              <a:rPr lang="en-US" altLang="en-US" sz="2800" dirty="0">
                <a:latin typeface="Consolas" panose="020B0609020204030204" pitchFamily="49" charset="0"/>
              </a:rPr>
              <a:t>) != n) {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// error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9D7-285B-4C24-A373-EDBABC0D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02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F05-ECD5-4B4A-BFBF-1FDBDFD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 position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3316-797F-4AF9-847D-B0AF4568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long </a:t>
            </a:r>
            <a:r>
              <a:rPr lang="en-US" altLang="en-US" dirty="0" err="1">
                <a:latin typeface="Consolas" panose="020B0609020204030204" pitchFamily="49" charset="0"/>
              </a:rPr>
              <a:t>ftell</a:t>
            </a:r>
            <a:r>
              <a:rPr lang="en-US" altLang="en-US" dirty="0">
                <a:latin typeface="Consolas" panose="020B0609020204030204" pitchFamily="49" charset="0"/>
              </a:rPr>
              <a:t>(FILE *stream);</a:t>
            </a:r>
          </a:p>
          <a:p>
            <a:pPr lvl="1"/>
            <a:r>
              <a:rPr lang="en-US" dirty="0"/>
              <a:t>Read file position indicator</a:t>
            </a:r>
          </a:p>
          <a:p>
            <a:pPr lvl="1"/>
            <a:r>
              <a:rPr lang="en-US" dirty="0"/>
              <a:t>Return -1 on error</a:t>
            </a:r>
          </a:p>
          <a:p>
            <a:pPr marL="0" lv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(FILE * stream, </a:t>
            </a:r>
            <a:r>
              <a:rPr lang="en-US" altLang="en-US" dirty="0" err="1">
                <a:latin typeface="Consolas" panose="020B0609020204030204" pitchFamily="49" charset="0"/>
              </a:rPr>
              <a:t>off_t</a:t>
            </a:r>
            <a:r>
              <a:rPr lang="en-US" altLang="en-US" dirty="0">
                <a:latin typeface="Consolas" panose="020B0609020204030204" pitchFamily="49" charset="0"/>
              </a:rPr>
              <a:t> offset, int whence); </a:t>
            </a:r>
          </a:p>
          <a:p>
            <a:pPr lvl="1"/>
            <a:r>
              <a:rPr lang="en-US" dirty="0"/>
              <a:t>Set the file position indicator</a:t>
            </a:r>
          </a:p>
          <a:p>
            <a:pPr lvl="1"/>
            <a:r>
              <a:rPr lang="en-US" dirty="0"/>
              <a:t>Return 0 on success and -1 on error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  0, SEEK_SET);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to the beginning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200, SEEK_CUR);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forward 200 bytes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 -1, SEEK_END);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to the last byte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2B61E-D618-4452-946D-51587A701BC4}"/>
              </a:ext>
            </a:extLst>
          </p:cNvPr>
          <p:cNvSpPr txBox="1"/>
          <p:nvPr/>
        </p:nvSpPr>
        <p:spPr>
          <a:xfrm>
            <a:off x="7391400" y="2462886"/>
            <a:ext cx="519430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>
                <a:solidFill>
                  <a:schemeClr val="accent5"/>
                </a:solidFill>
              </a:rPr>
              <a:t>Not all streams are </a:t>
            </a:r>
            <a:r>
              <a:rPr lang="en-US" sz="2800" dirty="0" err="1">
                <a:solidFill>
                  <a:schemeClr val="accent5"/>
                </a:solidFill>
              </a:rPr>
              <a:t>seekable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 err="1">
                <a:solidFill>
                  <a:schemeClr val="accent5"/>
                </a:solidFill>
              </a:rPr>
              <a:t>errno</a:t>
            </a:r>
            <a:r>
              <a:rPr lang="en-US" sz="2800" dirty="0">
                <a:solidFill>
                  <a:schemeClr val="accent5"/>
                </a:solidFill>
              </a:rPr>
              <a:t>: EBADF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51E8-0942-4041-AE66-888FC2A7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6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F05-ECD5-4B4A-BFBF-1FDBDFD4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useful </a:t>
            </a:r>
            <a:r>
              <a:rPr lang="en-US" dirty="0" err="1"/>
              <a:t>stdio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3316-797F-4AF9-847D-B0AF4568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//Check if end-of-file is set (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after a read attempt!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feof</a:t>
            </a:r>
            <a:r>
              <a:rPr lang="en-US" altLang="en-US" sz="2800" dirty="0">
                <a:latin typeface="Consolas" panose="020B0609020204030204" pitchFamily="49" charset="0"/>
              </a:rPr>
              <a:t>(FILE * stream); </a:t>
            </a:r>
          </a:p>
          <a:p>
            <a:pPr marL="0" lvl="0" indent="0">
              <a:buNone/>
            </a:pPr>
            <a:endParaRPr lang="en-US" alt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//Force write of buffered data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fflush</a:t>
            </a:r>
            <a:r>
              <a:rPr lang="en-US" altLang="en-US" sz="2800" dirty="0">
                <a:latin typeface="Consolas" panose="020B0609020204030204" pitchFamily="49" charset="0"/>
              </a:rPr>
              <a:t>(FILE * stream);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E6A3C-08FC-4632-9651-5531F2856451}"/>
              </a:ext>
            </a:extLst>
          </p:cNvPr>
          <p:cNvSpPr txBox="1"/>
          <p:nvPr/>
        </p:nvSpPr>
        <p:spPr>
          <a:xfrm>
            <a:off x="1409700" y="6238974"/>
            <a:ext cx="825500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Read the manual pages!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5"/>
                </a:solidFill>
              </a:rPr>
              <a:t>Check the return values!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5B361-BC64-41A7-8C23-0CD4D339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91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1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Error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errno</a:t>
            </a:r>
            <a:endParaRPr dirty="0"/>
          </a:p>
        </p:txBody>
      </p:sp>
      <p:sp>
        <p:nvSpPr>
          <p:cNvPr id="454" name="Remember the “errno” discussion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Most C library function</a:t>
            </a:r>
            <a:r>
              <a:rPr lang="en-US" dirty="0"/>
              <a:t>s</a:t>
            </a:r>
            <a:r>
              <a:rPr dirty="0"/>
              <a:t> can “fail”</a:t>
            </a:r>
          </a:p>
          <a:p>
            <a:pPr lvl="1"/>
            <a:r>
              <a:rPr dirty="0"/>
              <a:t>When they do, they return a flag reporting failure… (-1)</a:t>
            </a:r>
          </a:p>
          <a:p>
            <a:pPr lvl="1"/>
            <a:r>
              <a:rPr lang="en-US" dirty="0"/>
              <a:t>Some</a:t>
            </a:r>
            <a:r>
              <a:rPr dirty="0"/>
              <a:t> set a global variable to report the exact error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156FF"/>
                </a:solidFill>
              </a:rPr>
              <a:t>	// To use </a:t>
            </a:r>
            <a:r>
              <a:rPr lang="en-US" dirty="0" err="1">
                <a:solidFill>
                  <a:srgbClr val="0156FF"/>
                </a:solidFill>
              </a:rPr>
              <a:t>errno</a:t>
            </a:r>
            <a:r>
              <a:rPr lang="en-US" dirty="0">
                <a:solidFill>
                  <a:srgbClr val="0156FF"/>
                </a:solidFill>
              </a:rPr>
              <a:t>, include &lt;</a:t>
            </a:r>
            <a:r>
              <a:rPr lang="en-US" dirty="0" err="1">
                <a:solidFill>
                  <a:srgbClr val="0156FF"/>
                </a:solidFill>
              </a:rPr>
              <a:t>errno.h</a:t>
            </a:r>
            <a:r>
              <a:rPr lang="en-US" dirty="0">
                <a:solidFill>
                  <a:srgbClr val="0156FF"/>
                </a:solidFill>
              </a:rPr>
              <a:t>&gt;</a:t>
            </a:r>
          </a:p>
          <a:p>
            <a:r>
              <a:rPr dirty="0"/>
              <a:t>Check manual page</a:t>
            </a:r>
            <a:r>
              <a:rPr lang="en-US" dirty="0"/>
              <a:t> to interpret the error code</a:t>
            </a:r>
          </a:p>
          <a:p>
            <a:r>
              <a:rPr lang="en-US" dirty="0"/>
              <a:t>Print a more descriptive message with </a:t>
            </a:r>
            <a:r>
              <a:rPr lang="en-US" dirty="0" err="1"/>
              <a:t>perror</a:t>
            </a:r>
            <a:r>
              <a:rPr lang="en-US" dirty="0"/>
              <a:t>()</a:t>
            </a:r>
            <a:endParaRPr dirty="0"/>
          </a:p>
          <a:p>
            <a:pPr marL="342900" lvl="1" indent="0">
              <a:buNone/>
            </a:pPr>
            <a:r>
              <a:rPr lang="en-US" dirty="0">
                <a:solidFill>
                  <a:srgbClr val="0156FF"/>
                </a:solidFill>
              </a:rPr>
              <a:t>	</a:t>
            </a:r>
            <a:r>
              <a:rPr lang="en-US" dirty="0">
                <a:solidFill>
                  <a:srgbClr val="0156FF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156FF"/>
                </a:solidFill>
                <a:latin typeface="Consolas" panose="020B0609020204030204" pitchFamily="49" charset="0"/>
              </a:rPr>
              <a:t>perror</a:t>
            </a:r>
            <a:r>
              <a:rPr lang="en-US" dirty="0">
                <a:solidFill>
                  <a:srgbClr val="0156FF"/>
                </a:solidFill>
                <a:latin typeface="Consolas" panose="020B0609020204030204" pitchFamily="49" charset="0"/>
              </a:rPr>
              <a:t>(const char *str);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Avoid functions that set </a:t>
            </a:r>
            <a:r>
              <a:rPr lang="en-US" dirty="0" err="1"/>
              <a:t>errno</a:t>
            </a:r>
            <a:r>
              <a:rPr lang="en-US" dirty="0"/>
              <a:t> in multithreaded code </a:t>
            </a:r>
          </a:p>
          <a:p>
            <a:pPr lvl="1"/>
            <a:r>
              <a:rPr lang="en-US" dirty="0"/>
              <a:t>Prefer thread-safe versions when available</a:t>
            </a:r>
          </a:p>
          <a:p>
            <a:pPr marL="342900" lvl="1" indent="0">
              <a:buNone/>
            </a:pPr>
            <a:endParaRPr dirty="0"/>
          </a:p>
        </p:txBody>
      </p:sp>
      <p:sp>
        <p:nvSpPr>
          <p:cNvPr id="456" name="errno"/>
          <p:cNvSpPr txBox="1"/>
          <p:nvPr/>
        </p:nvSpPr>
        <p:spPr>
          <a:xfrm>
            <a:off x="4567904" y="4163145"/>
            <a:ext cx="126957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>
                <a:solidFill>
                  <a:schemeClr val="accent5"/>
                </a:solidFill>
              </a:rPr>
              <a:t>errno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0433C-C114-4395-92F2-D8ECFB73B1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45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F6BB-AD7C-429B-9789-1AA4E02F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1AB9-89CE-4D93-8CA6-9342F429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file is an object that stores information, data, etc.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files you create with an editor (.c, .h, </a:t>
            </a:r>
            <a:r>
              <a:rPr lang="en-US" dirty="0" err="1"/>
              <a:t>Makefile</a:t>
            </a:r>
            <a:r>
              <a:rPr lang="en-US" dirty="0"/>
              <a:t>, readme, etc.)</a:t>
            </a:r>
          </a:p>
          <a:p>
            <a:pPr marL="0" indent="0">
              <a:buNone/>
            </a:pPr>
            <a:r>
              <a:rPr lang="en-US" dirty="0"/>
              <a:t>	executable generated by the compiler, and </a:t>
            </a:r>
            <a:r>
              <a:rPr lang="en-US" dirty="0" err="1"/>
              <a:t>gcc</a:t>
            </a:r>
            <a:r>
              <a:rPr lang="en-US" dirty="0"/>
              <a:t> itself</a:t>
            </a:r>
          </a:p>
          <a:p>
            <a:pPr marL="0" indent="0">
              <a:buNone/>
            </a:pPr>
            <a:r>
              <a:rPr lang="en-US" altLang="en-US" dirty="0"/>
              <a:t>	other devices, like screen, keyboard, …</a:t>
            </a:r>
            <a:endParaRPr lang="en-US" dirty="0"/>
          </a:p>
          <a:p>
            <a:r>
              <a:rPr lang="en-US" dirty="0"/>
              <a:t>In Linux, files are organized in directories</a:t>
            </a:r>
          </a:p>
          <a:p>
            <a:pPr lvl="1"/>
            <a:r>
              <a:rPr lang="en-US" dirty="0"/>
              <a:t>A directory can have subdirectories and files</a:t>
            </a:r>
          </a:p>
          <a:p>
            <a:pPr lvl="1"/>
            <a:r>
              <a:rPr lang="en-US" dirty="0"/>
              <a:t>The top directory is /</a:t>
            </a:r>
          </a:p>
          <a:p>
            <a:r>
              <a:rPr lang="en-US" dirty="0"/>
              <a:t>A path specifies the location of file/directory in the file system</a:t>
            </a:r>
          </a:p>
          <a:p>
            <a:pPr marL="0" indent="0">
              <a:buNone/>
            </a:pPr>
            <a:r>
              <a:rPr lang="en-US" dirty="0"/>
              <a:t>	/home/john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85FA5-6B4D-4CC8-8797-D07FCFA52AC8}"/>
              </a:ext>
            </a:extLst>
          </p:cNvPr>
          <p:cNvSpPr txBox="1"/>
          <p:nvPr/>
        </p:nvSpPr>
        <p:spPr>
          <a:xfrm>
            <a:off x="1193800" y="8675031"/>
            <a:ext cx="9829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In Unix/Linux, everything is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a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506DF-DD90-4430-AA12-B8E94CA7EC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84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stdio library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#include  &lt;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dirty="0"/>
              <a:t>Declares FILE type and function prototypes</a:t>
            </a:r>
          </a:p>
          <a:p>
            <a:pPr lvl="1"/>
            <a:r>
              <a:rPr lang="en-US" altLang="en-US" dirty="0"/>
              <a:t>FILE is an </a:t>
            </a:r>
            <a:r>
              <a:rPr lang="en-US" altLang="en-US" b="1" dirty="0"/>
              <a:t>opaque type</a:t>
            </a:r>
            <a:r>
              <a:rPr lang="en-US" altLang="en-US" dirty="0"/>
              <a:t> (system dependent) for operating on files</a:t>
            </a:r>
            <a:endParaRPr lang="en-US" dirty="0"/>
          </a:p>
          <a:p>
            <a:pPr lvl="2"/>
            <a:r>
              <a:rPr lang="en-US" dirty="0">
                <a:solidFill>
                  <a:schemeClr val="accent1"/>
                </a:solidFill>
              </a:rPr>
              <a:t>It is a structure, but do not try to change it directly!</a:t>
            </a:r>
          </a:p>
          <a:p>
            <a:pPr lvl="1"/>
            <a:r>
              <a:rPr lang="en-US" altLang="en-US" dirty="0"/>
              <a:t>Use library functions to access FILE objects, via pointers (FILE *)</a:t>
            </a:r>
          </a:p>
          <a:p>
            <a:r>
              <a:rPr lang="en-US" dirty="0"/>
              <a:t>Defines “standard” streams </a:t>
            </a:r>
            <a:r>
              <a:rPr lang="en-US" dirty="0">
                <a:solidFill>
                  <a:schemeClr val="accent1"/>
                </a:solidFill>
              </a:rPr>
              <a:t>stdin, </a:t>
            </a:r>
            <a:r>
              <a:rPr lang="en-US" dirty="0" err="1">
                <a:solidFill>
                  <a:schemeClr val="accent1"/>
                </a:solidFill>
              </a:rPr>
              <a:t>stdout</a:t>
            </a:r>
            <a:r>
              <a:rPr lang="en-US" dirty="0">
                <a:solidFill>
                  <a:schemeClr val="accent1"/>
                </a:solidFill>
              </a:rPr>
              <a:t>, stderr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automatically when program starts </a:t>
            </a:r>
          </a:p>
          <a:p>
            <a:pPr lvl="1"/>
            <a:r>
              <a:rPr lang="en-US" dirty="0"/>
              <a:t>They are files!</a:t>
            </a:r>
          </a:p>
          <a:p>
            <a:r>
              <a:rPr lang="en-US" altLang="en-US" dirty="0"/>
              <a:t>The library is linked automatically by the compiler</a:t>
            </a:r>
          </a:p>
          <a:p>
            <a:pPr marL="0" indent="0">
              <a:buNone/>
            </a:pPr>
            <a:endParaRPr 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C489D-7ADA-4883-B2A9-86F7F73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8268C-05C6-4EA9-AE47-FF14E0142B38}"/>
              </a:ext>
            </a:extLst>
          </p:cNvPr>
          <p:cNvSpPr txBox="1"/>
          <p:nvPr/>
        </p:nvSpPr>
        <p:spPr>
          <a:xfrm>
            <a:off x="9605717" y="5791160"/>
            <a:ext cx="27051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They are FILE *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739B72-3E12-4126-8EBB-2AEBBB80670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8928100" y="5943600"/>
            <a:ext cx="677617" cy="114300"/>
          </a:xfrm>
          <a:prstGeom prst="straightConnector1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178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Files and I/O API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C, a file is simply a sequential stream of bytes</a:t>
            </a:r>
          </a:p>
          <a:p>
            <a:pPr lvl="0"/>
            <a:r>
              <a:rPr lang="en-US" dirty="0"/>
              <a:t>The “f” family of functions (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</a:t>
            </a:r>
            <a:r>
              <a:rPr lang="en-US" dirty="0" err="1"/>
              <a:t>fscanf</a:t>
            </a:r>
            <a:r>
              <a:rPr lang="en-US" dirty="0"/>
              <a:t>, </a:t>
            </a:r>
            <a:r>
              <a:rPr lang="en-US" dirty="0" err="1"/>
              <a:t>fprintf</a:t>
            </a:r>
            <a:r>
              <a:rPr lang="en-US" dirty="0"/>
              <a:t>,…) are </a:t>
            </a:r>
            <a:r>
              <a:rPr lang="en-US" dirty="0">
                <a:solidFill>
                  <a:schemeClr val="accent1"/>
                </a:solidFill>
              </a:rPr>
              <a:t>C library functions</a:t>
            </a:r>
            <a:r>
              <a:rPr lang="en-US" dirty="0"/>
              <a:t> to operate on files</a:t>
            </a:r>
          </a:p>
          <a:p>
            <a:pPr lvl="1"/>
            <a:r>
              <a:rPr lang="en-US" dirty="0"/>
              <a:t>All these use a FILE* abstraction to represent a file</a:t>
            </a:r>
          </a:p>
          <a:p>
            <a:pPr lvl="1"/>
            <a:r>
              <a:rPr lang="en-US" dirty="0"/>
              <a:t>The C library provides buffering</a:t>
            </a:r>
          </a:p>
          <a:p>
            <a:pPr lvl="2"/>
            <a:r>
              <a:rPr lang="en-US" dirty="0"/>
              <a:t>That's why sometimes you do not see output of </a:t>
            </a:r>
            <a:r>
              <a:rPr lang="en-US" dirty="0" err="1"/>
              <a:t>printf</a:t>
            </a:r>
            <a:r>
              <a:rPr lang="en-US" dirty="0"/>
              <a:t> immediately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We will learn another set of functions provided by 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A80C7-4322-4ADF-86EC-38FB2A3F6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41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F6E5-F31B-49E3-B190-9B4D4D8B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as stream of bytes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3D7AA-1007-49AF-8A22-2CFD819D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use a file must be “open”</a:t>
            </a:r>
          </a:p>
          <a:p>
            <a:pPr lvl="1"/>
            <a:r>
              <a:rPr lang="en-US" dirty="0"/>
              <a:t>This sets a </a:t>
            </a:r>
            <a:r>
              <a:rPr lang="en-US" b="1" dirty="0"/>
              <a:t>position indicator</a:t>
            </a:r>
            <a:r>
              <a:rPr lang="en-US" dirty="0"/>
              <a:t> for reading and/or writing</a:t>
            </a:r>
          </a:p>
          <a:p>
            <a:r>
              <a:rPr lang="en-US" dirty="0"/>
              <a:t>Each read/write starts from current position, and moves the indicator</a:t>
            </a:r>
          </a:p>
          <a:p>
            <a:pPr lvl="1"/>
            <a:r>
              <a:rPr lang="en-US" dirty="0"/>
              <a:t>Writing after last byte increases the file size</a:t>
            </a:r>
          </a:p>
          <a:p>
            <a:r>
              <a:rPr lang="en-US" dirty="0"/>
              <a:t>Position indicator can also be changed with </a:t>
            </a:r>
            <a:r>
              <a:rPr lang="en-US" dirty="0" err="1"/>
              <a:t>fseek</a:t>
            </a:r>
            <a:endParaRPr lang="en-US" dirty="0"/>
          </a:p>
          <a:p>
            <a:r>
              <a:rPr lang="en-US" dirty="0"/>
              <a:t>All open files are closed when program ends</a:t>
            </a:r>
          </a:p>
          <a:p>
            <a:pPr lvl="1"/>
            <a:r>
              <a:rPr lang="en-US" dirty="0"/>
              <a:t>Good practice to close explicitly when no longer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9047" y="7204446"/>
            <a:ext cx="8595360" cy="515390"/>
          </a:xfrm>
          <a:prstGeom prst="rect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833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/>
          <p:nvPr/>
        </p:nvCxnSpPr>
        <p:spPr>
          <a:xfrm>
            <a:off x="214788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/>
          <p:nvPr/>
        </p:nvCxnSpPr>
        <p:spPr>
          <a:xfrm>
            <a:off x="234473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>
            <a:off x="254793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/>
          <p:nvPr/>
        </p:nvCxnSpPr>
        <p:spPr>
          <a:xfrm>
            <a:off x="571658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/>
          <p:nvPr/>
        </p:nvCxnSpPr>
        <p:spPr>
          <a:xfrm>
            <a:off x="592613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>
            <a:off x="612298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/>
          <p:nvPr/>
        </p:nvCxnSpPr>
        <p:spPr>
          <a:xfrm>
            <a:off x="6326188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2" name="Group 31"/>
          <p:cNvGrpSpPr/>
          <p:nvPr/>
        </p:nvGrpSpPr>
        <p:grpSpPr>
          <a:xfrm>
            <a:off x="382803" y="7747266"/>
            <a:ext cx="2917371" cy="1759990"/>
            <a:chOff x="-633197" y="4217045"/>
            <a:chExt cx="2917371" cy="1759990"/>
          </a:xfrm>
        </p:grpSpPr>
        <p:cxnSp>
          <p:nvCxnSpPr>
            <p:cNvPr id="29" name="Straight Arrow Connector 28"/>
            <p:cNvCxnSpPr/>
            <p:nvPr/>
          </p:nvCxnSpPr>
          <p:spPr>
            <a:xfrm flipH="1" flipV="1">
              <a:off x="825489" y="4217045"/>
              <a:ext cx="3640" cy="867718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TextBox 29"/>
            <p:cNvSpPr txBox="1"/>
            <p:nvPr/>
          </p:nvSpPr>
          <p:spPr>
            <a:xfrm>
              <a:off x="-633197" y="5135779"/>
              <a:ext cx="2917371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offset: 0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Beginning of</a:t>
              </a:r>
              <a:r>
                <a:rPr kumimoji="0" lang="en-US" sz="2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 the file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59799" y="7860862"/>
            <a:ext cx="3038104" cy="1595378"/>
            <a:chOff x="213392" y="4234055"/>
            <a:chExt cx="3038104" cy="1595378"/>
          </a:xfrm>
        </p:grpSpPr>
        <p:cxnSp>
          <p:nvCxnSpPr>
            <p:cNvPr id="34" name="Straight Arrow Connector 33"/>
            <p:cNvCxnSpPr>
              <a:stCxn id="35" idx="0"/>
            </p:cNvCxnSpPr>
            <p:nvPr/>
          </p:nvCxnSpPr>
          <p:spPr>
            <a:xfrm flipH="1" flipV="1">
              <a:off x="1720388" y="4234055"/>
              <a:ext cx="12056" cy="754122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TextBox 34"/>
            <p:cNvSpPr txBox="1"/>
            <p:nvPr/>
          </p:nvSpPr>
          <p:spPr>
            <a:xfrm>
              <a:off x="213392" y="4988177"/>
              <a:ext cx="3038104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offset: file size - 1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Last byte in </a:t>
              </a:r>
              <a:r>
                <a:rPr kumimoji="0" lang="en-US" sz="2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the file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9525681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/>
          <p:nvPr/>
        </p:nvCxnSpPr>
        <p:spPr>
          <a:xfrm>
            <a:off x="9735231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/>
          <p:nvPr/>
        </p:nvCxnSpPr>
        <p:spPr>
          <a:xfrm>
            <a:off x="9932081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/>
          <p:nvPr/>
        </p:nvCxnSpPr>
        <p:spPr>
          <a:xfrm>
            <a:off x="10135281" y="7204446"/>
            <a:ext cx="0" cy="51539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2" name="Group 41"/>
          <p:cNvGrpSpPr/>
          <p:nvPr/>
        </p:nvGrpSpPr>
        <p:grpSpPr>
          <a:xfrm>
            <a:off x="4807170" y="7774767"/>
            <a:ext cx="2917371" cy="1359724"/>
            <a:chOff x="319314" y="4093029"/>
            <a:chExt cx="2917371" cy="2014094"/>
          </a:xfrm>
        </p:grpSpPr>
        <p:cxnSp>
          <p:nvCxnSpPr>
            <p:cNvPr id="43" name="Straight Arrow Connector 42"/>
            <p:cNvCxnSpPr>
              <a:stCxn id="44" idx="0"/>
            </p:cNvCxnSpPr>
            <p:nvPr/>
          </p:nvCxnSpPr>
          <p:spPr>
            <a:xfrm flipH="1" flipV="1">
              <a:off x="1760296" y="4093029"/>
              <a:ext cx="17704" cy="154217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TextBox 43"/>
            <p:cNvSpPr txBox="1"/>
            <p:nvPr/>
          </p:nvSpPr>
          <p:spPr>
            <a:xfrm>
              <a:off x="319314" y="5635199"/>
              <a:ext cx="291737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file position indicator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A3EF3-866F-47C3-8ABC-D825C04FAA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181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Opening Streams</a:t>
            </a:r>
          </a:p>
        </p:txBody>
      </p:sp>
      <p:sp>
        <p:nvSpPr>
          <p:cNvPr id="432" name="Shape 43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FILE* </a:t>
            </a:r>
            <a:r>
              <a:rPr lang="en-US" dirty="0" err="1"/>
              <a:t>fopen</a:t>
            </a:r>
            <a:r>
              <a:rPr lang="en-US" dirty="0"/>
              <a:t>(	const char *filename, const char *mode);</a:t>
            </a:r>
          </a:p>
          <a:p>
            <a:pPr lvl="1"/>
            <a:r>
              <a:rPr lang="en-US" dirty="0"/>
              <a:t>Open the file filename in mode as a stream of bytes</a:t>
            </a:r>
          </a:p>
          <a:p>
            <a:pPr lvl="1"/>
            <a:r>
              <a:rPr lang="en-US" dirty="0"/>
              <a:t>Returns a pointer to FILE (FILE *) or NULL (and </a:t>
            </a:r>
            <a:r>
              <a:rPr lang="en-US" dirty="0" err="1"/>
              <a:t>errno</a:t>
            </a:r>
            <a:r>
              <a:rPr lang="en-US" dirty="0"/>
              <a:t> is set)</a:t>
            </a:r>
          </a:p>
          <a:p>
            <a:pPr lvl="1"/>
            <a:r>
              <a:rPr lang="en-US" dirty="0"/>
              <a:t>Mode</a:t>
            </a:r>
          </a:p>
          <a:p>
            <a:pPr lvl="2"/>
            <a:r>
              <a:rPr lang="en-US" sz="2800" dirty="0"/>
              <a:t>“r”	: Reading mode</a:t>
            </a:r>
          </a:p>
          <a:p>
            <a:pPr lvl="2"/>
            <a:r>
              <a:rPr lang="en-US" sz="2800" dirty="0"/>
              <a:t>“r+”	: Read and write	</a:t>
            </a:r>
          </a:p>
          <a:p>
            <a:pPr lvl="2"/>
            <a:r>
              <a:rPr lang="en-US" sz="2800" dirty="0"/>
              <a:t>“w”    : Writing mode, file is created or truncated to zero length</a:t>
            </a:r>
          </a:p>
          <a:p>
            <a:pPr lvl="2"/>
            <a:r>
              <a:rPr lang="en-US" sz="2800" dirty="0"/>
              <a:t>“w+”	: Read and write, but the file is created or truncated</a:t>
            </a:r>
          </a:p>
          <a:p>
            <a:pPr lvl="2"/>
            <a:r>
              <a:rPr lang="en-US" sz="2800" dirty="0"/>
              <a:t>“a” 	: Append mode, the file is created if it does not exist</a:t>
            </a:r>
          </a:p>
          <a:p>
            <a:pPr lvl="2"/>
            <a:r>
              <a:rPr lang="en-US" sz="2800" dirty="0"/>
              <a:t>“a+”	: Read and append, the file is created if it does not exist. 			        Reading starts at beginning, but writing done at the end</a:t>
            </a:r>
          </a:p>
        </p:txBody>
      </p:sp>
      <p:sp>
        <p:nvSpPr>
          <p:cNvPr id="430" name="Shape 430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1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B6BE1-2A87-4A8B-93CE-69CC651D6DBE}"/>
              </a:ext>
            </a:extLst>
          </p:cNvPr>
          <p:cNvSpPr txBox="1"/>
          <p:nvPr/>
        </p:nvSpPr>
        <p:spPr>
          <a:xfrm>
            <a:off x="6502400" y="4677408"/>
            <a:ext cx="47498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Check return values!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EC61C-F3E7-4247-A3E5-DA841CE6D8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Closing Streams</a:t>
            </a:r>
          </a:p>
        </p:txBody>
      </p:sp>
      <p:sp>
        <p:nvSpPr>
          <p:cNvPr id="439" name="Shape 43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</a:rPr>
              <a:t>(FILE *stream);</a:t>
            </a:r>
          </a:p>
          <a:p>
            <a:pPr lvl="1"/>
            <a:r>
              <a:rPr lang="en-US" dirty="0"/>
              <a:t>Close a stream</a:t>
            </a:r>
          </a:p>
          <a:p>
            <a:pPr lvl="1"/>
            <a:r>
              <a:rPr lang="en-US" dirty="0"/>
              <a:t>Returns </a:t>
            </a:r>
          </a:p>
          <a:p>
            <a:pPr lvl="2"/>
            <a:r>
              <a:rPr lang="en-US" dirty="0"/>
              <a:t>0 		if it worked</a:t>
            </a:r>
          </a:p>
          <a:p>
            <a:pPr lvl="2"/>
            <a:r>
              <a:rPr lang="en-US" dirty="0"/>
              <a:t>EOF		if there was a problem (and </a:t>
            </a:r>
            <a:r>
              <a:rPr lang="en-US" dirty="0" err="1"/>
              <a:t>errno</a:t>
            </a:r>
            <a:r>
              <a:rPr lang="en-US" dirty="0"/>
              <a:t> is set)</a:t>
            </a:r>
          </a:p>
        </p:txBody>
      </p:sp>
      <p:sp>
        <p:nvSpPr>
          <p:cNvPr id="437" name="Shape 43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4D78B-1975-4DE5-9D83-020FBD13CD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fgetc</a:t>
            </a:r>
            <a:r>
              <a:rPr lang="en-US" dirty="0"/>
              <a:t> / </a:t>
            </a:r>
            <a:r>
              <a:rPr lang="en-US" dirty="0" err="1"/>
              <a:t>fputc</a:t>
            </a:r>
            <a:r>
              <a:rPr lang="en-US" dirty="0"/>
              <a:t> (one byte at a time)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fgetc</a:t>
            </a:r>
            <a:r>
              <a:rPr lang="en-US" dirty="0">
                <a:latin typeface="Consolas" panose="020B0609020204030204" pitchFamily="49" charset="0"/>
              </a:rPr>
              <a:t>( FILE *stream);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fputc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Read or write one (ASCII) character (8-bits) at a time</a:t>
            </a:r>
          </a:p>
          <a:p>
            <a:pPr lvl="1"/>
            <a:r>
              <a:rPr lang="en-US" dirty="0"/>
              <a:t>Can be slow for large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fgetc</a:t>
            </a:r>
            <a:r>
              <a:rPr lang="en-US" dirty="0"/>
              <a:t> reads a character from the stream and returns the character just read in (as unsigned char extended to int)</a:t>
            </a:r>
          </a:p>
          <a:p>
            <a:pPr lvl="2"/>
            <a:r>
              <a:rPr lang="en-US" dirty="0"/>
              <a:t>Returns EOF when at the end of file or on error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fputc</a:t>
            </a:r>
            <a:r>
              <a:rPr lang="en-US" dirty="0"/>
              <a:t> writes the character received as argument to the stream and returns the character that was just written out</a:t>
            </a:r>
          </a:p>
          <a:p>
            <a:pPr lvl="2"/>
            <a:r>
              <a:rPr lang="en-US" dirty="0"/>
              <a:t>Returns EOF on error</a:t>
            </a:r>
          </a:p>
        </p:txBody>
      </p:sp>
      <p:sp>
        <p:nvSpPr>
          <p:cNvPr id="417" name="Shape 417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8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8604B-473E-4A7B-90EE-C9B35CD61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70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16368</TotalTime>
  <Words>957</Words>
  <Application>Microsoft Office PowerPoint</Application>
  <PresentationFormat>Custom</PresentationFormat>
  <Paragraphs>178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 Neue</vt:lpstr>
      <vt:lpstr>Helvetica Neue Light</vt:lpstr>
      <vt:lpstr>Lucida Grande</vt:lpstr>
      <vt:lpstr>Consolas</vt:lpstr>
      <vt:lpstr>Helvetica</vt:lpstr>
      <vt:lpstr>White</vt:lpstr>
      <vt:lpstr>A C Primer (9): I/O and Files</vt:lpstr>
      <vt:lpstr>errno</vt:lpstr>
      <vt:lpstr>Files and directories</vt:lpstr>
      <vt:lpstr>The stdio library</vt:lpstr>
      <vt:lpstr>Files and I/O API</vt:lpstr>
      <vt:lpstr>File as stream of bytes</vt:lpstr>
      <vt:lpstr>Opening Streams</vt:lpstr>
      <vt:lpstr>Closing Streams</vt:lpstr>
      <vt:lpstr>fgetc / fputc (one byte at a time)</vt:lpstr>
      <vt:lpstr>getc / putc and ungetc </vt:lpstr>
      <vt:lpstr>getchar / putchar</vt:lpstr>
      <vt:lpstr>More than one byte: get a line</vt:lpstr>
      <vt:lpstr>Formatted output</vt:lpstr>
      <vt:lpstr>For binary data</vt:lpstr>
      <vt:lpstr>Moving file position indicator</vt:lpstr>
      <vt:lpstr>More useful stdio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Miscellaneous Topics in C</dc:title>
  <dc:creator>zshi</dc:creator>
  <cp:lastModifiedBy>Zhijie Shi</cp:lastModifiedBy>
  <cp:revision>473</cp:revision>
  <dcterms:modified xsi:type="dcterms:W3CDTF">2019-09-28T12:24:27Z</dcterms:modified>
</cp:coreProperties>
</file>