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347" r:id="rId3"/>
    <p:sldId id="348" r:id="rId4"/>
    <p:sldId id="275" r:id="rId5"/>
    <p:sldId id="291" r:id="rId6"/>
    <p:sldId id="278" r:id="rId7"/>
    <p:sldId id="279" r:id="rId8"/>
    <p:sldId id="339" r:id="rId9"/>
    <p:sldId id="328" r:id="rId10"/>
    <p:sldId id="340" r:id="rId11"/>
    <p:sldId id="346" r:id="rId12"/>
    <p:sldId id="282" r:id="rId13"/>
    <p:sldId id="283" r:id="rId14"/>
    <p:sldId id="341" r:id="rId15"/>
    <p:sldId id="343" r:id="rId16"/>
    <p:sldId id="344" r:id="rId17"/>
    <p:sldId id="317" r:id="rId18"/>
    <p:sldId id="345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098" autoAdjust="0"/>
  </p:normalViewPr>
  <p:slideViewPr>
    <p:cSldViewPr snapToGrid="0">
      <p:cViewPr varScale="1">
        <p:scale>
          <a:sx n="62" d="100"/>
          <a:sy n="62" d="100"/>
        </p:scale>
        <p:origin x="2336" y="25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Child “guts himself”…  </a:t>
            </a:r>
          </a:p>
          <a:p>
            <a:pPr lvl="2"/>
            <a:r>
              <a:rPr lang="en-US" dirty="0"/>
              <a:t>[meaning it discards the code in its address space]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9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Instead, control is transferred to the main function of the new executable!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No buffering</a:t>
            </a:r>
          </a:p>
          <a:p>
            <a:pPr lvl="1"/>
            <a:r>
              <a:rPr lang="en-US" dirty="0"/>
              <a:t>Raw 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5F4466A7-83BD-4480-9794-630109B6D634}" type="datetime5">
              <a:rPr lang="en-US" altLang="en-US" smtClean="0"/>
              <a:t>9-Oct-22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Programming</a:t>
            </a:r>
          </a:p>
          <a:p>
            <a:pPr>
              <a:defRPr/>
            </a:pPr>
            <a:r>
              <a:rPr lang="en-US" alt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501173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P2: Exec and low-level I/O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0EBD-B6A7-4654-9221-7FAEAF4C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execv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execvp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6BB1-92FB-46D0-A5AB-F6539298E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NULL pointer at the end</a:t>
            </a:r>
          </a:p>
          <a:p>
            <a:r>
              <a:rPr lang="en-US" dirty="0"/>
              <a:t>Why?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97814-28EB-43EE-9D2B-339670F68C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7C2264-D049-45D5-B0FD-7CCB41672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79101"/>
              </p:ext>
            </p:extLst>
          </p:nvPr>
        </p:nvGraphicFramePr>
        <p:xfrm>
          <a:off x="6101765" y="5838347"/>
          <a:ext cx="267289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357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0D40F-CCEF-42EF-B94F-C0EDC3A18B8D}"/>
              </a:ext>
            </a:extLst>
          </p:cNvPr>
          <p:cNvSpPr txBox="1"/>
          <p:nvPr/>
        </p:nvSpPr>
        <p:spPr>
          <a:xfrm>
            <a:off x="2733199" y="8024431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argv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0F7C55-031C-4AE2-A136-AC9FF2650306}"/>
              </a:ext>
            </a:extLst>
          </p:cNvPr>
          <p:cNvCxnSpPr>
            <a:cxnSpLocks/>
          </p:cNvCxnSpPr>
          <p:nvPr/>
        </p:nvCxnSpPr>
        <p:spPr>
          <a:xfrm>
            <a:off x="4803430" y="8212880"/>
            <a:ext cx="864388" cy="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BFC60A-A679-4551-910D-EAD5908C917E}"/>
              </a:ext>
            </a:extLst>
          </p:cNvPr>
          <p:cNvCxnSpPr>
            <a:cxnSpLocks/>
          </p:cNvCxnSpPr>
          <p:nvPr/>
        </p:nvCxnSpPr>
        <p:spPr>
          <a:xfrm flipV="1">
            <a:off x="8868219" y="6031594"/>
            <a:ext cx="1284514" cy="47222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7A246D-6D23-404C-9A9A-F80666C0AAC9}"/>
              </a:ext>
            </a:extLst>
          </p:cNvPr>
          <p:cNvSpPr txBox="1"/>
          <p:nvPr/>
        </p:nvSpPr>
        <p:spPr>
          <a:xfrm>
            <a:off x="10327575" y="5644295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ab.c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7A102-D0F3-49F1-AD58-3A5FCDB25FBF}"/>
              </a:ext>
            </a:extLst>
          </p:cNvPr>
          <p:cNvSpPr txBox="1"/>
          <p:nvPr/>
        </p:nvSpPr>
        <p:spPr>
          <a:xfrm>
            <a:off x="10893632" y="653871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"ab"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07BD6-E3F4-4971-8E2E-9728D3F2693C}"/>
              </a:ext>
            </a:extLst>
          </p:cNvPr>
          <p:cNvSpPr txBox="1"/>
          <p:nvPr/>
        </p:nvSpPr>
        <p:spPr>
          <a:xfrm>
            <a:off x="10643260" y="7479419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"-o"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882F7-336E-4A57-8647-62A53175F40F}"/>
              </a:ext>
            </a:extLst>
          </p:cNvPr>
          <p:cNvSpPr txBox="1"/>
          <p:nvPr/>
        </p:nvSpPr>
        <p:spPr>
          <a:xfrm>
            <a:off x="9911590" y="8571683"/>
            <a:ext cx="228233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sz="3200" dirty="0" err="1">
                <a:latin typeface="Consolas" panose="020B0609020204030204" pitchFamily="49" charset="0"/>
              </a:rPr>
              <a:t>gcc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BCC5EE-5D58-42EF-B9C2-9388DF0A8A08}"/>
              </a:ext>
            </a:extLst>
          </p:cNvPr>
          <p:cNvCxnSpPr>
            <a:cxnSpLocks/>
          </p:cNvCxnSpPr>
          <p:nvPr/>
        </p:nvCxnSpPr>
        <p:spPr>
          <a:xfrm flipV="1">
            <a:off x="8888333" y="6851032"/>
            <a:ext cx="1894784" cy="17533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286375-D35A-4E2A-B808-82E17A10AAA6}"/>
              </a:ext>
            </a:extLst>
          </p:cNvPr>
          <p:cNvCxnSpPr>
            <a:cxnSpLocks/>
          </p:cNvCxnSpPr>
          <p:nvPr/>
        </p:nvCxnSpPr>
        <p:spPr>
          <a:xfrm>
            <a:off x="8888333" y="7549808"/>
            <a:ext cx="1615070" cy="2271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1D5ED1-E710-4582-8FCB-0C1503F341F3}"/>
              </a:ext>
            </a:extLst>
          </p:cNvPr>
          <p:cNvCxnSpPr>
            <a:cxnSpLocks/>
          </p:cNvCxnSpPr>
          <p:nvPr/>
        </p:nvCxnSpPr>
        <p:spPr>
          <a:xfrm>
            <a:off x="8857668" y="8094820"/>
            <a:ext cx="872720" cy="724357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Shape 671">
            <a:extLst>
              <a:ext uri="{FF2B5EF4-FFF2-40B4-BE49-F238E27FC236}">
                <a16:creationId xmlns:a16="http://schemas.microsoft.com/office/drawing/2014/main" id="{98D4C6C3-D219-4A8F-A1B5-4AC3489D82AA}"/>
              </a:ext>
            </a:extLst>
          </p:cNvPr>
          <p:cNvSpPr/>
          <p:nvPr/>
        </p:nvSpPr>
        <p:spPr>
          <a:xfrm>
            <a:off x="956202" y="6441588"/>
            <a:ext cx="4887083" cy="58477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lvl="0" algn="l" defTabSz="457200">
              <a:defRPr sz="1800"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$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gcc</a:t>
            </a: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–o ab 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ab.c</a:t>
            </a:r>
            <a:endParaRPr lang="en-US" sz="28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7ECB3314-4F33-40DE-9D0E-F41F005EF6BD}"/>
              </a:ext>
            </a:extLst>
          </p:cNvPr>
          <p:cNvSpPr txBox="1">
            <a:spLocks/>
          </p:cNvSpPr>
          <p:nvPr/>
        </p:nvSpPr>
        <p:spPr>
          <a:xfrm>
            <a:off x="12324079" y="92837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66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0" marR="0" indent="533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0" marR="0" indent="8001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0" marR="0" indent="1066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1333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0" marR="0" indent="161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0" marR="0" indent="1879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0" marR="0" indent="2146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Callout: Line with No Border 17">
            <a:extLst>
              <a:ext uri="{FF2B5EF4-FFF2-40B4-BE49-F238E27FC236}">
                <a16:creationId xmlns:a16="http://schemas.microsoft.com/office/drawing/2014/main" id="{51564A60-3899-4F1F-9201-CE59A1A5BDF5}"/>
              </a:ext>
            </a:extLst>
          </p:cNvPr>
          <p:cNvSpPr/>
          <p:nvPr/>
        </p:nvSpPr>
        <p:spPr>
          <a:xfrm>
            <a:off x="4971223" y="4430679"/>
            <a:ext cx="4864502" cy="569387"/>
          </a:xfrm>
          <a:prstGeom prst="callout1">
            <a:avLst>
              <a:gd name="adj1" fmla="val 101387"/>
              <a:gd name="adj2" fmla="val 50244"/>
              <a:gd name="adj3" fmla="val 218154"/>
              <a:gd name="adj4" fmla="val 46997"/>
            </a:avLst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The last pointer is NULL !</a:t>
            </a:r>
          </a:p>
        </p:txBody>
      </p:sp>
    </p:spTree>
    <p:extLst>
      <p:ext uri="{BB962C8B-B14F-4D97-AF65-F5344CB8AC3E}">
        <p14:creationId xmlns:p14="http://schemas.microsoft.com/office/powerpoint/2010/main" val="29474991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might go wrong?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in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execlp</a:t>
            </a:r>
            <a:r>
              <a:rPr lang="en-US" sz="2400" dirty="0">
                <a:latin typeface="Consolas" panose="020B0609020204030204" pitchFamily="49" charset="0"/>
              </a:rPr>
              <a:t>("genie", "genie", "clean the house", NULL);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 parent process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online_shopping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88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Brief a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File APIs</a:t>
            </a:r>
            <a:endParaRPr dirty="0"/>
          </a:p>
        </p:txBody>
      </p:sp>
      <p:sp>
        <p:nvSpPr>
          <p:cNvPr id="38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2" name="Remember the IO API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Remember the</a:t>
            </a:r>
            <a:r>
              <a:rPr lang="en-US" dirty="0"/>
              <a:t> (C standard library)</a:t>
            </a:r>
            <a:r>
              <a:rPr dirty="0"/>
              <a:t> IO APIs</a:t>
            </a:r>
          </a:p>
          <a:p>
            <a:pPr lvl="1"/>
            <a:r>
              <a:rPr dirty="0"/>
              <a:t>The “</a:t>
            </a:r>
            <a:r>
              <a:rPr dirty="0">
                <a:solidFill>
                  <a:srgbClr val="FF2600"/>
                </a:solidFill>
              </a:rPr>
              <a:t>f</a:t>
            </a:r>
            <a:r>
              <a:rPr dirty="0"/>
              <a:t>” family (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open,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close</a:t>
            </a:r>
            <a:r>
              <a:rPr dirty="0"/>
              <a:t>, 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read</a:t>
            </a:r>
            <a:r>
              <a:rPr dirty="0"/>
              <a:t>, 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getc</a:t>
            </a:r>
            <a:r>
              <a:rPr dirty="0"/>
              <a:t>, 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scanf</a:t>
            </a:r>
            <a:r>
              <a:rPr dirty="0"/>
              <a:t>, 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printf</a:t>
            </a:r>
            <a:r>
              <a:rPr dirty="0"/>
              <a:t>,…)</a:t>
            </a:r>
          </a:p>
          <a:p>
            <a:pPr lvl="1"/>
            <a:r>
              <a:rPr dirty="0"/>
              <a:t>All these use a FILE* abstraction to represent a file</a:t>
            </a:r>
          </a:p>
          <a:p>
            <a:pPr lvl="2"/>
            <a:r>
              <a:rPr lang="en-US" dirty="0"/>
              <a:t>Additional features: user-space </a:t>
            </a:r>
            <a:r>
              <a:rPr dirty="0"/>
              <a:t>buffering</a:t>
            </a:r>
            <a:r>
              <a:rPr lang="en-US" dirty="0"/>
              <a:t>, </a:t>
            </a:r>
            <a:r>
              <a:rPr dirty="0"/>
              <a:t>line-ending translation</a:t>
            </a:r>
            <a:r>
              <a:rPr lang="en-US" dirty="0"/>
              <a:t>, formatted I/O, etc.</a:t>
            </a:r>
          </a:p>
          <a:p>
            <a:r>
              <a:rPr lang="en-US" dirty="0"/>
              <a:t>UNIX has l</a:t>
            </a:r>
            <a:r>
              <a:rPr dirty="0"/>
              <a:t>ower-level </a:t>
            </a:r>
            <a:r>
              <a:rPr lang="en-US" dirty="0"/>
              <a:t>APIs </a:t>
            </a:r>
            <a:r>
              <a:rPr dirty="0"/>
              <a:t>for file handling</a:t>
            </a:r>
          </a:p>
          <a:p>
            <a:pPr lvl="1"/>
            <a:r>
              <a:rPr dirty="0"/>
              <a:t>Directly mapped to </a:t>
            </a:r>
            <a:r>
              <a:rPr b="1" dirty="0"/>
              <a:t>system calls</a:t>
            </a:r>
            <a:endParaRPr lang="en-US" b="1" dirty="0"/>
          </a:p>
          <a:p>
            <a:pPr lvl="2"/>
            <a:r>
              <a:rPr lang="en-US" dirty="0"/>
              <a:t>open, close, read, …</a:t>
            </a:r>
            <a:endParaRPr dirty="0"/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file descriptors</a:t>
            </a:r>
            <a:r>
              <a:rPr lang="en-US" i="1" dirty="0"/>
              <a:t>  </a:t>
            </a:r>
            <a:r>
              <a:rPr lang="en-US" b="1" dirty="0"/>
              <a:t>[which are just </a:t>
            </a:r>
            <a:r>
              <a:rPr lang="en-US" b="1" dirty="0">
                <a:solidFill>
                  <a:schemeClr val="accent1"/>
                </a:solidFill>
              </a:rPr>
              <a:t>integers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Deal with bytes only</a:t>
            </a:r>
          </a:p>
        </p:txBody>
      </p:sp>
      <p:sp>
        <p:nvSpPr>
          <p:cNvPr id="3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Brief a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low level file APIs</a:t>
            </a:r>
            <a:endParaRPr dirty="0"/>
          </a:p>
        </p:txBody>
      </p:sp>
      <p:sp>
        <p:nvSpPr>
          <p:cNvPr id="3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8" name="APIs highlight  (only some of them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Read the man pages (man –s2 …)  for more functions </a:t>
            </a:r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90" name="#include &lt;fcntl.h&gt;…"/>
          <p:cNvSpPr txBox="1"/>
          <p:nvPr/>
        </p:nvSpPr>
        <p:spPr>
          <a:xfrm>
            <a:off x="662323" y="2919878"/>
            <a:ext cx="11694777" cy="570412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#include &lt;sys/</a:t>
            </a:r>
            <a:r>
              <a:rPr lang="en-US" sz="2800" dirty="0" err="1">
                <a:latin typeface="Consolas" panose="020B0609020204030204" pitchFamily="49" charset="0"/>
              </a:rPr>
              <a:t>types.h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#include &lt;sys/</a:t>
            </a:r>
            <a:r>
              <a:rPr lang="en-US" sz="2800" dirty="0" err="1">
                <a:latin typeface="Consolas" panose="020B0609020204030204" pitchFamily="49" charset="0"/>
              </a:rPr>
              <a:t>stat.h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fcntl.h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unistd.h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latin typeface="Consolas" panose="020B0609020204030204" pitchFamily="49" charset="0"/>
              </a:rPr>
              <a:t>int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open</a:t>
            </a:r>
            <a:r>
              <a:rPr sz="2800" dirty="0">
                <a:latin typeface="Consolas" panose="020B0609020204030204" pitchFamily="49" charset="0"/>
              </a:rPr>
              <a:t>(</a:t>
            </a:r>
            <a:r>
              <a:rPr sz="2800" dirty="0" err="1">
                <a:latin typeface="Consolas" panose="020B0609020204030204" pitchFamily="49" charset="0"/>
              </a:rPr>
              <a:t>const</a:t>
            </a:r>
            <a:r>
              <a:rPr sz="2800" dirty="0">
                <a:latin typeface="Consolas" panose="020B0609020204030204" pitchFamily="49" charset="0"/>
              </a:rPr>
              <a:t> char *path, </a:t>
            </a:r>
            <a:r>
              <a:rPr sz="2800" dirty="0" err="1">
                <a:latin typeface="Consolas" panose="020B0609020204030204" pitchFamily="49" charset="0"/>
              </a:rPr>
              <a:t>int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latin typeface="Consolas" panose="020B0609020204030204" pitchFamily="49" charset="0"/>
              </a:rPr>
              <a:t>oflag</a:t>
            </a:r>
            <a:r>
              <a:rPr sz="2800" dirty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open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char *path,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oflag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mode);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latin typeface="Consolas" panose="020B0609020204030204" pitchFamily="49" charset="0"/>
              </a:rPr>
              <a:t>int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close</a:t>
            </a:r>
            <a:r>
              <a:rPr sz="2800" dirty="0">
                <a:latin typeface="Consolas" panose="020B0609020204030204" pitchFamily="49" charset="0"/>
              </a:rPr>
              <a:t>(int </a:t>
            </a:r>
            <a:r>
              <a:rPr sz="2800" dirty="0" err="1">
                <a:latin typeface="Consolas" panose="020B0609020204030204" pitchFamily="49" charset="0"/>
              </a:rPr>
              <a:t>f</a:t>
            </a:r>
            <a:r>
              <a:rPr lang="en-US" sz="2800" dirty="0" err="1">
                <a:latin typeface="Consolas" panose="020B0609020204030204" pitchFamily="49" charset="0"/>
              </a:rPr>
              <a:t>d</a:t>
            </a:r>
            <a:r>
              <a:rPr sz="2800" dirty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s</a:t>
            </a:r>
            <a:r>
              <a:rPr sz="2800" dirty="0" err="1">
                <a:latin typeface="Consolas" panose="020B0609020204030204" pitchFamily="49" charset="0"/>
              </a:rPr>
              <a:t>size_t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read</a:t>
            </a:r>
            <a:r>
              <a:rPr sz="2800" dirty="0">
                <a:latin typeface="Consolas" panose="020B0609020204030204" pitchFamily="49" charset="0"/>
              </a:rPr>
              <a:t>(int </a:t>
            </a:r>
            <a:r>
              <a:rPr sz="2800" dirty="0" err="1">
                <a:latin typeface="Consolas" panose="020B0609020204030204" pitchFamily="49" charset="0"/>
              </a:rPr>
              <a:t>fd</a:t>
            </a:r>
            <a:r>
              <a:rPr sz="2800" dirty="0">
                <a:latin typeface="Consolas" panose="020B0609020204030204" pitchFamily="49" charset="0"/>
              </a:rPr>
              <a:t>, void *</a:t>
            </a:r>
            <a:r>
              <a:rPr sz="2800" dirty="0" err="1">
                <a:latin typeface="Consolas" panose="020B0609020204030204" pitchFamily="49" charset="0"/>
              </a:rPr>
              <a:t>buf</a:t>
            </a:r>
            <a:r>
              <a:rPr sz="2800" dirty="0">
                <a:latin typeface="Consolas" panose="020B0609020204030204" pitchFamily="49" charset="0"/>
              </a:rPr>
              <a:t>, </a:t>
            </a:r>
            <a:r>
              <a:rPr sz="2800" dirty="0" err="1">
                <a:latin typeface="Consolas" panose="020B0609020204030204" pitchFamily="49" charset="0"/>
              </a:rPr>
              <a:t>size_t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latin typeface="Consolas" panose="020B0609020204030204" pitchFamily="49" charset="0"/>
              </a:rPr>
              <a:t>nbyte</a:t>
            </a:r>
            <a:r>
              <a:rPr sz="28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s</a:t>
            </a:r>
            <a:r>
              <a:rPr sz="2800" dirty="0" err="1">
                <a:latin typeface="Consolas" panose="020B0609020204030204" pitchFamily="49" charset="0"/>
              </a:rPr>
              <a:t>size_t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write</a:t>
            </a:r>
            <a:r>
              <a:rPr sz="2800" dirty="0">
                <a:latin typeface="Consolas" panose="020B0609020204030204" pitchFamily="49" charset="0"/>
              </a:rPr>
              <a:t>(int </a:t>
            </a:r>
            <a:r>
              <a:rPr sz="2800" dirty="0" err="1">
                <a:latin typeface="Consolas" panose="020B0609020204030204" pitchFamily="49" charset="0"/>
              </a:rPr>
              <a:t>fd</a:t>
            </a:r>
            <a:r>
              <a:rPr sz="2800" dirty="0">
                <a:latin typeface="Consolas" panose="020B0609020204030204" pitchFamily="49" charset="0"/>
              </a:rPr>
              <a:t>, const void *</a:t>
            </a:r>
            <a:r>
              <a:rPr sz="2800" dirty="0" err="1">
                <a:latin typeface="Consolas" panose="020B0609020204030204" pitchFamily="49" charset="0"/>
              </a:rPr>
              <a:t>buf</a:t>
            </a:r>
            <a:r>
              <a:rPr sz="2800" dirty="0">
                <a:latin typeface="Consolas" panose="020B0609020204030204" pitchFamily="49" charset="0"/>
              </a:rPr>
              <a:t>, </a:t>
            </a:r>
            <a:r>
              <a:rPr sz="2800" dirty="0" err="1">
                <a:latin typeface="Consolas" panose="020B0609020204030204" pitchFamily="49" charset="0"/>
              </a:rPr>
              <a:t>size_t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latin typeface="Consolas" panose="020B0609020204030204" pitchFamily="49" charset="0"/>
              </a:rPr>
              <a:t>nbyte</a:t>
            </a:r>
            <a:r>
              <a:rPr sz="2800" dirty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off_t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lseek</a:t>
            </a:r>
            <a:r>
              <a:rPr lang="en-US" sz="2800" dirty="0">
                <a:latin typeface="Consolas" panose="020B0609020204030204" pitchFamily="49" charset="0"/>
              </a:rPr>
              <a:t>(int </a:t>
            </a:r>
            <a:r>
              <a:rPr lang="en-US" sz="2800" dirty="0" err="1">
                <a:latin typeface="Consolas" panose="020B0609020204030204" pitchFamily="49" charset="0"/>
              </a:rPr>
              <a:t>fd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off_t</a:t>
            </a:r>
            <a:r>
              <a:rPr lang="en-US" sz="2800" dirty="0">
                <a:latin typeface="Consolas" panose="020B0609020204030204" pitchFamily="49" charset="0"/>
              </a:rPr>
              <a:t> offset, int whence);</a:t>
            </a:r>
            <a:endParaRPr sz="2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#include &lt;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fcntl.h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#include &lt;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unistd.h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open(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const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char *path,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oflag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);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sz="2800" dirty="0"/>
              <a:t>Parameters</a:t>
            </a:r>
          </a:p>
          <a:p>
            <a:pPr lvl="1"/>
            <a:r>
              <a:rPr lang="en-US" sz="2800" dirty="0"/>
              <a:t>path: the path to the file to be opened/created</a:t>
            </a:r>
          </a:p>
          <a:p>
            <a:pPr lvl="1"/>
            <a:r>
              <a:rPr lang="en-US" sz="2800" dirty="0" err="1"/>
              <a:t>oflag</a:t>
            </a:r>
            <a:r>
              <a:rPr lang="en-US" sz="2800" dirty="0"/>
              <a:t>: read, write, or read and write, and more (on the next slide)</a:t>
            </a:r>
          </a:p>
          <a:p>
            <a:pPr lvl="1"/>
            <a:endParaRPr lang="en-US" sz="2800" dirty="0"/>
          </a:p>
          <a:p>
            <a:r>
              <a:rPr lang="en-US" sz="2800" dirty="0"/>
              <a:t>The function returns </a:t>
            </a:r>
            <a:r>
              <a:rPr lang="en-US" sz="2800" dirty="0">
                <a:solidFill>
                  <a:schemeClr val="accent1"/>
                </a:solidFill>
              </a:rPr>
              <a:t>a file descriptor</a:t>
            </a:r>
            <a:r>
              <a:rPr lang="en-US" sz="2800" dirty="0"/>
              <a:t>, a small, nonnegative integer</a:t>
            </a:r>
          </a:p>
          <a:p>
            <a:pPr lvl="1"/>
            <a:r>
              <a:rPr lang="en-US" sz="2800" dirty="0"/>
              <a:t>Return -1 on error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90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in open()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Must include one of the following:</a:t>
            </a:r>
            <a:br>
              <a:rPr lang="en-US" sz="2800" dirty="0"/>
            </a:br>
            <a:r>
              <a:rPr lang="en-US" sz="2400" dirty="0"/>
              <a:t>O_RDONLY (read only), O_WRONLY (write only), or O_RDWR (read and write)</a:t>
            </a:r>
          </a:p>
          <a:p>
            <a:r>
              <a:rPr lang="en-US" sz="2800" dirty="0"/>
              <a:t>And or-</a:t>
            </a:r>
            <a:r>
              <a:rPr lang="en-US" sz="2800" dirty="0" err="1"/>
              <a:t>ed</a:t>
            </a:r>
            <a:r>
              <a:rPr lang="en-US" sz="2800" dirty="0"/>
              <a:t> (|) with many optional flags, for example, </a:t>
            </a:r>
          </a:p>
          <a:p>
            <a:pPr lvl="1"/>
            <a:r>
              <a:rPr lang="en-US" sz="2400" dirty="0"/>
              <a:t>O_TRUNC: Truncate the file (remove existing contents) if opening a file for write</a:t>
            </a:r>
          </a:p>
          <a:p>
            <a:pPr lvl="1"/>
            <a:r>
              <a:rPr lang="en-US" sz="2400" dirty="0"/>
              <a:t>O_CREAT: Create a file if it does not exist.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remember open() returns -1 on error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O_RDONLY);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open for read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O_RDWR);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open for read and write</a:t>
            </a:r>
            <a:endParaRPr lang="en-US" dirty="0"/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O_RDWR|O_TRUNC);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read, write, truncate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56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 with open()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 mode must be provided if O_CREAT or O_TMPFILE is set</a:t>
            </a:r>
          </a:p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open(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const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char *path,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oflag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mode);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/>
              <a:t>mode: specify permissions when a new, or temporary, file is created.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open("b.txt", O_WRONLY|O_TRUNC|O_CREAT,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0600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endParaRPr lang="en-US" sz="28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// open b.txt for write. If the file exists, clear (truncate) the contents.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// if the file does not exist, create one, and </a:t>
            </a:r>
            <a:r>
              <a:rPr lang="en-US" sz="2400" dirty="0">
                <a:solidFill>
                  <a:srgbClr val="7030A0"/>
                </a:solidFill>
              </a:rPr>
              <a:t>set the permission </a:t>
            </a:r>
            <a:r>
              <a:rPr lang="en-US" sz="2400" dirty="0">
                <a:solidFill>
                  <a:schemeClr val="accent1"/>
                </a:solidFill>
              </a:rPr>
              <a:t>so that the owner of the file can read and write, but other people cannot.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5" name="Line Callout 1 (No Border) 4"/>
          <p:cNvSpPr/>
          <p:nvPr/>
        </p:nvSpPr>
        <p:spPr>
          <a:xfrm>
            <a:off x="9368655" y="5021446"/>
            <a:ext cx="3089639" cy="815608"/>
          </a:xfrm>
          <a:prstGeom prst="callout1">
            <a:avLst>
              <a:gd name="adj1" fmla="val 54861"/>
              <a:gd name="adj2" fmla="val -1881"/>
              <a:gd name="adj3" fmla="val 138585"/>
              <a:gd name="adj4" fmla="val -23434"/>
            </a:avLst>
          </a:prstGeom>
          <a:noFill/>
          <a:ln w="25400" cap="flat">
            <a:solidFill>
              <a:srgbClr val="008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5"/>
                </a:solidFill>
              </a:rPr>
              <a:t>leading 0 is important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Octal numbers!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561350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vs stream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fileno</a:t>
            </a:r>
            <a:r>
              <a:rPr lang="en-US" dirty="0">
                <a:latin typeface="Consolas" panose="020B0609020204030204" pitchFamily="49" charset="0"/>
              </a:rPr>
              <a:t>(FILE *stream);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returns a file descriptor for a stream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14817"/>
              </p:ext>
            </p:extLst>
          </p:nvPr>
        </p:nvGraphicFramePr>
        <p:xfrm>
          <a:off x="3767958" y="5029586"/>
          <a:ext cx="5067284" cy="2395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3642">
                  <a:extLst>
                    <a:ext uri="{9D8B030D-6E8A-4147-A177-3AD203B41FA5}">
                      <a16:colId xmlns:a16="http://schemas.microsoft.com/office/drawing/2014/main" val="2522411800"/>
                    </a:ext>
                  </a:extLst>
                </a:gridCol>
                <a:gridCol w="2533642">
                  <a:extLst>
                    <a:ext uri="{9D8B030D-6E8A-4147-A177-3AD203B41FA5}">
                      <a16:colId xmlns:a16="http://schemas.microsoft.com/office/drawing/2014/main" val="2740764855"/>
                    </a:ext>
                  </a:extLst>
                </a:gridCol>
              </a:tblGrid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91161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28057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stdout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23126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stderr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3259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82D84-4AAD-438C-BF7A-E236D804DC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45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 after fork and exec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Opened files are </a:t>
            </a:r>
            <a:r>
              <a:rPr lang="en-US" dirty="0">
                <a:solidFill>
                  <a:srgbClr val="FF2600"/>
                </a:solidFill>
              </a:rPr>
              <a:t>NOT AFFECTED</a:t>
            </a:r>
            <a:r>
              <a:rPr lang="en-US" dirty="0"/>
              <a:t> by the upgrade operation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assert(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&gt;= 0);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Child process can access FDs 0, 1, and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if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 is successful,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gcc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can access FDs 0, 1, and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execlp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gcc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gcc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a.c</a:t>
            </a:r>
            <a:r>
              <a:rPr lang="en-US" sz="2400" dirty="0">
                <a:latin typeface="Consolas" panose="020B0609020204030204" pitchFamily="49" charset="0"/>
              </a:rPr>
              <a:t>", NULL);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If control gets here,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execlp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 failed.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Remember to terminate the child process!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95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might go wrong?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47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might go wrong?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exit(0); 	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terminate the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27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rocess Upgra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Process </a:t>
            </a:r>
            <a:r>
              <a:rPr lang="en-US" dirty="0"/>
              <a:t>u</a:t>
            </a:r>
            <a:r>
              <a:rPr dirty="0"/>
              <a:t>pgrades</a:t>
            </a:r>
          </a:p>
        </p:txBody>
      </p:sp>
      <p:sp>
        <p:nvSpPr>
          <p:cNvPr id="33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32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3" name="Usually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Usually….</a:t>
            </a:r>
          </a:p>
          <a:p>
            <a:pPr lvl="1"/>
            <a:r>
              <a:rPr dirty="0"/>
              <a:t>A fresh clone wants to run </a:t>
            </a:r>
            <a:r>
              <a:rPr i="1" dirty="0">
                <a:solidFill>
                  <a:srgbClr val="FF2600"/>
                </a:solidFill>
              </a:rPr>
              <a:t>different code</a:t>
            </a:r>
            <a:endParaRPr i="1" dirty="0"/>
          </a:p>
          <a:p>
            <a:r>
              <a:rPr dirty="0"/>
              <a:t>This </a:t>
            </a:r>
            <a:r>
              <a:rPr lang="en-US" dirty="0"/>
              <a:t>is done by </a:t>
            </a:r>
            <a:endParaRPr dirty="0"/>
          </a:p>
          <a:p>
            <a:pPr lvl="1"/>
            <a:r>
              <a:rPr lang="en-US" dirty="0"/>
              <a:t>L</a:t>
            </a:r>
            <a:r>
              <a:rPr dirty="0"/>
              <a:t>oad</a:t>
            </a:r>
            <a:r>
              <a:rPr lang="en-US" dirty="0"/>
              <a:t>ing another executable into </a:t>
            </a:r>
            <a:r>
              <a:rPr dirty="0"/>
              <a:t>the process address space</a:t>
            </a:r>
          </a:p>
          <a:p>
            <a:pPr lvl="2"/>
            <a:r>
              <a:rPr dirty="0"/>
              <a:t>[picked up from the file system of course]</a:t>
            </a:r>
          </a:p>
          <a:p>
            <a:endParaRPr lang="en-US" dirty="0"/>
          </a:p>
          <a:p>
            <a:r>
              <a:rPr dirty="0"/>
              <a:t>Note</a:t>
            </a:r>
          </a:p>
          <a:p>
            <a:pPr lvl="1"/>
            <a:r>
              <a:rPr b="1" dirty="0">
                <a:solidFill>
                  <a:srgbClr val="FF0000"/>
                </a:solidFill>
              </a:rPr>
              <a:t>Opened files are </a:t>
            </a:r>
            <a:r>
              <a:rPr b="1" dirty="0">
                <a:solidFill>
                  <a:srgbClr val="FF2600"/>
                </a:solidFill>
              </a:rPr>
              <a:t>NOT AFFECTED</a:t>
            </a:r>
            <a:r>
              <a:rPr b="1" dirty="0"/>
              <a:t> by the </a:t>
            </a:r>
            <a:r>
              <a:rPr lang="en-US" b="1" dirty="0"/>
              <a:t>upgrade </a:t>
            </a:r>
            <a:r>
              <a:rPr b="1" dirty="0"/>
              <a:t>operation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A9747-FBAC-432D-BD75-15DF3E2776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exec</a:t>
            </a:r>
            <a:r>
              <a:rPr lang="en-US" dirty="0"/>
              <a:t> family</a:t>
            </a:r>
            <a:endParaRPr lang="en-US" altLang="en-US" dirty="0"/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 of ‘upgrading’ is done by the child with a system call</a:t>
            </a:r>
          </a:p>
          <a:p>
            <a:pPr lvl="1"/>
            <a:r>
              <a:rPr lang="en-US" dirty="0"/>
              <a:t>Many variants. "man -S3 </a:t>
            </a:r>
            <a:r>
              <a:rPr lang="en-US" dirty="0" err="1"/>
              <a:t>execl</a:t>
            </a:r>
            <a:r>
              <a:rPr lang="en-US" dirty="0"/>
              <a:t>" for all details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#include &lt;</a:t>
            </a:r>
            <a:r>
              <a:rPr lang="en-US" altLang="en-US" sz="2800" dirty="0" err="1">
                <a:latin typeface="Consolas" panose="020B0609020204030204" pitchFamily="49" charset="0"/>
              </a:rPr>
              <a:t>unistd.h</a:t>
            </a:r>
            <a:r>
              <a:rPr lang="en-US" alt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execl</a:t>
            </a:r>
            <a:r>
              <a:rPr lang="en-US" altLang="en-US" sz="2800" dirty="0">
                <a:latin typeface="Consolas" panose="020B0609020204030204" pitchFamily="49" charset="0"/>
              </a:rPr>
              <a:t>(const char *path, const char *arg0, ...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altLang="en-US" sz="1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path</a:t>
            </a:r>
            <a:r>
              <a:rPr lang="en-US" dirty="0"/>
              <a:t> to the executable to load inside our own address space</a:t>
            </a:r>
          </a:p>
          <a:p>
            <a:pPr lvl="1"/>
            <a:r>
              <a:rPr lang="en-US" dirty="0"/>
              <a:t>A list of arguments to be passed to the new executable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final NULL pointer </a:t>
            </a:r>
            <a:r>
              <a:rPr lang="en-US" dirty="0"/>
              <a:t>to give the “end of argument list”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If successful, </a:t>
            </a:r>
            <a:r>
              <a:rPr lang="en-US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execl</a:t>
            </a:r>
            <a:r>
              <a:rPr lang="en-US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does not return</a:t>
            </a:r>
            <a:r>
              <a:rPr lang="en-US" dirty="0">
                <a:solidFill>
                  <a:schemeClr val="accent1"/>
                </a:solidFill>
              </a:rPr>
              <a:t>! Started a new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59211-6A90-492E-A649-E065BE1E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02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Exec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DDFDF1-10A3-4420-BFE7-66B5507F7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turn the child process into the following </a:t>
            </a:r>
            <a:r>
              <a:rPr lang="en-US" dirty="0" err="1"/>
              <a:t>exectuable</a:t>
            </a:r>
            <a:endParaRPr lang="en-US" dirty="0"/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3" name="#include &lt;stdio.h&gt;…"/>
          <p:cNvSpPr txBox="1"/>
          <p:nvPr/>
        </p:nvSpPr>
        <p:spPr>
          <a:xfrm>
            <a:off x="405838" y="4766957"/>
            <a:ext cx="12193124" cy="379591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stdlib.h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argc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char</a:t>
            </a:r>
            <a:r>
              <a:rPr dirty="0"/>
              <a:t>*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argv</a:t>
            </a:r>
            <a:r>
              <a:rPr dirty="0"/>
              <a:t>[])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788E95"/>
                </a:solidFill>
              </a:rPr>
              <a:t> </a:t>
            </a:r>
            <a:r>
              <a:rPr dirty="0"/>
              <a:t>sum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D7601B"/>
                </a:solidFill>
              </a:rPr>
              <a:t>for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dirty="0"/>
              <a:t>i</a:t>
            </a:r>
            <a:r>
              <a:rPr dirty="0">
                <a:solidFill>
                  <a:srgbClr val="6A8188"/>
                </a:solidFill>
              </a:rPr>
              <a:t>&lt;</a:t>
            </a:r>
            <a:r>
              <a:rPr dirty="0" err="1"/>
              <a:t>argc</a:t>
            </a:r>
            <a:r>
              <a:rPr dirty="0" err="1">
                <a:solidFill>
                  <a:srgbClr val="6A8188"/>
                </a:solidFill>
              </a:rPr>
              <a:t>;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++)</a:t>
            </a:r>
            <a:r>
              <a:rPr dirty="0">
                <a:solidFill>
                  <a:srgbClr val="000000"/>
                </a:solidFill>
              </a:rPr>
              <a:t> 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	sum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+=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6A8188"/>
                </a:solidFill>
              </a:rPr>
              <a:t>atoi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 err="1"/>
              <a:t>argv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]);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"sum is: %d</a:t>
            </a:r>
            <a:r>
              <a:rPr dirty="0">
                <a:solidFill>
                  <a:srgbClr val="7F87CF"/>
                </a:solidFill>
              </a:rPr>
              <a:t>\</a:t>
            </a:r>
            <a:r>
              <a:rPr dirty="0" err="1">
                <a:solidFill>
                  <a:srgbClr val="7F87CF"/>
                </a:solidFill>
              </a:rPr>
              <a:t>n</a:t>
            </a:r>
            <a:r>
              <a:rPr dirty="0" err="1"/>
              <a:t>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sum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57" name="This is a simple “adder” program that computes the sum of its integer arguments"/>
          <p:cNvSpPr/>
          <p:nvPr/>
        </p:nvSpPr>
        <p:spPr>
          <a:xfrm>
            <a:off x="8527029" y="5058113"/>
            <a:ext cx="3796977" cy="3213599"/>
          </a:xfrm>
          <a:prstGeom prst="roundRect">
            <a:avLst>
              <a:gd name="adj" fmla="val 795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This is a simple “adder” program that computes the sum of its integer arguments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arent Pr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Parent Program</a:t>
            </a:r>
          </a:p>
        </p:txBody>
      </p:sp>
      <p:sp>
        <p:nvSpPr>
          <p:cNvPr id="3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6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363" name="#include &lt;stdlib.h&gt;…"/>
          <p:cNvSpPr txBox="1"/>
          <p:nvPr/>
        </p:nvSpPr>
        <p:spPr>
          <a:xfrm>
            <a:off x="405838" y="2076049"/>
            <a:ext cx="12193124" cy="742767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96A700"/>
                </a:solidFill>
              </a:rPr>
              <a:t>int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/>
              <a:t>main()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/>
              <a:t>{</a:t>
            </a:r>
            <a:r>
              <a:rPr lang="en-US" sz="2800" dirty="0"/>
              <a:t>  </a:t>
            </a:r>
            <a:endParaRPr sz="2800" b="1" dirty="0">
              <a:solidFill>
                <a:schemeClr val="accent1"/>
              </a:solidFill>
            </a:endParaRPr>
          </a:p>
          <a:p>
            <a:pPr algn="l" defTabSz="457200">
              <a:defRPr sz="21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</a:rPr>
              <a:t>	char *cmd1 = "./adder", *cmd2 = "expr";</a:t>
            </a:r>
            <a:endParaRPr lang="en-US" sz="2800" dirty="0"/>
          </a:p>
          <a:p>
            <a:pPr algn="l" defTabSz="457200">
              <a:defRPr sz="21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	</a:t>
            </a:r>
            <a:r>
              <a:rPr sz="2800" dirty="0" err="1"/>
              <a:t>pid_t</a:t>
            </a:r>
            <a:r>
              <a:rPr sz="2800" dirty="0"/>
              <a:t> child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=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fork();</a:t>
            </a:r>
            <a:endParaRPr lang="en-US" sz="2800" dirty="0">
              <a:solidFill>
                <a:srgbClr val="6A8188"/>
              </a:solidFill>
            </a:endParaRPr>
          </a:p>
          <a:p>
            <a:pPr algn="l" defTabSz="457200">
              <a:defRPr sz="21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dirty="0">
                <a:solidFill>
                  <a:srgbClr val="D7601B"/>
                </a:solidFill>
              </a:rPr>
              <a:t>if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sz="2800" dirty="0"/>
              <a:t>child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==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E5493D"/>
                </a:solidFill>
              </a:rPr>
              <a:t>0</a:t>
            </a:r>
            <a:r>
              <a:rPr sz="2800" dirty="0">
                <a:solidFill>
                  <a:srgbClr val="6A8188"/>
                </a:solidFill>
              </a:rPr>
              <a:t>) {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printf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sz="2800" dirty="0"/>
              <a:t>"In child!</a:t>
            </a:r>
            <a:r>
              <a:rPr sz="2800" dirty="0">
                <a:solidFill>
                  <a:srgbClr val="7F87CF"/>
                </a:solidFill>
              </a:rPr>
              <a:t>\n</a:t>
            </a:r>
            <a:r>
              <a:rPr sz="2800" dirty="0"/>
              <a:t>"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execl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cmd1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lang="en-US" sz="2800" dirty="0"/>
              <a:t>cmd1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"1"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"2"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"3"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"10"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>
                <a:solidFill>
                  <a:srgbClr val="788E95"/>
                </a:solidFill>
              </a:rPr>
              <a:t>NULL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printf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sz="2800" dirty="0"/>
              <a:t>"Oops.... something went really wrong!</a:t>
            </a:r>
            <a:r>
              <a:rPr sz="2800" dirty="0">
                <a:solidFill>
                  <a:srgbClr val="7F87CF"/>
                </a:solidFill>
              </a:rPr>
              <a:t>\n</a:t>
            </a:r>
            <a:r>
              <a:rPr sz="2800" dirty="0"/>
              <a:t>"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lang="en-US" sz="2800" dirty="0">
              <a:solidFill>
                <a:srgbClr val="6A8188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</a:rPr>
              <a:t>		</a:t>
            </a:r>
            <a:r>
              <a:rPr lang="en-US" sz="2800" dirty="0" err="1">
                <a:solidFill>
                  <a:srgbClr val="6A8188"/>
                </a:solidFill>
              </a:rPr>
              <a:t>perror</a:t>
            </a:r>
            <a:r>
              <a:rPr lang="en-US"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cmd1</a:t>
            </a:r>
            <a:r>
              <a:rPr lang="en-US"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/>
              <a:t>return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-</a:t>
            </a:r>
            <a:r>
              <a:rPr sz="2800" dirty="0">
                <a:solidFill>
                  <a:srgbClr val="E5493D"/>
                </a:solidFill>
              </a:rPr>
              <a:t>1</a:t>
            </a:r>
            <a:r>
              <a:rPr sz="2800" dirty="0">
                <a:solidFill>
                  <a:srgbClr val="6A8188"/>
                </a:solidFill>
              </a:rPr>
              <a:t>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dirty="0">
                <a:solidFill>
                  <a:srgbClr val="6A8188"/>
                </a:solidFill>
              </a:rPr>
              <a:t>}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/>
              <a:t>else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{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printf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sz="2800" dirty="0"/>
              <a:t>"In parent!</a:t>
            </a:r>
            <a:r>
              <a:rPr sz="2800" dirty="0">
                <a:solidFill>
                  <a:srgbClr val="7F87CF"/>
                </a:solidFill>
              </a:rPr>
              <a:t>\n</a:t>
            </a:r>
            <a:r>
              <a:rPr sz="2800" dirty="0"/>
              <a:t>"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execl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cmd2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lang="en-US" sz="2800" dirty="0"/>
              <a:t>cmd2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"100"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</a:t>
            </a:r>
            <a:r>
              <a:rPr lang="en-US" sz="2800" dirty="0"/>
              <a:t>+</a:t>
            </a:r>
            <a:r>
              <a:rPr sz="2800" dirty="0"/>
              <a:t>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"300"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>
                <a:solidFill>
                  <a:srgbClr val="788E95"/>
                </a:solidFill>
              </a:rPr>
              <a:t>NULL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		</a:t>
            </a:r>
            <a:r>
              <a:rPr lang="en-US" sz="2800" dirty="0" err="1">
                <a:solidFill>
                  <a:srgbClr val="6A8188"/>
                </a:solidFill>
              </a:rPr>
              <a:t>printf</a:t>
            </a:r>
            <a:r>
              <a:rPr lang="en-US"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"Oops.... something went really wrong!</a:t>
            </a:r>
            <a:r>
              <a:rPr lang="en-US" sz="2800" dirty="0">
                <a:solidFill>
                  <a:srgbClr val="7F87CF"/>
                </a:solidFill>
              </a:rPr>
              <a:t>\n</a:t>
            </a:r>
            <a:r>
              <a:rPr lang="en-US" sz="2800" dirty="0"/>
              <a:t>"</a:t>
            </a:r>
            <a:r>
              <a:rPr lang="en-US" sz="2800"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</a:rPr>
              <a:t>		</a:t>
            </a:r>
            <a:r>
              <a:rPr lang="en-US" sz="2800" dirty="0" err="1">
                <a:solidFill>
                  <a:srgbClr val="6A8188"/>
                </a:solidFill>
              </a:rPr>
              <a:t>perror</a:t>
            </a:r>
            <a:r>
              <a:rPr lang="en-US"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cmd2</a:t>
            </a:r>
            <a:r>
              <a:rPr lang="en-US" sz="2800" dirty="0">
                <a:solidFill>
                  <a:srgbClr val="6A8188"/>
                </a:solidFill>
              </a:rPr>
              <a:t>);</a:t>
            </a:r>
            <a:endParaRPr lang="en-US" sz="2800" dirty="0"/>
          </a:p>
          <a:p>
            <a:pPr algn="l" defTabSz="457200">
              <a:defRPr sz="21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		return </a:t>
            </a:r>
            <a:r>
              <a:rPr lang="en-US" sz="2800" dirty="0">
                <a:solidFill>
                  <a:srgbClr val="6A8188"/>
                </a:solidFill>
              </a:rPr>
              <a:t>-</a:t>
            </a:r>
            <a:r>
              <a:rPr lang="en-US" sz="2800" dirty="0">
                <a:solidFill>
                  <a:srgbClr val="E5493D"/>
                </a:solidFill>
              </a:rPr>
              <a:t>1</a:t>
            </a:r>
            <a:r>
              <a:rPr lang="en-US" sz="2800" dirty="0">
                <a:solidFill>
                  <a:srgbClr val="6A8188"/>
                </a:solidFill>
              </a:rPr>
              <a:t>;</a:t>
            </a:r>
            <a:endParaRPr lang="en-US" sz="2800" dirty="0"/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	</a:t>
            </a:r>
            <a:r>
              <a:rPr sz="2800"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1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A3A4-69BC-4A45-8DBE-D1175F0A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executable found?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FD36-0434-403E-9295-CAFE574AB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a path, like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/bin/ls</a:t>
            </a:r>
          </a:p>
          <a:p>
            <a:r>
              <a:rPr lang="en-US" dirty="0"/>
              <a:t>Specify a file, and the system searches in directories listed in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echo $PATH</a:t>
            </a:r>
            <a:r>
              <a:rPr lang="en-US" dirty="0"/>
              <a:t> in bash to see directories separated by ':'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execl</a:t>
            </a:r>
            <a:r>
              <a:rPr lang="en-US" altLang="en-US" sz="2800" dirty="0">
                <a:latin typeface="Consolas" panose="020B0609020204030204" pitchFamily="49" charset="0"/>
              </a:rPr>
              <a:t>(const char *path, const char *arg0, ... 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lvl="0" indent="0">
              <a:buNone/>
            </a:pP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execlp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searches paths for file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execlp</a:t>
            </a:r>
            <a:r>
              <a:rPr lang="en-US" altLang="en-US" sz="2800" dirty="0">
                <a:latin typeface="Consolas" panose="020B0609020204030204" pitchFamily="49" charset="0"/>
              </a:rPr>
              <a:t>(const char *file, const char *arg0, ... 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3F60-A86A-48F4-A495-E27D6C28A2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5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execv</a:t>
            </a:r>
            <a:r>
              <a:rPr lang="en-US" dirty="0"/>
              <a:t> family</a:t>
            </a:r>
            <a:endParaRPr lang="en-US" altLang="en-US" dirty="0"/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If the number of arguments is unknown at compile time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#include &lt;</a:t>
            </a:r>
            <a:r>
              <a:rPr lang="en-US" altLang="en-US" dirty="0" err="1">
                <a:latin typeface="Consolas" panose="020B0609020204030204" pitchFamily="49" charset="0"/>
              </a:rPr>
              <a:t>unistd.h</a:t>
            </a:r>
            <a:r>
              <a:rPr lang="en-US" alt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execv</a:t>
            </a:r>
            <a:r>
              <a:rPr lang="en-US" altLang="en-US" dirty="0">
                <a:latin typeface="Consolas" panose="020B0609020204030204" pitchFamily="49" charset="0"/>
              </a:rPr>
              <a:t>(const char *path, char *const </a:t>
            </a:r>
            <a:r>
              <a:rPr lang="en-US" altLang="en-US" dirty="0" err="1">
                <a:latin typeface="Consolas" panose="020B0609020204030204" pitchFamily="49" charset="0"/>
              </a:rPr>
              <a:t>argv</a:t>
            </a:r>
            <a:r>
              <a:rPr lang="en-US" altLang="en-US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execvp</a:t>
            </a:r>
            <a:r>
              <a:rPr lang="en-US" altLang="en-US" dirty="0">
                <a:latin typeface="Consolas" panose="020B0609020204030204" pitchFamily="49" charset="0"/>
              </a:rPr>
              <a:t>(const char *file, char *const </a:t>
            </a:r>
            <a:r>
              <a:rPr lang="en-US" altLang="en-US" dirty="0" err="1">
                <a:latin typeface="Consolas" panose="020B0609020204030204" pitchFamily="49" charset="0"/>
              </a:rPr>
              <a:t>argv</a:t>
            </a:r>
            <a:r>
              <a:rPr lang="en-US" altLang="en-US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The arguments in </a:t>
            </a:r>
            <a:r>
              <a:rPr lang="en-US" altLang="en-US" dirty="0" err="1">
                <a:solidFill>
                  <a:schemeClr val="accent1"/>
                </a:solidFill>
              </a:rPr>
              <a:t>execl</a:t>
            </a:r>
            <a:r>
              <a:rPr lang="en-US" altLang="en-US" dirty="0">
                <a:solidFill>
                  <a:schemeClr val="accent1"/>
                </a:solidFill>
              </a:rPr>
              <a:t> in are placed in an array</a:t>
            </a:r>
          </a:p>
          <a:p>
            <a:pPr lvl="2"/>
            <a:r>
              <a:rPr lang="en-US" altLang="en-US" dirty="0" err="1"/>
              <a:t>argv</a:t>
            </a:r>
            <a:r>
              <a:rPr lang="en-US" altLang="en-US" dirty="0"/>
              <a:t> is the </a:t>
            </a:r>
            <a:r>
              <a:rPr lang="en-US" altLang="en-US" dirty="0" err="1"/>
              <a:t>argv</a:t>
            </a:r>
            <a:r>
              <a:rPr lang="en-US" altLang="en-US" dirty="0"/>
              <a:t> you see in the main function!</a:t>
            </a:r>
          </a:p>
          <a:p>
            <a:pPr lvl="1"/>
            <a:r>
              <a:rPr lang="en-US" altLang="en-US" dirty="0" err="1"/>
              <a:t>execv</a:t>
            </a:r>
            <a:r>
              <a:rPr lang="en-US" altLang="en-US" dirty="0"/>
              <a:t> needs a path while </a:t>
            </a:r>
            <a:r>
              <a:rPr lang="en-US" altLang="en-US" dirty="0" err="1">
                <a:solidFill>
                  <a:schemeClr val="accent1"/>
                </a:solidFill>
              </a:rPr>
              <a:t>execvp</a:t>
            </a:r>
            <a:r>
              <a:rPr lang="en-US" altLang="en-US" dirty="0">
                <a:solidFill>
                  <a:schemeClr val="accent1"/>
                </a:solidFill>
              </a:rPr>
              <a:t> can search file in PATH</a:t>
            </a:r>
          </a:p>
          <a:p>
            <a:pPr lvl="1"/>
            <a:r>
              <a:rPr lang="en-US" altLang="en-US" dirty="0"/>
              <a:t>Start a new process if successful. Similar to </a:t>
            </a:r>
            <a:r>
              <a:rPr lang="en-US" altLang="en-US" dirty="0" err="1"/>
              <a:t>execl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C3380-D1D6-439D-93E3-083DD14C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28735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1656</Words>
  <Application>Microsoft Macintosh PowerPoint</Application>
  <PresentationFormat>Custom</PresentationFormat>
  <Paragraphs>239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Courier</vt:lpstr>
      <vt:lpstr>Helvetica</vt:lpstr>
      <vt:lpstr>Helvetica Neue</vt:lpstr>
      <vt:lpstr>Helvetica Neue Light</vt:lpstr>
      <vt:lpstr>Lucida Grande</vt:lpstr>
      <vt:lpstr>Times New Roman</vt:lpstr>
      <vt:lpstr>White</vt:lpstr>
      <vt:lpstr>P2: Exec and low-level I/O</vt:lpstr>
      <vt:lpstr>Pitfall</vt:lpstr>
      <vt:lpstr>Pitfall</vt:lpstr>
      <vt:lpstr>Process upgrades</vt:lpstr>
      <vt:lpstr>The exec family</vt:lpstr>
      <vt:lpstr>Exec example</vt:lpstr>
      <vt:lpstr>Parent Program</vt:lpstr>
      <vt:lpstr>How is executable found?</vt:lpstr>
      <vt:lpstr>execv family</vt:lpstr>
      <vt:lpstr>argv to execv and execvp</vt:lpstr>
      <vt:lpstr>Question</vt:lpstr>
      <vt:lpstr>File APIs</vt:lpstr>
      <vt:lpstr>Some low level file APIs</vt:lpstr>
      <vt:lpstr>Open a file</vt:lpstr>
      <vt:lpstr>Flags in open()</vt:lpstr>
      <vt:lpstr>Create a file with open()</vt:lpstr>
      <vt:lpstr>File descriptor vs stream</vt:lpstr>
      <vt:lpstr>File descriptors after fork and exec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Wei, Wei</cp:lastModifiedBy>
  <cp:revision>706</cp:revision>
  <dcterms:modified xsi:type="dcterms:W3CDTF">2022-10-12T18:25:24Z</dcterms:modified>
</cp:coreProperties>
</file>