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2"/>
  </p:notesMasterIdLst>
  <p:sldIdLst>
    <p:sldId id="256" r:id="rId2"/>
    <p:sldId id="310" r:id="rId3"/>
    <p:sldId id="322" r:id="rId4"/>
    <p:sldId id="331" r:id="rId5"/>
    <p:sldId id="361" r:id="rId6"/>
    <p:sldId id="360" r:id="rId7"/>
    <p:sldId id="326" r:id="rId8"/>
    <p:sldId id="332" r:id="rId9"/>
    <p:sldId id="334" r:id="rId10"/>
    <p:sldId id="333" r:id="rId11"/>
    <p:sldId id="336" r:id="rId12"/>
    <p:sldId id="337" r:id="rId13"/>
    <p:sldId id="339" r:id="rId14"/>
    <p:sldId id="349" r:id="rId15"/>
    <p:sldId id="340" r:id="rId16"/>
    <p:sldId id="342" r:id="rId17"/>
    <p:sldId id="343" r:id="rId18"/>
    <p:sldId id="350" r:id="rId19"/>
    <p:sldId id="344" r:id="rId20"/>
    <p:sldId id="347" r:id="rId21"/>
    <p:sldId id="345" r:id="rId22"/>
    <p:sldId id="364" r:id="rId23"/>
    <p:sldId id="355" r:id="rId24"/>
    <p:sldId id="362" r:id="rId25"/>
    <p:sldId id="363" r:id="rId26"/>
    <p:sldId id="351" r:id="rId27"/>
    <p:sldId id="356" r:id="rId28"/>
    <p:sldId id="358" r:id="rId29"/>
    <p:sldId id="359" r:id="rId30"/>
    <p:sldId id="365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75" autoAdjust="0"/>
  </p:normalViewPr>
  <p:slideViewPr>
    <p:cSldViewPr snapToGrid="0">
      <p:cViewPr varScale="1">
        <p:scale>
          <a:sx n="70" d="100"/>
          <a:sy n="70" d="100"/>
        </p:scale>
        <p:origin x="1332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5836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Make sure that specific entries of the FDT point to the “correct”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Remember</a:t>
            </a:r>
          </a:p>
          <a:p>
            <a:pPr lvl="1"/>
            <a:r>
              <a:rPr lang="en-US" dirty="0"/>
              <a:t>The file number of </a:t>
            </a:r>
            <a:r>
              <a:rPr lang="en-US" dirty="0" err="1"/>
              <a:t>stdin</a:t>
            </a:r>
            <a:r>
              <a:rPr lang="en-US" dirty="0"/>
              <a:t> is 0, </a:t>
            </a:r>
            <a:r>
              <a:rPr lang="en-US" dirty="0" err="1"/>
              <a:t>stdout</a:t>
            </a:r>
            <a:r>
              <a:rPr lang="en-US" dirty="0"/>
              <a:t> is 1, and </a:t>
            </a:r>
            <a:r>
              <a:rPr lang="en-US" dirty="0" err="1"/>
              <a:t>stderr</a:t>
            </a:r>
            <a:r>
              <a:rPr lang="en-US" dirty="0"/>
              <a:t> is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0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6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5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closing properly in the parent (shell) process!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2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5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41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1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System Programming"/>
          <p:cNvSpPr txBox="1">
            <a:spLocks noGrp="1"/>
          </p:cNvSpPr>
          <p:nvPr>
            <p:ph type="ctrTitle"/>
          </p:nvPr>
        </p:nvSpPr>
        <p:spPr>
          <a:xfrm>
            <a:off x="571500" y="1295527"/>
            <a:ext cx="11967830" cy="3175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P4: Inter-Process Communication with Pipes </a:t>
            </a:r>
            <a:br>
              <a:rPr lang="en-US" dirty="0"/>
            </a:br>
            <a:r>
              <a:rPr lang="en-US" dirty="0"/>
              <a:t>(ABC 12.3)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 and J. Shi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creation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creates a pipe by calling pipe() </a:t>
            </a:r>
          </a:p>
          <a:p>
            <a:pPr lvl="1"/>
            <a:r>
              <a:rPr lang="en-US" dirty="0"/>
              <a:t>A pair of FDs is returned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73602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6200000" flipH="1">
            <a:off x="2637347" y="7913287"/>
            <a:ext cx="1066800" cy="886626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0A96-DF49-4E7F-AFB3-ED07E88AA8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89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#1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fork()</a:t>
            </a:r>
          </a:p>
          <a:p>
            <a:pPr lvl="1"/>
            <a:r>
              <a:rPr lang="en-US" dirty="0"/>
              <a:t>FD table is duplicated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02843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6200000" flipH="1">
            <a:off x="2637347" y="7913287"/>
            <a:ext cx="1066800" cy="886626"/>
          </a:xfrm>
          <a:prstGeom prst="curvedConnector3">
            <a:avLst>
              <a:gd name="adj1" fmla="val 55442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13825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SA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0" name="Curved Connector 9"/>
          <p:cNvCxnSpPr/>
          <p:nvPr/>
        </p:nvCxnSpPr>
        <p:spPr>
          <a:xfrm rot="10800000">
            <a:off x="5226128" y="5138057"/>
            <a:ext cx="1300449" cy="791032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urved Connector 24"/>
          <p:cNvCxnSpPr/>
          <p:nvPr/>
        </p:nvCxnSpPr>
        <p:spPr>
          <a:xfrm rot="10800000">
            <a:off x="5123792" y="6094753"/>
            <a:ext cx="1402784" cy="28503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Freeform 43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712148" y="7794171"/>
            <a:ext cx="2761223" cy="957943"/>
          </a:xfrm>
          <a:custGeom>
            <a:avLst/>
            <a:gdLst>
              <a:gd name="connsiteX0" fmla="*/ 2779759 w 2779759"/>
              <a:gd name="connsiteY0" fmla="*/ 0 h 957943"/>
              <a:gd name="connsiteX1" fmla="*/ 1546045 w 2779759"/>
              <a:gd name="connsiteY1" fmla="*/ 43543 h 957943"/>
              <a:gd name="connsiteX2" fmla="*/ 210731 w 2779759"/>
              <a:gd name="connsiteY2" fmla="*/ 420915 h 957943"/>
              <a:gd name="connsiteX3" fmla="*/ 22045 w 2779759"/>
              <a:gd name="connsiteY3" fmla="*/ 957943 h 957943"/>
              <a:gd name="connsiteX0" fmla="*/ 2761223 w 2761223"/>
              <a:gd name="connsiteY0" fmla="*/ 0 h 957943"/>
              <a:gd name="connsiteX1" fmla="*/ 1527509 w 2761223"/>
              <a:gd name="connsiteY1" fmla="*/ 43543 h 957943"/>
              <a:gd name="connsiteX2" fmla="*/ 424424 w 2761223"/>
              <a:gd name="connsiteY2" fmla="*/ 362857 h 957943"/>
              <a:gd name="connsiteX3" fmla="*/ 3509 w 2761223"/>
              <a:gd name="connsiteY3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1223" h="957943">
                <a:moveTo>
                  <a:pt x="2761223" y="0"/>
                </a:moveTo>
                <a:cubicBezTo>
                  <a:pt x="2349985" y="14514"/>
                  <a:pt x="1916976" y="-16933"/>
                  <a:pt x="1527509" y="43543"/>
                </a:cubicBezTo>
                <a:cubicBezTo>
                  <a:pt x="1138043" y="104019"/>
                  <a:pt x="678424" y="210457"/>
                  <a:pt x="424424" y="362857"/>
                </a:cubicBezTo>
                <a:cubicBezTo>
                  <a:pt x="170424" y="515257"/>
                  <a:pt x="-29148" y="765629"/>
                  <a:pt x="3509" y="957943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E2D8C-0B4F-4B0D-8D93-2AE338C203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5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in first child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SA: dup2(4, 1)</a:t>
            </a:r>
          </a:p>
          <a:p>
            <a:pPr lvl="1"/>
            <a:r>
              <a:rPr lang="en-US" dirty="0"/>
              <a:t>Or close(1); dup(4);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90168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6200000" flipH="1">
            <a:off x="2637347" y="7913287"/>
            <a:ext cx="1066800" cy="886626"/>
          </a:xfrm>
          <a:prstGeom prst="curvedConnector3">
            <a:avLst>
              <a:gd name="adj1" fmla="val 55442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1045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SA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3857143" y="6368953"/>
            <a:ext cx="2645257" cy="2365331"/>
          </a:xfrm>
          <a:custGeom>
            <a:avLst/>
            <a:gdLst>
              <a:gd name="connsiteX0" fmla="*/ 1233714 w 1233714"/>
              <a:gd name="connsiteY0" fmla="*/ 125190 h 2735004"/>
              <a:gd name="connsiteX1" fmla="*/ 638629 w 1233714"/>
              <a:gd name="connsiteY1" fmla="*/ 255818 h 2735004"/>
              <a:gd name="connsiteX2" fmla="*/ 406400 w 1233714"/>
              <a:gd name="connsiteY2" fmla="*/ 2418447 h 2735004"/>
              <a:gd name="connsiteX3" fmla="*/ 0 w 1233714"/>
              <a:gd name="connsiteY3" fmla="*/ 2679704 h 2735004"/>
              <a:gd name="connsiteX0" fmla="*/ 1233714 w 1233714"/>
              <a:gd name="connsiteY0" fmla="*/ 105093 h 2671294"/>
              <a:gd name="connsiteX1" fmla="*/ 638629 w 1233714"/>
              <a:gd name="connsiteY1" fmla="*/ 235721 h 2671294"/>
              <a:gd name="connsiteX2" fmla="*/ 406400 w 1233714"/>
              <a:gd name="connsiteY2" fmla="*/ 2064521 h 2671294"/>
              <a:gd name="connsiteX3" fmla="*/ 0 w 1233714"/>
              <a:gd name="connsiteY3" fmla="*/ 2659607 h 2671294"/>
              <a:gd name="connsiteX0" fmla="*/ 1233714 w 1233714"/>
              <a:gd name="connsiteY0" fmla="*/ 10524 h 2572669"/>
              <a:gd name="connsiteX1" fmla="*/ 754558 w 1233714"/>
              <a:gd name="connsiteY1" fmla="*/ 1248246 h 2572669"/>
              <a:gd name="connsiteX2" fmla="*/ 406400 w 1233714"/>
              <a:gd name="connsiteY2" fmla="*/ 1969952 h 2572669"/>
              <a:gd name="connsiteX3" fmla="*/ 0 w 1233714"/>
              <a:gd name="connsiteY3" fmla="*/ 2565038 h 2572669"/>
              <a:gd name="connsiteX0" fmla="*/ 1233714 w 1233714"/>
              <a:gd name="connsiteY0" fmla="*/ 8057 h 2570202"/>
              <a:gd name="connsiteX1" fmla="*/ 754558 w 1233714"/>
              <a:gd name="connsiteY1" fmla="*/ 1245779 h 2570202"/>
              <a:gd name="connsiteX2" fmla="*/ 406400 w 1233714"/>
              <a:gd name="connsiteY2" fmla="*/ 1967485 h 2570202"/>
              <a:gd name="connsiteX3" fmla="*/ 0 w 1233714"/>
              <a:gd name="connsiteY3" fmla="*/ 2562571 h 2570202"/>
              <a:gd name="connsiteX0" fmla="*/ 1233714 w 1233714"/>
              <a:gd name="connsiteY0" fmla="*/ 10131 h 2569626"/>
              <a:gd name="connsiteX1" fmla="*/ 754558 w 1233714"/>
              <a:gd name="connsiteY1" fmla="*/ 1247853 h 2569626"/>
              <a:gd name="connsiteX2" fmla="*/ 131831 w 1233714"/>
              <a:gd name="connsiteY2" fmla="*/ 1701173 h 2569626"/>
              <a:gd name="connsiteX3" fmla="*/ 0 w 1233714"/>
              <a:gd name="connsiteY3" fmla="*/ 2564645 h 2569626"/>
              <a:gd name="connsiteX0" fmla="*/ 1131038 w 1131038"/>
              <a:gd name="connsiteY0" fmla="*/ 10132 h 3104567"/>
              <a:gd name="connsiteX1" fmla="*/ 651882 w 1131038"/>
              <a:gd name="connsiteY1" fmla="*/ 1247854 h 3104567"/>
              <a:gd name="connsiteX2" fmla="*/ 29155 w 1131038"/>
              <a:gd name="connsiteY2" fmla="*/ 1701174 h 3104567"/>
              <a:gd name="connsiteX3" fmla="*/ 7152 w 1131038"/>
              <a:gd name="connsiteY3" fmla="*/ 3101420 h 3104567"/>
              <a:gd name="connsiteX0" fmla="*/ 1123886 w 1123886"/>
              <a:gd name="connsiteY0" fmla="*/ 10179 h 3104703"/>
              <a:gd name="connsiteX1" fmla="*/ 644730 w 1123886"/>
              <a:gd name="connsiteY1" fmla="*/ 1247901 h 3104703"/>
              <a:gd name="connsiteX2" fmla="*/ 259963 w 1123886"/>
              <a:gd name="connsiteY2" fmla="*/ 1734769 h 3104703"/>
              <a:gd name="connsiteX3" fmla="*/ 0 w 1123886"/>
              <a:gd name="connsiteY3" fmla="*/ 3101467 h 3104703"/>
              <a:gd name="connsiteX0" fmla="*/ 1123886 w 1123886"/>
              <a:gd name="connsiteY0" fmla="*/ 10179 h 3101467"/>
              <a:gd name="connsiteX1" fmla="*/ 644730 w 1123886"/>
              <a:gd name="connsiteY1" fmla="*/ 1247901 h 3101467"/>
              <a:gd name="connsiteX2" fmla="*/ 259963 w 1123886"/>
              <a:gd name="connsiteY2" fmla="*/ 1734769 h 3101467"/>
              <a:gd name="connsiteX3" fmla="*/ 0 w 1123886"/>
              <a:gd name="connsiteY3" fmla="*/ 3101467 h 3101467"/>
              <a:gd name="connsiteX0" fmla="*/ 1123886 w 1123886"/>
              <a:gd name="connsiteY0" fmla="*/ 8905 h 3100193"/>
              <a:gd name="connsiteX1" fmla="*/ 699644 w 1123886"/>
              <a:gd name="connsiteY1" fmla="*/ 1414369 h 3100193"/>
              <a:gd name="connsiteX2" fmla="*/ 259963 w 1123886"/>
              <a:gd name="connsiteY2" fmla="*/ 1733495 h 3100193"/>
              <a:gd name="connsiteX3" fmla="*/ 0 w 1123886"/>
              <a:gd name="connsiteY3" fmla="*/ 3100193 h 3100193"/>
              <a:gd name="connsiteX0" fmla="*/ 1131648 w 1131648"/>
              <a:gd name="connsiteY0" fmla="*/ 8814 h 3100102"/>
              <a:gd name="connsiteX1" fmla="*/ 707406 w 1131648"/>
              <a:gd name="connsiteY1" fmla="*/ 1414278 h 3100102"/>
              <a:gd name="connsiteX2" fmla="*/ 72476 w 1131648"/>
              <a:gd name="connsiteY2" fmla="*/ 1649534 h 3100102"/>
              <a:gd name="connsiteX3" fmla="*/ 7762 w 1131648"/>
              <a:gd name="connsiteY3" fmla="*/ 3100102 h 3100102"/>
              <a:gd name="connsiteX0" fmla="*/ 1123886 w 1123886"/>
              <a:gd name="connsiteY0" fmla="*/ 23072 h 3114360"/>
              <a:gd name="connsiteX1" fmla="*/ 360477 w 1123886"/>
              <a:gd name="connsiteY1" fmla="*/ 587673 h 3114360"/>
              <a:gd name="connsiteX2" fmla="*/ 64714 w 1123886"/>
              <a:gd name="connsiteY2" fmla="*/ 1663792 h 3114360"/>
              <a:gd name="connsiteX3" fmla="*/ 0 w 1123886"/>
              <a:gd name="connsiteY3" fmla="*/ 3114360 h 311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886" h="3114360">
                <a:moveTo>
                  <a:pt x="1123886" y="23072"/>
                </a:moveTo>
                <a:cubicBezTo>
                  <a:pt x="895286" y="-102719"/>
                  <a:pt x="537006" y="314220"/>
                  <a:pt x="360477" y="587673"/>
                </a:cubicBezTo>
                <a:cubicBezTo>
                  <a:pt x="183948" y="861126"/>
                  <a:pt x="124793" y="1242678"/>
                  <a:pt x="64714" y="1663792"/>
                </a:cubicBezTo>
                <a:cubicBezTo>
                  <a:pt x="4635" y="2084906"/>
                  <a:pt x="9645" y="2414111"/>
                  <a:pt x="0" y="3114360"/>
                </a:cubicBezTo>
              </a:path>
            </a:pathLst>
          </a:cu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226128" y="5138057"/>
            <a:ext cx="1300449" cy="791032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Freeform 23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712148" y="7794171"/>
            <a:ext cx="2761223" cy="957943"/>
          </a:xfrm>
          <a:custGeom>
            <a:avLst/>
            <a:gdLst>
              <a:gd name="connsiteX0" fmla="*/ 2779759 w 2779759"/>
              <a:gd name="connsiteY0" fmla="*/ 0 h 957943"/>
              <a:gd name="connsiteX1" fmla="*/ 1546045 w 2779759"/>
              <a:gd name="connsiteY1" fmla="*/ 43543 h 957943"/>
              <a:gd name="connsiteX2" fmla="*/ 210731 w 2779759"/>
              <a:gd name="connsiteY2" fmla="*/ 420915 h 957943"/>
              <a:gd name="connsiteX3" fmla="*/ 22045 w 2779759"/>
              <a:gd name="connsiteY3" fmla="*/ 957943 h 957943"/>
              <a:gd name="connsiteX0" fmla="*/ 2761223 w 2761223"/>
              <a:gd name="connsiteY0" fmla="*/ 0 h 957943"/>
              <a:gd name="connsiteX1" fmla="*/ 1527509 w 2761223"/>
              <a:gd name="connsiteY1" fmla="*/ 43543 h 957943"/>
              <a:gd name="connsiteX2" fmla="*/ 424424 w 2761223"/>
              <a:gd name="connsiteY2" fmla="*/ 362857 h 957943"/>
              <a:gd name="connsiteX3" fmla="*/ 3509 w 2761223"/>
              <a:gd name="connsiteY3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1223" h="957943">
                <a:moveTo>
                  <a:pt x="2761223" y="0"/>
                </a:moveTo>
                <a:cubicBezTo>
                  <a:pt x="2349985" y="14514"/>
                  <a:pt x="1916976" y="-16933"/>
                  <a:pt x="1527509" y="43543"/>
                </a:cubicBezTo>
                <a:cubicBezTo>
                  <a:pt x="1138043" y="104019"/>
                  <a:pt x="678424" y="210457"/>
                  <a:pt x="424424" y="362857"/>
                </a:cubicBezTo>
                <a:cubicBezTo>
                  <a:pt x="170424" y="515257"/>
                  <a:pt x="-29148" y="765629"/>
                  <a:pt x="3509" y="957943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ACAD14-D0B6-4372-BF05-FE6B2AD756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32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#1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close(4)</a:t>
            </a:r>
          </a:p>
          <a:p>
            <a:pPr marL="0" indent="0">
              <a:buNone/>
            </a:pPr>
            <a:r>
              <a:rPr lang="en-US" dirty="0"/>
              <a:t>SA: close(4); close(3)</a:t>
            </a:r>
          </a:p>
          <a:p>
            <a:pPr marL="0" indent="0">
              <a:buNone/>
            </a:pPr>
            <a:r>
              <a:rPr lang="en-US" dirty="0"/>
              <a:t>	SA can then exec into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13453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6200000" flipH="1">
            <a:off x="2637347" y="7913287"/>
            <a:ext cx="1066800" cy="886626"/>
          </a:xfrm>
          <a:prstGeom prst="curvedConnector3">
            <a:avLst>
              <a:gd name="adj1" fmla="val 55442"/>
            </a:avLst>
          </a:prstGeom>
          <a:noFill/>
          <a:ln w="38100" cap="flat">
            <a:solidFill>
              <a:srgbClr val="FF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4160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SA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3857143" y="6368953"/>
            <a:ext cx="2645257" cy="2365331"/>
          </a:xfrm>
          <a:custGeom>
            <a:avLst/>
            <a:gdLst>
              <a:gd name="connsiteX0" fmla="*/ 1233714 w 1233714"/>
              <a:gd name="connsiteY0" fmla="*/ 125190 h 2735004"/>
              <a:gd name="connsiteX1" fmla="*/ 638629 w 1233714"/>
              <a:gd name="connsiteY1" fmla="*/ 255818 h 2735004"/>
              <a:gd name="connsiteX2" fmla="*/ 406400 w 1233714"/>
              <a:gd name="connsiteY2" fmla="*/ 2418447 h 2735004"/>
              <a:gd name="connsiteX3" fmla="*/ 0 w 1233714"/>
              <a:gd name="connsiteY3" fmla="*/ 2679704 h 2735004"/>
              <a:gd name="connsiteX0" fmla="*/ 1233714 w 1233714"/>
              <a:gd name="connsiteY0" fmla="*/ 105093 h 2671294"/>
              <a:gd name="connsiteX1" fmla="*/ 638629 w 1233714"/>
              <a:gd name="connsiteY1" fmla="*/ 235721 h 2671294"/>
              <a:gd name="connsiteX2" fmla="*/ 406400 w 1233714"/>
              <a:gd name="connsiteY2" fmla="*/ 2064521 h 2671294"/>
              <a:gd name="connsiteX3" fmla="*/ 0 w 1233714"/>
              <a:gd name="connsiteY3" fmla="*/ 2659607 h 2671294"/>
              <a:gd name="connsiteX0" fmla="*/ 1233714 w 1233714"/>
              <a:gd name="connsiteY0" fmla="*/ 10524 h 2572669"/>
              <a:gd name="connsiteX1" fmla="*/ 754558 w 1233714"/>
              <a:gd name="connsiteY1" fmla="*/ 1248246 h 2572669"/>
              <a:gd name="connsiteX2" fmla="*/ 406400 w 1233714"/>
              <a:gd name="connsiteY2" fmla="*/ 1969952 h 2572669"/>
              <a:gd name="connsiteX3" fmla="*/ 0 w 1233714"/>
              <a:gd name="connsiteY3" fmla="*/ 2565038 h 2572669"/>
              <a:gd name="connsiteX0" fmla="*/ 1233714 w 1233714"/>
              <a:gd name="connsiteY0" fmla="*/ 8057 h 2570202"/>
              <a:gd name="connsiteX1" fmla="*/ 754558 w 1233714"/>
              <a:gd name="connsiteY1" fmla="*/ 1245779 h 2570202"/>
              <a:gd name="connsiteX2" fmla="*/ 406400 w 1233714"/>
              <a:gd name="connsiteY2" fmla="*/ 1967485 h 2570202"/>
              <a:gd name="connsiteX3" fmla="*/ 0 w 1233714"/>
              <a:gd name="connsiteY3" fmla="*/ 2562571 h 2570202"/>
              <a:gd name="connsiteX0" fmla="*/ 1233714 w 1233714"/>
              <a:gd name="connsiteY0" fmla="*/ 10131 h 2569626"/>
              <a:gd name="connsiteX1" fmla="*/ 754558 w 1233714"/>
              <a:gd name="connsiteY1" fmla="*/ 1247853 h 2569626"/>
              <a:gd name="connsiteX2" fmla="*/ 131831 w 1233714"/>
              <a:gd name="connsiteY2" fmla="*/ 1701173 h 2569626"/>
              <a:gd name="connsiteX3" fmla="*/ 0 w 1233714"/>
              <a:gd name="connsiteY3" fmla="*/ 2564645 h 2569626"/>
              <a:gd name="connsiteX0" fmla="*/ 1131038 w 1131038"/>
              <a:gd name="connsiteY0" fmla="*/ 10132 h 3104567"/>
              <a:gd name="connsiteX1" fmla="*/ 651882 w 1131038"/>
              <a:gd name="connsiteY1" fmla="*/ 1247854 h 3104567"/>
              <a:gd name="connsiteX2" fmla="*/ 29155 w 1131038"/>
              <a:gd name="connsiteY2" fmla="*/ 1701174 h 3104567"/>
              <a:gd name="connsiteX3" fmla="*/ 7152 w 1131038"/>
              <a:gd name="connsiteY3" fmla="*/ 3101420 h 3104567"/>
              <a:gd name="connsiteX0" fmla="*/ 1123886 w 1123886"/>
              <a:gd name="connsiteY0" fmla="*/ 10179 h 3104703"/>
              <a:gd name="connsiteX1" fmla="*/ 644730 w 1123886"/>
              <a:gd name="connsiteY1" fmla="*/ 1247901 h 3104703"/>
              <a:gd name="connsiteX2" fmla="*/ 259963 w 1123886"/>
              <a:gd name="connsiteY2" fmla="*/ 1734769 h 3104703"/>
              <a:gd name="connsiteX3" fmla="*/ 0 w 1123886"/>
              <a:gd name="connsiteY3" fmla="*/ 3101467 h 3104703"/>
              <a:gd name="connsiteX0" fmla="*/ 1123886 w 1123886"/>
              <a:gd name="connsiteY0" fmla="*/ 10179 h 3101467"/>
              <a:gd name="connsiteX1" fmla="*/ 644730 w 1123886"/>
              <a:gd name="connsiteY1" fmla="*/ 1247901 h 3101467"/>
              <a:gd name="connsiteX2" fmla="*/ 259963 w 1123886"/>
              <a:gd name="connsiteY2" fmla="*/ 1734769 h 3101467"/>
              <a:gd name="connsiteX3" fmla="*/ 0 w 1123886"/>
              <a:gd name="connsiteY3" fmla="*/ 3101467 h 3101467"/>
              <a:gd name="connsiteX0" fmla="*/ 1123886 w 1123886"/>
              <a:gd name="connsiteY0" fmla="*/ 8905 h 3100193"/>
              <a:gd name="connsiteX1" fmla="*/ 699644 w 1123886"/>
              <a:gd name="connsiteY1" fmla="*/ 1414369 h 3100193"/>
              <a:gd name="connsiteX2" fmla="*/ 259963 w 1123886"/>
              <a:gd name="connsiteY2" fmla="*/ 1733495 h 3100193"/>
              <a:gd name="connsiteX3" fmla="*/ 0 w 1123886"/>
              <a:gd name="connsiteY3" fmla="*/ 3100193 h 3100193"/>
              <a:gd name="connsiteX0" fmla="*/ 1131648 w 1131648"/>
              <a:gd name="connsiteY0" fmla="*/ 8814 h 3100102"/>
              <a:gd name="connsiteX1" fmla="*/ 707406 w 1131648"/>
              <a:gd name="connsiteY1" fmla="*/ 1414278 h 3100102"/>
              <a:gd name="connsiteX2" fmla="*/ 72476 w 1131648"/>
              <a:gd name="connsiteY2" fmla="*/ 1649534 h 3100102"/>
              <a:gd name="connsiteX3" fmla="*/ 7762 w 1131648"/>
              <a:gd name="connsiteY3" fmla="*/ 3100102 h 3100102"/>
              <a:gd name="connsiteX0" fmla="*/ 1123886 w 1123886"/>
              <a:gd name="connsiteY0" fmla="*/ 23072 h 3114360"/>
              <a:gd name="connsiteX1" fmla="*/ 360477 w 1123886"/>
              <a:gd name="connsiteY1" fmla="*/ 587673 h 3114360"/>
              <a:gd name="connsiteX2" fmla="*/ 64714 w 1123886"/>
              <a:gd name="connsiteY2" fmla="*/ 1663792 h 3114360"/>
              <a:gd name="connsiteX3" fmla="*/ 0 w 1123886"/>
              <a:gd name="connsiteY3" fmla="*/ 3114360 h 311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886" h="3114360">
                <a:moveTo>
                  <a:pt x="1123886" y="23072"/>
                </a:moveTo>
                <a:cubicBezTo>
                  <a:pt x="895286" y="-102719"/>
                  <a:pt x="537006" y="314220"/>
                  <a:pt x="360477" y="587673"/>
                </a:cubicBezTo>
                <a:cubicBezTo>
                  <a:pt x="183948" y="861126"/>
                  <a:pt x="124793" y="1242678"/>
                  <a:pt x="64714" y="1663792"/>
                </a:cubicBezTo>
                <a:cubicBezTo>
                  <a:pt x="4635" y="2084906"/>
                  <a:pt x="9645" y="2414111"/>
                  <a:pt x="0" y="3114360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226128" y="5138057"/>
            <a:ext cx="1300449" cy="791032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Freeform 23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712148" y="7794171"/>
            <a:ext cx="2761223" cy="957943"/>
          </a:xfrm>
          <a:custGeom>
            <a:avLst/>
            <a:gdLst>
              <a:gd name="connsiteX0" fmla="*/ 2779759 w 2779759"/>
              <a:gd name="connsiteY0" fmla="*/ 0 h 957943"/>
              <a:gd name="connsiteX1" fmla="*/ 1546045 w 2779759"/>
              <a:gd name="connsiteY1" fmla="*/ 43543 h 957943"/>
              <a:gd name="connsiteX2" fmla="*/ 210731 w 2779759"/>
              <a:gd name="connsiteY2" fmla="*/ 420915 h 957943"/>
              <a:gd name="connsiteX3" fmla="*/ 22045 w 2779759"/>
              <a:gd name="connsiteY3" fmla="*/ 957943 h 957943"/>
              <a:gd name="connsiteX0" fmla="*/ 2761223 w 2761223"/>
              <a:gd name="connsiteY0" fmla="*/ 0 h 957943"/>
              <a:gd name="connsiteX1" fmla="*/ 1527509 w 2761223"/>
              <a:gd name="connsiteY1" fmla="*/ 43543 h 957943"/>
              <a:gd name="connsiteX2" fmla="*/ 424424 w 2761223"/>
              <a:gd name="connsiteY2" fmla="*/ 362857 h 957943"/>
              <a:gd name="connsiteX3" fmla="*/ 3509 w 2761223"/>
              <a:gd name="connsiteY3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1223" h="957943">
                <a:moveTo>
                  <a:pt x="2761223" y="0"/>
                </a:moveTo>
                <a:cubicBezTo>
                  <a:pt x="2349985" y="14514"/>
                  <a:pt x="1916976" y="-16933"/>
                  <a:pt x="1527509" y="43543"/>
                </a:cubicBezTo>
                <a:cubicBezTo>
                  <a:pt x="1138043" y="104019"/>
                  <a:pt x="678424" y="210457"/>
                  <a:pt x="424424" y="362857"/>
                </a:cubicBezTo>
                <a:cubicBezTo>
                  <a:pt x="170424" y="515257"/>
                  <a:pt x="-29148" y="765629"/>
                  <a:pt x="3509" y="957943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18ACAC-2F1F-4682-B9CB-18EAD41575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5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clean up #1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close(4)</a:t>
            </a:r>
          </a:p>
          <a:p>
            <a:pPr marL="0" indent="0">
              <a:buNone/>
            </a:pPr>
            <a:r>
              <a:rPr lang="en-US" dirty="0"/>
              <a:t>SA: close(4); close(3)</a:t>
            </a:r>
          </a:p>
          <a:p>
            <a:pPr marL="0" indent="0">
              <a:buNone/>
            </a:pPr>
            <a:r>
              <a:rPr lang="en-US" dirty="0"/>
              <a:t>	SA can then exec into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88538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34559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SA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3857143" y="6368953"/>
            <a:ext cx="2645257" cy="2365331"/>
          </a:xfrm>
          <a:custGeom>
            <a:avLst/>
            <a:gdLst>
              <a:gd name="connsiteX0" fmla="*/ 1233714 w 1233714"/>
              <a:gd name="connsiteY0" fmla="*/ 125190 h 2735004"/>
              <a:gd name="connsiteX1" fmla="*/ 638629 w 1233714"/>
              <a:gd name="connsiteY1" fmla="*/ 255818 h 2735004"/>
              <a:gd name="connsiteX2" fmla="*/ 406400 w 1233714"/>
              <a:gd name="connsiteY2" fmla="*/ 2418447 h 2735004"/>
              <a:gd name="connsiteX3" fmla="*/ 0 w 1233714"/>
              <a:gd name="connsiteY3" fmla="*/ 2679704 h 2735004"/>
              <a:gd name="connsiteX0" fmla="*/ 1233714 w 1233714"/>
              <a:gd name="connsiteY0" fmla="*/ 105093 h 2671294"/>
              <a:gd name="connsiteX1" fmla="*/ 638629 w 1233714"/>
              <a:gd name="connsiteY1" fmla="*/ 235721 h 2671294"/>
              <a:gd name="connsiteX2" fmla="*/ 406400 w 1233714"/>
              <a:gd name="connsiteY2" fmla="*/ 2064521 h 2671294"/>
              <a:gd name="connsiteX3" fmla="*/ 0 w 1233714"/>
              <a:gd name="connsiteY3" fmla="*/ 2659607 h 2671294"/>
              <a:gd name="connsiteX0" fmla="*/ 1233714 w 1233714"/>
              <a:gd name="connsiteY0" fmla="*/ 10524 h 2572669"/>
              <a:gd name="connsiteX1" fmla="*/ 754558 w 1233714"/>
              <a:gd name="connsiteY1" fmla="*/ 1248246 h 2572669"/>
              <a:gd name="connsiteX2" fmla="*/ 406400 w 1233714"/>
              <a:gd name="connsiteY2" fmla="*/ 1969952 h 2572669"/>
              <a:gd name="connsiteX3" fmla="*/ 0 w 1233714"/>
              <a:gd name="connsiteY3" fmla="*/ 2565038 h 2572669"/>
              <a:gd name="connsiteX0" fmla="*/ 1233714 w 1233714"/>
              <a:gd name="connsiteY0" fmla="*/ 8057 h 2570202"/>
              <a:gd name="connsiteX1" fmla="*/ 754558 w 1233714"/>
              <a:gd name="connsiteY1" fmla="*/ 1245779 h 2570202"/>
              <a:gd name="connsiteX2" fmla="*/ 406400 w 1233714"/>
              <a:gd name="connsiteY2" fmla="*/ 1967485 h 2570202"/>
              <a:gd name="connsiteX3" fmla="*/ 0 w 1233714"/>
              <a:gd name="connsiteY3" fmla="*/ 2562571 h 2570202"/>
              <a:gd name="connsiteX0" fmla="*/ 1233714 w 1233714"/>
              <a:gd name="connsiteY0" fmla="*/ 10131 h 2569626"/>
              <a:gd name="connsiteX1" fmla="*/ 754558 w 1233714"/>
              <a:gd name="connsiteY1" fmla="*/ 1247853 h 2569626"/>
              <a:gd name="connsiteX2" fmla="*/ 131831 w 1233714"/>
              <a:gd name="connsiteY2" fmla="*/ 1701173 h 2569626"/>
              <a:gd name="connsiteX3" fmla="*/ 0 w 1233714"/>
              <a:gd name="connsiteY3" fmla="*/ 2564645 h 2569626"/>
              <a:gd name="connsiteX0" fmla="*/ 1131038 w 1131038"/>
              <a:gd name="connsiteY0" fmla="*/ 10132 h 3104567"/>
              <a:gd name="connsiteX1" fmla="*/ 651882 w 1131038"/>
              <a:gd name="connsiteY1" fmla="*/ 1247854 h 3104567"/>
              <a:gd name="connsiteX2" fmla="*/ 29155 w 1131038"/>
              <a:gd name="connsiteY2" fmla="*/ 1701174 h 3104567"/>
              <a:gd name="connsiteX3" fmla="*/ 7152 w 1131038"/>
              <a:gd name="connsiteY3" fmla="*/ 3101420 h 3104567"/>
              <a:gd name="connsiteX0" fmla="*/ 1123886 w 1123886"/>
              <a:gd name="connsiteY0" fmla="*/ 10179 h 3104703"/>
              <a:gd name="connsiteX1" fmla="*/ 644730 w 1123886"/>
              <a:gd name="connsiteY1" fmla="*/ 1247901 h 3104703"/>
              <a:gd name="connsiteX2" fmla="*/ 259963 w 1123886"/>
              <a:gd name="connsiteY2" fmla="*/ 1734769 h 3104703"/>
              <a:gd name="connsiteX3" fmla="*/ 0 w 1123886"/>
              <a:gd name="connsiteY3" fmla="*/ 3101467 h 3104703"/>
              <a:gd name="connsiteX0" fmla="*/ 1123886 w 1123886"/>
              <a:gd name="connsiteY0" fmla="*/ 10179 h 3101467"/>
              <a:gd name="connsiteX1" fmla="*/ 644730 w 1123886"/>
              <a:gd name="connsiteY1" fmla="*/ 1247901 h 3101467"/>
              <a:gd name="connsiteX2" fmla="*/ 259963 w 1123886"/>
              <a:gd name="connsiteY2" fmla="*/ 1734769 h 3101467"/>
              <a:gd name="connsiteX3" fmla="*/ 0 w 1123886"/>
              <a:gd name="connsiteY3" fmla="*/ 3101467 h 3101467"/>
              <a:gd name="connsiteX0" fmla="*/ 1123886 w 1123886"/>
              <a:gd name="connsiteY0" fmla="*/ 8905 h 3100193"/>
              <a:gd name="connsiteX1" fmla="*/ 699644 w 1123886"/>
              <a:gd name="connsiteY1" fmla="*/ 1414369 h 3100193"/>
              <a:gd name="connsiteX2" fmla="*/ 259963 w 1123886"/>
              <a:gd name="connsiteY2" fmla="*/ 1733495 h 3100193"/>
              <a:gd name="connsiteX3" fmla="*/ 0 w 1123886"/>
              <a:gd name="connsiteY3" fmla="*/ 3100193 h 3100193"/>
              <a:gd name="connsiteX0" fmla="*/ 1131648 w 1131648"/>
              <a:gd name="connsiteY0" fmla="*/ 8814 h 3100102"/>
              <a:gd name="connsiteX1" fmla="*/ 707406 w 1131648"/>
              <a:gd name="connsiteY1" fmla="*/ 1414278 h 3100102"/>
              <a:gd name="connsiteX2" fmla="*/ 72476 w 1131648"/>
              <a:gd name="connsiteY2" fmla="*/ 1649534 h 3100102"/>
              <a:gd name="connsiteX3" fmla="*/ 7762 w 1131648"/>
              <a:gd name="connsiteY3" fmla="*/ 3100102 h 3100102"/>
              <a:gd name="connsiteX0" fmla="*/ 1123886 w 1123886"/>
              <a:gd name="connsiteY0" fmla="*/ 23072 h 3114360"/>
              <a:gd name="connsiteX1" fmla="*/ 360477 w 1123886"/>
              <a:gd name="connsiteY1" fmla="*/ 587673 h 3114360"/>
              <a:gd name="connsiteX2" fmla="*/ 64714 w 1123886"/>
              <a:gd name="connsiteY2" fmla="*/ 1663792 h 3114360"/>
              <a:gd name="connsiteX3" fmla="*/ 0 w 1123886"/>
              <a:gd name="connsiteY3" fmla="*/ 3114360 h 311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886" h="3114360">
                <a:moveTo>
                  <a:pt x="1123886" y="23072"/>
                </a:moveTo>
                <a:cubicBezTo>
                  <a:pt x="895286" y="-102719"/>
                  <a:pt x="537006" y="314220"/>
                  <a:pt x="360477" y="587673"/>
                </a:cubicBezTo>
                <a:cubicBezTo>
                  <a:pt x="183948" y="861126"/>
                  <a:pt x="124793" y="1242678"/>
                  <a:pt x="64714" y="1663792"/>
                </a:cubicBezTo>
                <a:cubicBezTo>
                  <a:pt x="4635" y="2084906"/>
                  <a:pt x="9645" y="2414111"/>
                  <a:pt x="0" y="3114360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226128" y="5138057"/>
            <a:ext cx="1300449" cy="791032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F78157-2186-4CCE-8FE7-94297031EAA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751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#2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fork()</a:t>
            </a:r>
          </a:p>
          <a:p>
            <a:pPr lvl="1"/>
            <a:r>
              <a:rPr lang="en-US" dirty="0"/>
              <a:t>Note that 4 has been closed in 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90162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21306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SB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urved Connector 22"/>
          <p:cNvCxnSpPr/>
          <p:nvPr/>
        </p:nvCxnSpPr>
        <p:spPr>
          <a:xfrm rot="10800000">
            <a:off x="5226128" y="5138057"/>
            <a:ext cx="1300449" cy="791032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Freeform 21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5123792" y="6094753"/>
            <a:ext cx="1402784" cy="28503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311D6-F41A-4F5F-80FC-5627A3FCCE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99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in second child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SB: dup2(3, 0)</a:t>
            </a:r>
          </a:p>
          <a:p>
            <a:pPr lvl="1"/>
            <a:r>
              <a:rPr lang="en-US" dirty="0"/>
              <a:t>Or close(0); dup(3);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29789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78364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SB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Freeform 21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5123792" y="6094753"/>
            <a:ext cx="1402784" cy="28503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5152572" y="5792534"/>
            <a:ext cx="1335314" cy="3224005"/>
          </a:xfrm>
          <a:custGeom>
            <a:avLst/>
            <a:gdLst>
              <a:gd name="connsiteX0" fmla="*/ 1524000 w 1524000"/>
              <a:gd name="connsiteY0" fmla="*/ 286352 h 3436553"/>
              <a:gd name="connsiteX1" fmla="*/ 957943 w 1524000"/>
              <a:gd name="connsiteY1" fmla="*/ 271838 h 3436553"/>
              <a:gd name="connsiteX2" fmla="*/ 638628 w 1524000"/>
              <a:gd name="connsiteY2" fmla="*/ 3145666 h 3436553"/>
              <a:gd name="connsiteX3" fmla="*/ 304800 w 1524000"/>
              <a:gd name="connsiteY3" fmla="*/ 3363381 h 3436553"/>
              <a:gd name="connsiteX4" fmla="*/ 0 w 1524000"/>
              <a:gd name="connsiteY4" fmla="*/ 3363381 h 3436553"/>
              <a:gd name="connsiteX0" fmla="*/ 1524000 w 1524000"/>
              <a:gd name="connsiteY0" fmla="*/ 213975 h 3388704"/>
              <a:gd name="connsiteX1" fmla="*/ 957943 w 1524000"/>
              <a:gd name="connsiteY1" fmla="*/ 199461 h 3388704"/>
              <a:gd name="connsiteX2" fmla="*/ 754742 w 1524000"/>
              <a:gd name="connsiteY2" fmla="*/ 2028261 h 3388704"/>
              <a:gd name="connsiteX3" fmla="*/ 304800 w 1524000"/>
              <a:gd name="connsiteY3" fmla="*/ 3291004 h 3388704"/>
              <a:gd name="connsiteX4" fmla="*/ 0 w 1524000"/>
              <a:gd name="connsiteY4" fmla="*/ 3291004 h 3388704"/>
              <a:gd name="connsiteX0" fmla="*/ 1524000 w 1524000"/>
              <a:gd name="connsiteY0" fmla="*/ 213975 h 3293780"/>
              <a:gd name="connsiteX1" fmla="*/ 957943 w 1524000"/>
              <a:gd name="connsiteY1" fmla="*/ 199461 h 3293780"/>
              <a:gd name="connsiteX2" fmla="*/ 754742 w 1524000"/>
              <a:gd name="connsiteY2" fmla="*/ 2028261 h 3293780"/>
              <a:gd name="connsiteX3" fmla="*/ 551542 w 1524000"/>
              <a:gd name="connsiteY3" fmla="*/ 3029747 h 3293780"/>
              <a:gd name="connsiteX4" fmla="*/ 0 w 1524000"/>
              <a:gd name="connsiteY4" fmla="*/ 3291004 h 3293780"/>
              <a:gd name="connsiteX0" fmla="*/ 1335314 w 1335314"/>
              <a:gd name="connsiteY0" fmla="*/ 213975 h 3279657"/>
              <a:gd name="connsiteX1" fmla="*/ 769257 w 1335314"/>
              <a:gd name="connsiteY1" fmla="*/ 199461 h 3279657"/>
              <a:gd name="connsiteX2" fmla="*/ 566056 w 1335314"/>
              <a:gd name="connsiteY2" fmla="*/ 2028261 h 3279657"/>
              <a:gd name="connsiteX3" fmla="*/ 362856 w 1335314"/>
              <a:gd name="connsiteY3" fmla="*/ 3029747 h 3279657"/>
              <a:gd name="connsiteX4" fmla="*/ 0 w 1335314"/>
              <a:gd name="connsiteY4" fmla="*/ 3276489 h 3279657"/>
              <a:gd name="connsiteX0" fmla="*/ 1335314 w 1335314"/>
              <a:gd name="connsiteY0" fmla="*/ 158323 h 3224005"/>
              <a:gd name="connsiteX1" fmla="*/ 609600 w 1335314"/>
              <a:gd name="connsiteY1" fmla="*/ 259924 h 3224005"/>
              <a:gd name="connsiteX2" fmla="*/ 566056 w 1335314"/>
              <a:gd name="connsiteY2" fmla="*/ 1972609 h 3224005"/>
              <a:gd name="connsiteX3" fmla="*/ 362856 w 1335314"/>
              <a:gd name="connsiteY3" fmla="*/ 2974095 h 3224005"/>
              <a:gd name="connsiteX4" fmla="*/ 0 w 1335314"/>
              <a:gd name="connsiteY4" fmla="*/ 3220837 h 322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314" h="3224005">
                <a:moveTo>
                  <a:pt x="1335314" y="158323"/>
                </a:moveTo>
                <a:cubicBezTo>
                  <a:pt x="1126066" y="-87210"/>
                  <a:pt x="737810" y="-42457"/>
                  <a:pt x="609600" y="259924"/>
                </a:cubicBezTo>
                <a:cubicBezTo>
                  <a:pt x="481390" y="562305"/>
                  <a:pt x="607180" y="1520247"/>
                  <a:pt x="566056" y="1972609"/>
                </a:cubicBezTo>
                <a:cubicBezTo>
                  <a:pt x="524932" y="2424971"/>
                  <a:pt x="457199" y="2766057"/>
                  <a:pt x="362856" y="2974095"/>
                </a:cubicBezTo>
                <a:cubicBezTo>
                  <a:pt x="268513" y="3182133"/>
                  <a:pt x="99181" y="3238980"/>
                  <a:pt x="0" y="3220837"/>
                </a:cubicBezTo>
              </a:path>
            </a:pathLst>
          </a:cu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4D5BAE-9E61-4D26-8C56-64CE6B687DF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330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#2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close(3)</a:t>
            </a:r>
          </a:p>
          <a:p>
            <a:pPr marL="0" indent="0">
              <a:buNone/>
            </a:pPr>
            <a:r>
              <a:rPr lang="en-US" dirty="0"/>
              <a:t>SB: close(3)</a:t>
            </a:r>
          </a:p>
          <a:p>
            <a:pPr marL="0" indent="0">
              <a:buNone/>
            </a:pPr>
            <a:r>
              <a:rPr lang="en-US" dirty="0"/>
              <a:t>	SB can then exec into B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29027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326506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SB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Freeform 21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5123792" y="6094753"/>
            <a:ext cx="1402784" cy="28503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5152572" y="5792534"/>
            <a:ext cx="1335314" cy="3224005"/>
          </a:xfrm>
          <a:custGeom>
            <a:avLst/>
            <a:gdLst>
              <a:gd name="connsiteX0" fmla="*/ 1524000 w 1524000"/>
              <a:gd name="connsiteY0" fmla="*/ 286352 h 3436553"/>
              <a:gd name="connsiteX1" fmla="*/ 957943 w 1524000"/>
              <a:gd name="connsiteY1" fmla="*/ 271838 h 3436553"/>
              <a:gd name="connsiteX2" fmla="*/ 638628 w 1524000"/>
              <a:gd name="connsiteY2" fmla="*/ 3145666 h 3436553"/>
              <a:gd name="connsiteX3" fmla="*/ 304800 w 1524000"/>
              <a:gd name="connsiteY3" fmla="*/ 3363381 h 3436553"/>
              <a:gd name="connsiteX4" fmla="*/ 0 w 1524000"/>
              <a:gd name="connsiteY4" fmla="*/ 3363381 h 3436553"/>
              <a:gd name="connsiteX0" fmla="*/ 1524000 w 1524000"/>
              <a:gd name="connsiteY0" fmla="*/ 213975 h 3388704"/>
              <a:gd name="connsiteX1" fmla="*/ 957943 w 1524000"/>
              <a:gd name="connsiteY1" fmla="*/ 199461 h 3388704"/>
              <a:gd name="connsiteX2" fmla="*/ 754742 w 1524000"/>
              <a:gd name="connsiteY2" fmla="*/ 2028261 h 3388704"/>
              <a:gd name="connsiteX3" fmla="*/ 304800 w 1524000"/>
              <a:gd name="connsiteY3" fmla="*/ 3291004 h 3388704"/>
              <a:gd name="connsiteX4" fmla="*/ 0 w 1524000"/>
              <a:gd name="connsiteY4" fmla="*/ 3291004 h 3388704"/>
              <a:gd name="connsiteX0" fmla="*/ 1524000 w 1524000"/>
              <a:gd name="connsiteY0" fmla="*/ 213975 h 3293780"/>
              <a:gd name="connsiteX1" fmla="*/ 957943 w 1524000"/>
              <a:gd name="connsiteY1" fmla="*/ 199461 h 3293780"/>
              <a:gd name="connsiteX2" fmla="*/ 754742 w 1524000"/>
              <a:gd name="connsiteY2" fmla="*/ 2028261 h 3293780"/>
              <a:gd name="connsiteX3" fmla="*/ 551542 w 1524000"/>
              <a:gd name="connsiteY3" fmla="*/ 3029747 h 3293780"/>
              <a:gd name="connsiteX4" fmla="*/ 0 w 1524000"/>
              <a:gd name="connsiteY4" fmla="*/ 3291004 h 3293780"/>
              <a:gd name="connsiteX0" fmla="*/ 1335314 w 1335314"/>
              <a:gd name="connsiteY0" fmla="*/ 213975 h 3279657"/>
              <a:gd name="connsiteX1" fmla="*/ 769257 w 1335314"/>
              <a:gd name="connsiteY1" fmla="*/ 199461 h 3279657"/>
              <a:gd name="connsiteX2" fmla="*/ 566056 w 1335314"/>
              <a:gd name="connsiteY2" fmla="*/ 2028261 h 3279657"/>
              <a:gd name="connsiteX3" fmla="*/ 362856 w 1335314"/>
              <a:gd name="connsiteY3" fmla="*/ 3029747 h 3279657"/>
              <a:gd name="connsiteX4" fmla="*/ 0 w 1335314"/>
              <a:gd name="connsiteY4" fmla="*/ 3276489 h 3279657"/>
              <a:gd name="connsiteX0" fmla="*/ 1335314 w 1335314"/>
              <a:gd name="connsiteY0" fmla="*/ 158323 h 3224005"/>
              <a:gd name="connsiteX1" fmla="*/ 609600 w 1335314"/>
              <a:gd name="connsiteY1" fmla="*/ 259924 h 3224005"/>
              <a:gd name="connsiteX2" fmla="*/ 566056 w 1335314"/>
              <a:gd name="connsiteY2" fmla="*/ 1972609 h 3224005"/>
              <a:gd name="connsiteX3" fmla="*/ 362856 w 1335314"/>
              <a:gd name="connsiteY3" fmla="*/ 2974095 h 3224005"/>
              <a:gd name="connsiteX4" fmla="*/ 0 w 1335314"/>
              <a:gd name="connsiteY4" fmla="*/ 3220837 h 322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314" h="3224005">
                <a:moveTo>
                  <a:pt x="1335314" y="158323"/>
                </a:moveTo>
                <a:cubicBezTo>
                  <a:pt x="1126066" y="-87210"/>
                  <a:pt x="737810" y="-42457"/>
                  <a:pt x="609600" y="259924"/>
                </a:cubicBezTo>
                <a:cubicBezTo>
                  <a:pt x="481390" y="562305"/>
                  <a:pt x="607180" y="1520247"/>
                  <a:pt x="566056" y="1972609"/>
                </a:cubicBezTo>
                <a:cubicBezTo>
                  <a:pt x="524932" y="2424971"/>
                  <a:pt x="457199" y="2766057"/>
                  <a:pt x="362856" y="2974095"/>
                </a:cubicBezTo>
                <a:cubicBezTo>
                  <a:pt x="268513" y="3182133"/>
                  <a:pt x="99181" y="3238980"/>
                  <a:pt x="0" y="3220837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BE3CFC-592D-4344-B3E5-998BBBCE462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67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clean </a:t>
            </a:r>
            <a:r>
              <a:rPr lang="en-US" dirty="0"/>
              <a:t>up #2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close(3)</a:t>
            </a:r>
          </a:p>
          <a:p>
            <a:pPr marL="0" indent="0">
              <a:buNone/>
            </a:pPr>
            <a:r>
              <a:rPr lang="en-US" dirty="0"/>
              <a:t>SB: close(3)</a:t>
            </a:r>
          </a:p>
          <a:p>
            <a:pPr marL="0" indent="0">
              <a:buNone/>
            </a:pPr>
            <a:r>
              <a:rPr lang="en-US" dirty="0"/>
              <a:t>	SB can then exec into B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91648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82031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06489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SB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urved Connector 24"/>
          <p:cNvCxnSpPr/>
          <p:nvPr/>
        </p:nvCxnSpPr>
        <p:spPr>
          <a:xfrm rot="10800000">
            <a:off x="5123792" y="6094753"/>
            <a:ext cx="1402784" cy="28503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5152572" y="5792534"/>
            <a:ext cx="1335314" cy="3224005"/>
          </a:xfrm>
          <a:custGeom>
            <a:avLst/>
            <a:gdLst>
              <a:gd name="connsiteX0" fmla="*/ 1524000 w 1524000"/>
              <a:gd name="connsiteY0" fmla="*/ 286352 h 3436553"/>
              <a:gd name="connsiteX1" fmla="*/ 957943 w 1524000"/>
              <a:gd name="connsiteY1" fmla="*/ 271838 h 3436553"/>
              <a:gd name="connsiteX2" fmla="*/ 638628 w 1524000"/>
              <a:gd name="connsiteY2" fmla="*/ 3145666 h 3436553"/>
              <a:gd name="connsiteX3" fmla="*/ 304800 w 1524000"/>
              <a:gd name="connsiteY3" fmla="*/ 3363381 h 3436553"/>
              <a:gd name="connsiteX4" fmla="*/ 0 w 1524000"/>
              <a:gd name="connsiteY4" fmla="*/ 3363381 h 3436553"/>
              <a:gd name="connsiteX0" fmla="*/ 1524000 w 1524000"/>
              <a:gd name="connsiteY0" fmla="*/ 213975 h 3388704"/>
              <a:gd name="connsiteX1" fmla="*/ 957943 w 1524000"/>
              <a:gd name="connsiteY1" fmla="*/ 199461 h 3388704"/>
              <a:gd name="connsiteX2" fmla="*/ 754742 w 1524000"/>
              <a:gd name="connsiteY2" fmla="*/ 2028261 h 3388704"/>
              <a:gd name="connsiteX3" fmla="*/ 304800 w 1524000"/>
              <a:gd name="connsiteY3" fmla="*/ 3291004 h 3388704"/>
              <a:gd name="connsiteX4" fmla="*/ 0 w 1524000"/>
              <a:gd name="connsiteY4" fmla="*/ 3291004 h 3388704"/>
              <a:gd name="connsiteX0" fmla="*/ 1524000 w 1524000"/>
              <a:gd name="connsiteY0" fmla="*/ 213975 h 3293780"/>
              <a:gd name="connsiteX1" fmla="*/ 957943 w 1524000"/>
              <a:gd name="connsiteY1" fmla="*/ 199461 h 3293780"/>
              <a:gd name="connsiteX2" fmla="*/ 754742 w 1524000"/>
              <a:gd name="connsiteY2" fmla="*/ 2028261 h 3293780"/>
              <a:gd name="connsiteX3" fmla="*/ 551542 w 1524000"/>
              <a:gd name="connsiteY3" fmla="*/ 3029747 h 3293780"/>
              <a:gd name="connsiteX4" fmla="*/ 0 w 1524000"/>
              <a:gd name="connsiteY4" fmla="*/ 3291004 h 3293780"/>
              <a:gd name="connsiteX0" fmla="*/ 1335314 w 1335314"/>
              <a:gd name="connsiteY0" fmla="*/ 213975 h 3279657"/>
              <a:gd name="connsiteX1" fmla="*/ 769257 w 1335314"/>
              <a:gd name="connsiteY1" fmla="*/ 199461 h 3279657"/>
              <a:gd name="connsiteX2" fmla="*/ 566056 w 1335314"/>
              <a:gd name="connsiteY2" fmla="*/ 2028261 h 3279657"/>
              <a:gd name="connsiteX3" fmla="*/ 362856 w 1335314"/>
              <a:gd name="connsiteY3" fmla="*/ 3029747 h 3279657"/>
              <a:gd name="connsiteX4" fmla="*/ 0 w 1335314"/>
              <a:gd name="connsiteY4" fmla="*/ 3276489 h 3279657"/>
              <a:gd name="connsiteX0" fmla="*/ 1335314 w 1335314"/>
              <a:gd name="connsiteY0" fmla="*/ 158323 h 3224005"/>
              <a:gd name="connsiteX1" fmla="*/ 609600 w 1335314"/>
              <a:gd name="connsiteY1" fmla="*/ 259924 h 3224005"/>
              <a:gd name="connsiteX2" fmla="*/ 566056 w 1335314"/>
              <a:gd name="connsiteY2" fmla="*/ 1972609 h 3224005"/>
              <a:gd name="connsiteX3" fmla="*/ 362856 w 1335314"/>
              <a:gd name="connsiteY3" fmla="*/ 2974095 h 3224005"/>
              <a:gd name="connsiteX4" fmla="*/ 0 w 1335314"/>
              <a:gd name="connsiteY4" fmla="*/ 3220837 h 322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314" h="3224005">
                <a:moveTo>
                  <a:pt x="1335314" y="158323"/>
                </a:moveTo>
                <a:cubicBezTo>
                  <a:pt x="1126066" y="-87210"/>
                  <a:pt x="737810" y="-42457"/>
                  <a:pt x="609600" y="259924"/>
                </a:cubicBezTo>
                <a:cubicBezTo>
                  <a:pt x="481390" y="562305"/>
                  <a:pt x="607180" y="1520247"/>
                  <a:pt x="566056" y="1972609"/>
                </a:cubicBezTo>
                <a:cubicBezTo>
                  <a:pt x="524932" y="2424971"/>
                  <a:pt x="457199" y="2766057"/>
                  <a:pt x="362856" y="2974095"/>
                </a:cubicBezTo>
                <a:cubicBezTo>
                  <a:pt x="268513" y="3182133"/>
                  <a:pt x="99181" y="3238980"/>
                  <a:pt x="0" y="3220837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7384E5C-D13E-428E-8976-3E65E836334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49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set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writes to the pipe (using FD 1)</a:t>
            </a:r>
          </a:p>
          <a:p>
            <a:r>
              <a:rPr lang="en-US" dirty="0"/>
              <a:t>B reads from the pipe (using FD 0)</a:t>
            </a:r>
          </a:p>
          <a:p>
            <a:r>
              <a:rPr lang="en-US" dirty="0"/>
              <a:t>S waits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24244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7244" y="8346589"/>
            <a:ext cx="777115" cy="1572044"/>
            <a:chOff x="5351097" y="6729572"/>
            <a:chExt cx="1626317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1097" y="6729572"/>
              <a:ext cx="1151907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8935"/>
              </p:ext>
            </p:extLst>
          </p:nvPr>
        </p:nvGraphicFramePr>
        <p:xfrm>
          <a:off x="8586723" y="5929089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152572" y="6908800"/>
            <a:ext cx="3434146" cy="2107739"/>
          </a:xfrm>
          <a:custGeom>
            <a:avLst/>
            <a:gdLst>
              <a:gd name="connsiteX0" fmla="*/ 1524000 w 1524000"/>
              <a:gd name="connsiteY0" fmla="*/ 286352 h 3436553"/>
              <a:gd name="connsiteX1" fmla="*/ 957943 w 1524000"/>
              <a:gd name="connsiteY1" fmla="*/ 271838 h 3436553"/>
              <a:gd name="connsiteX2" fmla="*/ 638628 w 1524000"/>
              <a:gd name="connsiteY2" fmla="*/ 3145666 h 3436553"/>
              <a:gd name="connsiteX3" fmla="*/ 304800 w 1524000"/>
              <a:gd name="connsiteY3" fmla="*/ 3363381 h 3436553"/>
              <a:gd name="connsiteX4" fmla="*/ 0 w 1524000"/>
              <a:gd name="connsiteY4" fmla="*/ 3363381 h 3436553"/>
              <a:gd name="connsiteX0" fmla="*/ 1524000 w 1524000"/>
              <a:gd name="connsiteY0" fmla="*/ 213975 h 3388704"/>
              <a:gd name="connsiteX1" fmla="*/ 957943 w 1524000"/>
              <a:gd name="connsiteY1" fmla="*/ 199461 h 3388704"/>
              <a:gd name="connsiteX2" fmla="*/ 754742 w 1524000"/>
              <a:gd name="connsiteY2" fmla="*/ 2028261 h 3388704"/>
              <a:gd name="connsiteX3" fmla="*/ 304800 w 1524000"/>
              <a:gd name="connsiteY3" fmla="*/ 3291004 h 3388704"/>
              <a:gd name="connsiteX4" fmla="*/ 0 w 1524000"/>
              <a:gd name="connsiteY4" fmla="*/ 3291004 h 3388704"/>
              <a:gd name="connsiteX0" fmla="*/ 1524000 w 1524000"/>
              <a:gd name="connsiteY0" fmla="*/ 213975 h 3293780"/>
              <a:gd name="connsiteX1" fmla="*/ 957943 w 1524000"/>
              <a:gd name="connsiteY1" fmla="*/ 199461 h 3293780"/>
              <a:gd name="connsiteX2" fmla="*/ 754742 w 1524000"/>
              <a:gd name="connsiteY2" fmla="*/ 2028261 h 3293780"/>
              <a:gd name="connsiteX3" fmla="*/ 551542 w 1524000"/>
              <a:gd name="connsiteY3" fmla="*/ 3029747 h 3293780"/>
              <a:gd name="connsiteX4" fmla="*/ 0 w 1524000"/>
              <a:gd name="connsiteY4" fmla="*/ 3291004 h 3293780"/>
              <a:gd name="connsiteX0" fmla="*/ 1335314 w 1335314"/>
              <a:gd name="connsiteY0" fmla="*/ 213975 h 3279657"/>
              <a:gd name="connsiteX1" fmla="*/ 769257 w 1335314"/>
              <a:gd name="connsiteY1" fmla="*/ 199461 h 3279657"/>
              <a:gd name="connsiteX2" fmla="*/ 566056 w 1335314"/>
              <a:gd name="connsiteY2" fmla="*/ 2028261 h 3279657"/>
              <a:gd name="connsiteX3" fmla="*/ 362856 w 1335314"/>
              <a:gd name="connsiteY3" fmla="*/ 3029747 h 3279657"/>
              <a:gd name="connsiteX4" fmla="*/ 0 w 1335314"/>
              <a:gd name="connsiteY4" fmla="*/ 3276489 h 3279657"/>
              <a:gd name="connsiteX0" fmla="*/ 1335314 w 1335314"/>
              <a:gd name="connsiteY0" fmla="*/ 158323 h 3224005"/>
              <a:gd name="connsiteX1" fmla="*/ 609600 w 1335314"/>
              <a:gd name="connsiteY1" fmla="*/ 259924 h 3224005"/>
              <a:gd name="connsiteX2" fmla="*/ 566056 w 1335314"/>
              <a:gd name="connsiteY2" fmla="*/ 1972609 h 3224005"/>
              <a:gd name="connsiteX3" fmla="*/ 362856 w 1335314"/>
              <a:gd name="connsiteY3" fmla="*/ 2974095 h 3224005"/>
              <a:gd name="connsiteX4" fmla="*/ 0 w 1335314"/>
              <a:gd name="connsiteY4" fmla="*/ 3220837 h 322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314" h="3224005">
                <a:moveTo>
                  <a:pt x="1335314" y="158323"/>
                </a:moveTo>
                <a:cubicBezTo>
                  <a:pt x="1126066" y="-87210"/>
                  <a:pt x="737810" y="-42457"/>
                  <a:pt x="609600" y="259924"/>
                </a:cubicBezTo>
                <a:cubicBezTo>
                  <a:pt x="481390" y="562305"/>
                  <a:pt x="607180" y="1520247"/>
                  <a:pt x="566056" y="1972609"/>
                </a:cubicBezTo>
                <a:cubicBezTo>
                  <a:pt x="524932" y="2424971"/>
                  <a:pt x="457199" y="2766057"/>
                  <a:pt x="362856" y="2974095"/>
                </a:cubicBezTo>
                <a:cubicBezTo>
                  <a:pt x="268513" y="3182133"/>
                  <a:pt x="99181" y="3238980"/>
                  <a:pt x="0" y="3220837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82017"/>
              </p:ext>
            </p:extLst>
          </p:nvPr>
        </p:nvGraphicFramePr>
        <p:xfrm>
          <a:off x="8586722" y="2226374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5152571" y="3280229"/>
            <a:ext cx="3425372" cy="1654628"/>
          </a:xfrm>
          <a:custGeom>
            <a:avLst/>
            <a:gdLst>
              <a:gd name="connsiteX0" fmla="*/ 3425372 w 3425372"/>
              <a:gd name="connsiteY0" fmla="*/ 0 h 1654628"/>
              <a:gd name="connsiteX1" fmla="*/ 0 w 3425372"/>
              <a:gd name="connsiteY1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5372" h="1654628">
                <a:moveTo>
                  <a:pt x="3425372" y="0"/>
                </a:moveTo>
                <a:lnTo>
                  <a:pt x="0" y="1654628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5123792" y="4273211"/>
            <a:ext cx="3425372" cy="1654628"/>
          </a:xfrm>
          <a:custGeom>
            <a:avLst/>
            <a:gdLst>
              <a:gd name="connsiteX0" fmla="*/ 3425372 w 3425372"/>
              <a:gd name="connsiteY0" fmla="*/ 0 h 1654628"/>
              <a:gd name="connsiteX1" fmla="*/ 0 w 3425372"/>
              <a:gd name="connsiteY1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5372" h="1654628">
                <a:moveTo>
                  <a:pt x="3425372" y="0"/>
                </a:moveTo>
                <a:lnTo>
                  <a:pt x="0" y="1654628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236921" y="3788228"/>
            <a:ext cx="5326509" cy="5312229"/>
          </a:xfrm>
          <a:custGeom>
            <a:avLst/>
            <a:gdLst>
              <a:gd name="connsiteX0" fmla="*/ 5260873 w 5260873"/>
              <a:gd name="connsiteY0" fmla="*/ 0 h 5486400"/>
              <a:gd name="connsiteX1" fmla="*/ 1066244 w 5260873"/>
              <a:gd name="connsiteY1" fmla="*/ 4267200 h 5486400"/>
              <a:gd name="connsiteX2" fmla="*/ 64758 w 5260873"/>
              <a:gd name="connsiteY2" fmla="*/ 4368800 h 5486400"/>
              <a:gd name="connsiteX3" fmla="*/ 93787 w 5260873"/>
              <a:gd name="connsiteY3" fmla="*/ 5152571 h 5486400"/>
              <a:gd name="connsiteX4" fmla="*/ 50244 w 5260873"/>
              <a:gd name="connsiteY4" fmla="*/ 5486400 h 5486400"/>
              <a:gd name="connsiteX0" fmla="*/ 5210629 w 5210629"/>
              <a:gd name="connsiteY0" fmla="*/ 0 h 5486400"/>
              <a:gd name="connsiteX1" fmla="*/ 1016000 w 5210629"/>
              <a:gd name="connsiteY1" fmla="*/ 4267200 h 5486400"/>
              <a:gd name="connsiteX2" fmla="*/ 116114 w 5210629"/>
              <a:gd name="connsiteY2" fmla="*/ 4078514 h 5486400"/>
              <a:gd name="connsiteX3" fmla="*/ 43543 w 5210629"/>
              <a:gd name="connsiteY3" fmla="*/ 5152571 h 5486400"/>
              <a:gd name="connsiteX4" fmla="*/ 0 w 5210629"/>
              <a:gd name="connsiteY4" fmla="*/ 5486400 h 5486400"/>
              <a:gd name="connsiteX0" fmla="*/ 5223179 w 5223179"/>
              <a:gd name="connsiteY0" fmla="*/ 0 h 5486400"/>
              <a:gd name="connsiteX1" fmla="*/ 1565578 w 5223179"/>
              <a:gd name="connsiteY1" fmla="*/ 3817257 h 5486400"/>
              <a:gd name="connsiteX2" fmla="*/ 128664 w 5223179"/>
              <a:gd name="connsiteY2" fmla="*/ 4078514 h 5486400"/>
              <a:gd name="connsiteX3" fmla="*/ 56093 w 5223179"/>
              <a:gd name="connsiteY3" fmla="*/ 5152571 h 5486400"/>
              <a:gd name="connsiteX4" fmla="*/ 12550 w 5223179"/>
              <a:gd name="connsiteY4" fmla="*/ 5486400 h 5486400"/>
              <a:gd name="connsiteX0" fmla="*/ 5223179 w 5223179"/>
              <a:gd name="connsiteY0" fmla="*/ 0 h 5486400"/>
              <a:gd name="connsiteX1" fmla="*/ 1565578 w 5223179"/>
              <a:gd name="connsiteY1" fmla="*/ 3817257 h 5486400"/>
              <a:gd name="connsiteX2" fmla="*/ 128664 w 5223179"/>
              <a:gd name="connsiteY2" fmla="*/ 4078514 h 5486400"/>
              <a:gd name="connsiteX3" fmla="*/ 56093 w 5223179"/>
              <a:gd name="connsiteY3" fmla="*/ 5152571 h 5486400"/>
              <a:gd name="connsiteX4" fmla="*/ 12550 w 5223179"/>
              <a:gd name="connsiteY4" fmla="*/ 5486400 h 5486400"/>
              <a:gd name="connsiteX0" fmla="*/ 5458310 w 5458310"/>
              <a:gd name="connsiteY0" fmla="*/ 0 h 5486400"/>
              <a:gd name="connsiteX1" fmla="*/ 1800709 w 5458310"/>
              <a:gd name="connsiteY1" fmla="*/ 3817257 h 5486400"/>
              <a:gd name="connsiteX2" fmla="*/ 363795 w 5458310"/>
              <a:gd name="connsiteY2" fmla="*/ 4078514 h 5486400"/>
              <a:gd name="connsiteX3" fmla="*/ 938 w 5458310"/>
              <a:gd name="connsiteY3" fmla="*/ 5080000 h 5486400"/>
              <a:gd name="connsiteX4" fmla="*/ 247681 w 5458310"/>
              <a:gd name="connsiteY4" fmla="*/ 5486400 h 5486400"/>
              <a:gd name="connsiteX0" fmla="*/ 5457609 w 5457609"/>
              <a:gd name="connsiteY0" fmla="*/ 0 h 5370286"/>
              <a:gd name="connsiteX1" fmla="*/ 1800008 w 5457609"/>
              <a:gd name="connsiteY1" fmla="*/ 3817257 h 5370286"/>
              <a:gd name="connsiteX2" fmla="*/ 363094 w 5457609"/>
              <a:gd name="connsiteY2" fmla="*/ 4078514 h 5370286"/>
              <a:gd name="connsiteX3" fmla="*/ 237 w 5457609"/>
              <a:gd name="connsiteY3" fmla="*/ 5080000 h 5370286"/>
              <a:gd name="connsiteX4" fmla="*/ 392123 w 5457609"/>
              <a:gd name="connsiteY4" fmla="*/ 5370286 h 5370286"/>
              <a:gd name="connsiteX0" fmla="*/ 5457609 w 5457609"/>
              <a:gd name="connsiteY0" fmla="*/ 0 h 5486400"/>
              <a:gd name="connsiteX1" fmla="*/ 1800008 w 5457609"/>
              <a:gd name="connsiteY1" fmla="*/ 3817257 h 5486400"/>
              <a:gd name="connsiteX2" fmla="*/ 363094 w 5457609"/>
              <a:gd name="connsiteY2" fmla="*/ 4078514 h 5486400"/>
              <a:gd name="connsiteX3" fmla="*/ 237 w 5457609"/>
              <a:gd name="connsiteY3" fmla="*/ 5080000 h 5486400"/>
              <a:gd name="connsiteX4" fmla="*/ 392123 w 5457609"/>
              <a:gd name="connsiteY4" fmla="*/ 5486400 h 5486400"/>
              <a:gd name="connsiteX0" fmla="*/ 5457609 w 5457609"/>
              <a:gd name="connsiteY0" fmla="*/ 0 h 5486400"/>
              <a:gd name="connsiteX1" fmla="*/ 1800008 w 5457609"/>
              <a:gd name="connsiteY1" fmla="*/ 3817257 h 5486400"/>
              <a:gd name="connsiteX2" fmla="*/ 363094 w 5457609"/>
              <a:gd name="connsiteY2" fmla="*/ 4078514 h 5486400"/>
              <a:gd name="connsiteX3" fmla="*/ 237 w 5457609"/>
              <a:gd name="connsiteY3" fmla="*/ 5080000 h 5486400"/>
              <a:gd name="connsiteX4" fmla="*/ 392123 w 5457609"/>
              <a:gd name="connsiteY4" fmla="*/ 5486400 h 5486400"/>
              <a:gd name="connsiteX0" fmla="*/ 5471505 w 5471505"/>
              <a:gd name="connsiteY0" fmla="*/ 0 h 5486400"/>
              <a:gd name="connsiteX1" fmla="*/ 1813904 w 5471505"/>
              <a:gd name="connsiteY1" fmla="*/ 3817257 h 5486400"/>
              <a:gd name="connsiteX2" fmla="*/ 260876 w 5471505"/>
              <a:gd name="connsiteY2" fmla="*/ 4267200 h 5486400"/>
              <a:gd name="connsiteX3" fmla="*/ 14133 w 5471505"/>
              <a:gd name="connsiteY3" fmla="*/ 5080000 h 5486400"/>
              <a:gd name="connsiteX4" fmla="*/ 406019 w 5471505"/>
              <a:gd name="connsiteY4" fmla="*/ 5486400 h 5486400"/>
              <a:gd name="connsiteX0" fmla="*/ 5497619 w 5497619"/>
              <a:gd name="connsiteY0" fmla="*/ 0 h 5486400"/>
              <a:gd name="connsiteX1" fmla="*/ 2464132 w 5497619"/>
              <a:gd name="connsiteY1" fmla="*/ 3556000 h 5486400"/>
              <a:gd name="connsiteX2" fmla="*/ 286990 w 5497619"/>
              <a:gd name="connsiteY2" fmla="*/ 4267200 h 5486400"/>
              <a:gd name="connsiteX3" fmla="*/ 40247 w 5497619"/>
              <a:gd name="connsiteY3" fmla="*/ 5080000 h 5486400"/>
              <a:gd name="connsiteX4" fmla="*/ 432133 w 5497619"/>
              <a:gd name="connsiteY4" fmla="*/ 5486400 h 5486400"/>
              <a:gd name="connsiteX0" fmla="*/ 5453826 w 5453826"/>
              <a:gd name="connsiteY0" fmla="*/ 0 h 5486400"/>
              <a:gd name="connsiteX1" fmla="*/ 2420339 w 5453826"/>
              <a:gd name="connsiteY1" fmla="*/ 3556000 h 5486400"/>
              <a:gd name="connsiteX2" fmla="*/ 243197 w 5453826"/>
              <a:gd name="connsiteY2" fmla="*/ 4267200 h 5486400"/>
              <a:gd name="connsiteX3" fmla="*/ 69026 w 5453826"/>
              <a:gd name="connsiteY3" fmla="*/ 4760686 h 5486400"/>
              <a:gd name="connsiteX4" fmla="*/ 388340 w 5453826"/>
              <a:gd name="connsiteY4" fmla="*/ 5486400 h 5486400"/>
              <a:gd name="connsiteX0" fmla="*/ 5456496 w 5456496"/>
              <a:gd name="connsiteY0" fmla="*/ 0 h 5312229"/>
              <a:gd name="connsiteX1" fmla="*/ 2423009 w 5456496"/>
              <a:gd name="connsiteY1" fmla="*/ 3556000 h 5312229"/>
              <a:gd name="connsiteX2" fmla="*/ 245867 w 5456496"/>
              <a:gd name="connsiteY2" fmla="*/ 4267200 h 5312229"/>
              <a:gd name="connsiteX3" fmla="*/ 71696 w 5456496"/>
              <a:gd name="connsiteY3" fmla="*/ 4760686 h 5312229"/>
              <a:gd name="connsiteX4" fmla="*/ 434553 w 5456496"/>
              <a:gd name="connsiteY4" fmla="*/ 5312229 h 5312229"/>
              <a:gd name="connsiteX0" fmla="*/ 5326509 w 5326509"/>
              <a:gd name="connsiteY0" fmla="*/ 0 h 5312229"/>
              <a:gd name="connsiteX1" fmla="*/ 2293022 w 5326509"/>
              <a:gd name="connsiteY1" fmla="*/ 3556000 h 5312229"/>
              <a:gd name="connsiteX2" fmla="*/ 115880 w 5326509"/>
              <a:gd name="connsiteY2" fmla="*/ 4267200 h 5312229"/>
              <a:gd name="connsiteX3" fmla="*/ 304566 w 5326509"/>
              <a:gd name="connsiteY3" fmla="*/ 5312229 h 531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509" h="5312229">
                <a:moveTo>
                  <a:pt x="5326509" y="0"/>
                </a:moveTo>
                <a:cubicBezTo>
                  <a:pt x="3662204" y="1769533"/>
                  <a:pt x="3161460" y="2844800"/>
                  <a:pt x="2293022" y="3556000"/>
                </a:cubicBezTo>
                <a:cubicBezTo>
                  <a:pt x="1424584" y="4267200"/>
                  <a:pt x="447289" y="3974495"/>
                  <a:pt x="115880" y="4267200"/>
                </a:cubicBezTo>
                <a:cubicBezTo>
                  <a:pt x="-215529" y="4559905"/>
                  <a:pt x="265257" y="5094515"/>
                  <a:pt x="304566" y="5312229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152571" y="6379783"/>
            <a:ext cx="3396593" cy="10660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894358" y="6514728"/>
            <a:ext cx="3654806" cy="139555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7D56D2-EB8E-40EC-9D78-61CC1908C35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97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415D-69E1-4AC1-A424-B3AA4529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 (IPC)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D32B2-3198-42A6-B619-B209E55E6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  <a:p>
            <a:r>
              <a:rPr lang="en-US" b="1" dirty="0">
                <a:solidFill>
                  <a:srgbClr val="FF0000"/>
                </a:solidFill>
              </a:rPr>
              <a:t>Pipes</a:t>
            </a:r>
          </a:p>
          <a:p>
            <a:r>
              <a:rPr lang="en-US" dirty="0"/>
              <a:t>Named pipes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Message queues</a:t>
            </a:r>
          </a:p>
          <a:p>
            <a:r>
              <a:rPr lang="en-US" dirty="0"/>
              <a:t>Shared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Synchronization primitives</a:t>
            </a:r>
          </a:p>
          <a:p>
            <a:pPr lvl="1"/>
            <a:r>
              <a:rPr lang="en-US" dirty="0"/>
              <a:t>Semaphores, Signals,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936EF-F9BB-4302-ACA1-A10B5B996CB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941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Opened files for a dying proces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FDs</a:t>
            </a:r>
            <a:r>
              <a:rPr dirty="0"/>
              <a:t> </a:t>
            </a:r>
            <a:r>
              <a:rPr lang="en-US" dirty="0"/>
              <a:t>of </a:t>
            </a:r>
            <a:r>
              <a:rPr dirty="0"/>
              <a:t>a dying process</a:t>
            </a:r>
          </a:p>
        </p:txBody>
      </p:sp>
      <p:sp>
        <p:nvSpPr>
          <p:cNvPr id="55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51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52" name="When a process end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When a process ends</a:t>
            </a:r>
            <a:r>
              <a:rPr lang="en-US" dirty="0"/>
              <a:t>, a</a:t>
            </a:r>
            <a:r>
              <a:rPr dirty="0"/>
              <a:t>ll its open </a:t>
            </a:r>
            <a:r>
              <a:rPr lang="en-US" dirty="0"/>
              <a:t>FDs</a:t>
            </a:r>
            <a:r>
              <a:rPr dirty="0"/>
              <a:t> are automatically closed</a:t>
            </a:r>
            <a:endParaRPr lang="en-US" dirty="0"/>
          </a:p>
          <a:p>
            <a:r>
              <a:rPr lang="en-US" dirty="0"/>
              <a:t>What happens to the processes on the other end of the pipe?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Assume S does not read or write, but have FDs of the pipe</a:t>
            </a:r>
          </a:p>
          <a:p>
            <a:r>
              <a:rPr lang="en-US" sz="2800" dirty="0"/>
              <a:t>If both A and S die, B gets EOF when all buffered data are consumed</a:t>
            </a:r>
          </a:p>
          <a:p>
            <a:r>
              <a:rPr lang="en-US" sz="2800" dirty="0"/>
              <a:t>If A dies, B will wait for more data (assuming S may write)</a:t>
            </a:r>
          </a:p>
          <a:p>
            <a:r>
              <a:rPr lang="en-US" sz="2800" dirty="0"/>
              <a:t>If both B and S die, A gets an error (SIGPIPE) when writing </a:t>
            </a:r>
          </a:p>
          <a:p>
            <a:r>
              <a:rPr lang="en-US" sz="2800" dirty="0"/>
              <a:t>If B dies, A will wait if the pipe is full (assuming S will read)</a:t>
            </a:r>
          </a:p>
          <a:p>
            <a:pPr marL="3429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276312" y="8181556"/>
            <a:ext cx="777403" cy="1572044"/>
            <a:chOff x="5350494" y="6729572"/>
            <a:chExt cx="1626920" cy="3827813"/>
          </a:xfrm>
        </p:grpSpPr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008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TextBox 1"/>
          <p:cNvSpPr txBox="1"/>
          <p:nvPr/>
        </p:nvSpPr>
        <p:spPr>
          <a:xfrm>
            <a:off x="3996700" y="7470340"/>
            <a:ext cx="139337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9443" y="8700838"/>
            <a:ext cx="139337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A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0414" y="8700838"/>
            <a:ext cx="139337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B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90834" y="8967577"/>
            <a:ext cx="922923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/>
          <p:cNvCxnSpPr/>
          <p:nvPr/>
        </p:nvCxnSpPr>
        <p:spPr>
          <a:xfrm flipH="1">
            <a:off x="5660271" y="8967577"/>
            <a:ext cx="1045029" cy="0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Freeform 13"/>
          <p:cNvSpPr/>
          <p:nvPr/>
        </p:nvSpPr>
        <p:spPr>
          <a:xfrm>
            <a:off x="3422476" y="7699829"/>
            <a:ext cx="815395" cy="1045704"/>
          </a:xfrm>
          <a:custGeom>
            <a:avLst/>
            <a:gdLst>
              <a:gd name="connsiteX0" fmla="*/ 815395 w 815395"/>
              <a:gd name="connsiteY0" fmla="*/ 0 h 1045704"/>
              <a:gd name="connsiteX1" fmla="*/ 17109 w 815395"/>
              <a:gd name="connsiteY1" fmla="*/ 232228 h 1045704"/>
              <a:gd name="connsiteX2" fmla="*/ 249338 w 815395"/>
              <a:gd name="connsiteY2" fmla="*/ 986971 h 1045704"/>
              <a:gd name="connsiteX3" fmla="*/ 249338 w 815395"/>
              <a:gd name="connsiteY3" fmla="*/ 972457 h 104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395" h="1045704">
                <a:moveTo>
                  <a:pt x="815395" y="0"/>
                </a:moveTo>
                <a:cubicBezTo>
                  <a:pt x="463423" y="33866"/>
                  <a:pt x="111452" y="67733"/>
                  <a:pt x="17109" y="232228"/>
                </a:cubicBezTo>
                <a:cubicBezTo>
                  <a:pt x="-77234" y="396723"/>
                  <a:pt x="249338" y="986971"/>
                  <a:pt x="249338" y="986971"/>
                </a:cubicBezTo>
                <a:cubicBezTo>
                  <a:pt x="288043" y="1110342"/>
                  <a:pt x="220309" y="1006324"/>
                  <a:pt x="249338" y="972457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210328" y="7714343"/>
            <a:ext cx="615731" cy="1001486"/>
          </a:xfrm>
          <a:custGeom>
            <a:avLst/>
            <a:gdLst>
              <a:gd name="connsiteX0" fmla="*/ 0 w 615731"/>
              <a:gd name="connsiteY0" fmla="*/ 0 h 1001486"/>
              <a:gd name="connsiteX1" fmla="*/ 609600 w 615731"/>
              <a:gd name="connsiteY1" fmla="*/ 217714 h 1001486"/>
              <a:gd name="connsiteX2" fmla="*/ 261257 w 615731"/>
              <a:gd name="connsiteY2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731" h="1001486">
                <a:moveTo>
                  <a:pt x="0" y="0"/>
                </a:moveTo>
                <a:cubicBezTo>
                  <a:pt x="283028" y="25400"/>
                  <a:pt x="566057" y="50800"/>
                  <a:pt x="609600" y="217714"/>
                </a:cubicBezTo>
                <a:cubicBezTo>
                  <a:pt x="653143" y="384628"/>
                  <a:pt x="457200" y="693057"/>
                  <a:pt x="261257" y="1001486"/>
                </a:cubicBezTo>
              </a:path>
            </a:pathLst>
          </a:custGeom>
          <a:noFill/>
          <a:ln w="254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5167" y="7699372"/>
            <a:ext cx="5098133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Close file descriptors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a process does not use!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B8B6AE-D50A-454A-B6C2-5154938698A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51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You can repeat thi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Going further…</a:t>
            </a:r>
            <a:endParaRPr dirty="0"/>
          </a:p>
        </p:txBody>
      </p:sp>
      <p:sp>
        <p:nvSpPr>
          <p:cNvPr id="53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3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40" name="Once per stage of the pipeline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 can repeat this to create a long pipeline</a:t>
            </a:r>
          </a:p>
          <a:p>
            <a:pPr lvl="1"/>
            <a:r>
              <a:rPr lang="en-US" dirty="0"/>
              <a:t>E.g., connect B's </a:t>
            </a:r>
            <a:r>
              <a:rPr lang="en-US" dirty="0" err="1"/>
              <a:t>stdout</a:t>
            </a:r>
            <a:r>
              <a:rPr lang="en-US" dirty="0"/>
              <a:t> to </a:t>
            </a:r>
            <a:r>
              <a:rPr lang="en-US" dirty="0" err="1"/>
              <a:t>stdin</a:t>
            </a:r>
            <a:r>
              <a:rPr lang="en-US" dirty="0"/>
              <a:t> of another process C</a:t>
            </a:r>
          </a:p>
          <a:p>
            <a:r>
              <a:rPr lang="en-US" dirty="0"/>
              <a:t>Draw pictures to find out how pipes are used</a:t>
            </a:r>
          </a:p>
          <a:p>
            <a:pPr lvl="1"/>
            <a:r>
              <a:rPr lang="en-US" dirty="0"/>
              <a:t>And what FDs need to be closed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Remember</a:t>
            </a:r>
          </a:p>
          <a:p>
            <a:r>
              <a:rPr lang="en-US" dirty="0"/>
              <a:t>Processes are running in parallel once they are created</a:t>
            </a:r>
          </a:p>
          <a:p>
            <a:pPr lvl="1"/>
            <a:r>
              <a:rPr lang="en-US" dirty="0"/>
              <a:t>Although we showed the operations in sequence</a:t>
            </a:r>
          </a:p>
          <a:p>
            <a:r>
              <a:rPr lang="en-US" dirty="0"/>
              <a:t>All processes in the pipeline are running concurrently on Linux</a:t>
            </a:r>
          </a:p>
          <a:p>
            <a:pPr lvl="1"/>
            <a:r>
              <a:rPr lang="en-US" dirty="0"/>
              <a:t>As soon as data are sent in the pipe…</a:t>
            </a:r>
          </a:p>
          <a:p>
            <a:pPr lvl="1"/>
            <a:r>
              <a:rPr lang="en-US" dirty="0"/>
              <a:t>The next process can pick them up and start to 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DFB70-C03C-4153-A2B5-FE3131DF2DC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808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6D4D-97D2-4FC4-8453-5E53EF10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of read() and write()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26AAF-81E7-4446-914A-A6B1D3E9C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nr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= read(</a:t>
            </a:r>
            <a:r>
              <a:rPr lang="en-US" sz="2800" dirty="0" err="1">
                <a:latin typeface="Consolas" panose="020B0609020204030204" pitchFamily="49" charset="0"/>
              </a:rPr>
              <a:t>fd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buf</a:t>
            </a:r>
            <a:r>
              <a:rPr lang="en-US" sz="2800" dirty="0">
                <a:latin typeface="Consolas" panose="020B0609020204030204" pitchFamily="49" charset="0"/>
              </a:rPr>
              <a:t>, N);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nw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= write(</a:t>
            </a:r>
            <a:r>
              <a:rPr lang="en-US" sz="2800" dirty="0" err="1">
                <a:latin typeface="Consolas" panose="020B0609020204030204" pitchFamily="49" charset="0"/>
              </a:rPr>
              <a:t>fd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buf</a:t>
            </a:r>
            <a:r>
              <a:rPr lang="en-US" sz="2800" dirty="0">
                <a:latin typeface="Consolas" panose="020B0609020204030204" pitchFamily="49" charset="0"/>
              </a:rPr>
              <a:t>, N);</a:t>
            </a:r>
          </a:p>
          <a:p>
            <a:pPr marL="0" indent="0">
              <a:buNone/>
            </a:pPr>
            <a:r>
              <a:rPr lang="en-US" sz="2800" dirty="0"/>
              <a:t>write() and read() returns the number of bytes actually read/written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The </a:t>
            </a:r>
            <a:r>
              <a:rPr lang="en-US" sz="2800" dirty="0" smtClean="0">
                <a:solidFill>
                  <a:schemeClr val="accent1"/>
                </a:solidFill>
              </a:rPr>
              <a:t>returned values may be </a:t>
            </a:r>
            <a:r>
              <a:rPr lang="en-US" sz="2800" dirty="0">
                <a:solidFill>
                  <a:schemeClr val="accent1"/>
                </a:solidFill>
              </a:rPr>
              <a:t>less than the requested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Aotmicity</a:t>
            </a:r>
            <a:r>
              <a:rPr lang="en-US" sz="2800" dirty="0"/>
              <a:t> of write () is guaranteed if the number of bytes is less than PIPE_BUF </a:t>
            </a:r>
          </a:p>
          <a:p>
            <a:pPr lvl="1"/>
            <a:r>
              <a:rPr lang="en-US" sz="2800" dirty="0"/>
              <a:t>The bytes will be consecutive</a:t>
            </a:r>
          </a:p>
          <a:p>
            <a:pPr lvl="1"/>
            <a:r>
              <a:rPr lang="en-US" sz="2800" dirty="0"/>
              <a:t>The default value of PIPE_BUF is 4096 on Linux</a:t>
            </a:r>
          </a:p>
          <a:p>
            <a:r>
              <a:rPr lang="en-US" sz="2800" dirty="0"/>
              <a:t>For read(), it is fine if all writes and reads are of the same size</a:t>
            </a:r>
          </a:p>
          <a:p>
            <a:pPr lvl="1"/>
            <a:r>
              <a:rPr lang="en-US" sz="2800" dirty="0"/>
              <a:t>Otherwise, need special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51D2A-00AC-48EA-B9C0-BF5D88B0407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329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Study the remaining slides yourself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39DFA-B5A4-4635-92B7-3C705438FD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09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2-stage pipeline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// A | B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pipe(</a:t>
            </a:r>
            <a:r>
              <a:rPr lang="en-US" sz="2800" dirty="0" err="1">
                <a:latin typeface="Consolas" panose="020B0609020204030204" pitchFamily="49" charset="0"/>
              </a:rPr>
              <a:t>pipefd</a:t>
            </a:r>
            <a:r>
              <a:rPr lang="en-US" sz="2800" dirty="0">
                <a:latin typeface="Consolas" panose="020B0609020204030204" pitchFamily="49" charset="0"/>
              </a:rPr>
              <a:t>) 	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pipefd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is an array of 2 int's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pid_a</a:t>
            </a:r>
            <a:r>
              <a:rPr lang="en-US" sz="2800" dirty="0">
                <a:latin typeface="Consolas" panose="020B0609020204030204" pitchFamily="49" charset="0"/>
              </a:rPr>
              <a:t> = fork()    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for A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if (</a:t>
            </a:r>
            <a:r>
              <a:rPr lang="en-US" sz="2800" dirty="0" err="1">
                <a:latin typeface="Consolas" panose="020B0609020204030204" pitchFamily="49" charset="0"/>
              </a:rPr>
              <a:t>pid_a</a:t>
            </a:r>
            <a:r>
              <a:rPr lang="en-US" sz="2800" dirty="0">
                <a:latin typeface="Consolas" panose="020B0609020204030204" pitchFamily="49" charset="0"/>
              </a:rPr>
              <a:t> == 0) { 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child process for A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dup2(); 		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setup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stdout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for A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close both FDs in </a:t>
            </a:r>
            <a:r>
              <a:rPr lang="en-US" sz="2800" dirty="0" err="1">
                <a:latin typeface="Consolas" panose="020B0609020204030204" pitchFamily="49" charset="0"/>
              </a:rPr>
              <a:t>pipefd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exec to start A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remember to exit from child on error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close(</a:t>
            </a:r>
            <a:r>
              <a:rPr lang="en-US" sz="2800" dirty="0" err="1">
                <a:latin typeface="Consolas" panose="020B0609020204030204" pitchFamily="49" charset="0"/>
              </a:rPr>
              <a:t>pipefd</a:t>
            </a:r>
            <a:r>
              <a:rPr lang="en-US" sz="2800" dirty="0">
                <a:latin typeface="Consolas" panose="020B0609020204030204" pitchFamily="49" charset="0"/>
              </a:rPr>
              <a:t>[WR_END]);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No need to keep it open in parent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B7D2-D84B-41B3-8E2C-5F5E501DC9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719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2-stage pipeline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pid_b</a:t>
            </a:r>
            <a:r>
              <a:rPr lang="en-US" sz="2800" dirty="0">
                <a:latin typeface="Consolas" panose="020B0609020204030204" pitchFamily="49" charset="0"/>
              </a:rPr>
              <a:t> = fork()    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for B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if (</a:t>
            </a:r>
            <a:r>
              <a:rPr lang="en-US" sz="2800" dirty="0" err="1">
                <a:latin typeface="Consolas" panose="020B0609020204030204" pitchFamily="49" charset="0"/>
              </a:rPr>
              <a:t>pid_b</a:t>
            </a:r>
            <a:r>
              <a:rPr lang="en-US" sz="2800" dirty="0">
                <a:latin typeface="Consolas" panose="020B0609020204030204" pitchFamily="49" charset="0"/>
              </a:rPr>
              <a:t> == 0) { 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child process for B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dup2(); 		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setup stdin for B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close(</a:t>
            </a:r>
            <a:r>
              <a:rPr lang="en-US" sz="2800" dirty="0" err="1">
                <a:latin typeface="Consolas" panose="020B0609020204030204" pitchFamily="49" charset="0"/>
              </a:rPr>
              <a:t>pipefd</a:t>
            </a:r>
            <a:r>
              <a:rPr lang="en-US" sz="2800" dirty="0">
                <a:latin typeface="Consolas" panose="020B0609020204030204" pitchFamily="49" charset="0"/>
              </a:rPr>
              <a:t>[RD_END));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exec to start B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remember to exit from child on error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close(</a:t>
            </a:r>
            <a:r>
              <a:rPr lang="en-US" sz="2800" dirty="0" err="1">
                <a:latin typeface="Consolas" panose="020B0609020204030204" pitchFamily="49" charset="0"/>
              </a:rPr>
              <a:t>pipefd</a:t>
            </a:r>
            <a:r>
              <a:rPr lang="en-US" sz="2800" dirty="0">
                <a:latin typeface="Consolas" panose="020B0609020204030204" pitchFamily="49" charset="0"/>
              </a:rPr>
              <a:t>[RD_END]);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No need to keep it open in parent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Add code to check return value for errors!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B7D2-D84B-41B3-8E2C-5F5E501DC9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96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Pipes to Sum Matrix Rows Concurrently</a:t>
            </a:r>
          </a:p>
        </p:txBody>
      </p:sp>
      <p:sp>
        <p:nvSpPr>
          <p:cNvPr id="7" name="Shape 192"/>
          <p:cNvSpPr/>
          <p:nvPr/>
        </p:nvSpPr>
        <p:spPr>
          <a:xfrm>
            <a:off x="506087" y="2597665"/>
            <a:ext cx="11992625" cy="646330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main(void)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row_sum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sum = 0,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[2], a[N][N] = {{1, 1, 1}, {2, 2, 2}, {3, 3, 3}};</a:t>
            </a:r>
          </a:p>
          <a:p>
            <a:pPr algn="l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if (pipe(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== -1)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error_exit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("pipe() failed");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create pipe */</a:t>
            </a:r>
          </a:p>
          <a:p>
            <a:pPr algn="l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for 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&lt; N; ++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if (fork() == 0) {   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create a child process for each row */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row_sum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add_vector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]);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compute the sum of a row 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if (write(pd[1], &amp;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row_sum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(int)) == -1)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write to pipe 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error_exit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("write() failed");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return 0;                          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exit from child */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/* better to close the write end in the parent 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for 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&lt; N; ++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if (read(pd[0], &amp;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row_sum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(int)) == -1)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read from pipe 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error_exit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("read() failed");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sum +=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row_sum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			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calculate the total 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("Sum of the array = %d\n", sum);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/* wait for child processes*/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66AB3-3F64-438B-8ACD-F4EC072A89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" y="2055415"/>
            <a:ext cx="117233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See the complete code  in the demo repo.</a:t>
            </a:r>
          </a:p>
        </p:txBody>
      </p:sp>
    </p:spTree>
    <p:extLst>
      <p:ext uri="{BB962C8B-B14F-4D97-AF65-F5344CB8AC3E}">
        <p14:creationId xmlns:p14="http://schemas.microsoft.com/office/powerpoint/2010/main" val="318919683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 dirty="0"/>
              <a:t>P</a:t>
            </a:r>
            <a:r>
              <a:rPr lang="en-US" sz="4000" dirty="0"/>
              <a:t>arent process</a:t>
            </a:r>
            <a:endParaRPr sz="4000" dirty="0"/>
          </a:p>
        </p:txBody>
      </p:sp>
      <p:pic>
        <p:nvPicPr>
          <p:cNvPr id="259" name="pasted-image.png"/>
          <p:cNvPicPr/>
          <p:nvPr/>
        </p:nvPicPr>
        <p:blipFill rotWithShape="1">
          <a:blip r:embed="rId3"/>
          <a:srcRect t="1" b="46969"/>
          <a:stretch/>
        </p:blipFill>
        <p:spPr>
          <a:xfrm>
            <a:off x="-42841" y="2094308"/>
            <a:ext cx="6870701" cy="237744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34594"/>
              </p:ext>
            </p:extLst>
          </p:nvPr>
        </p:nvGraphicFramePr>
        <p:xfrm>
          <a:off x="88663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8800" y="6108879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49598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8" name="Cloud 7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9" name="Cloud 8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10" name="Freeform 9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22716-07D5-4928-81F0-21BEF6E6B8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825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 dirty="0"/>
              <a:t>P</a:t>
            </a:r>
            <a:r>
              <a:rPr lang="en-US" sz="4000" dirty="0"/>
              <a:t>ipe creation</a:t>
            </a:r>
            <a:endParaRPr sz="4000" dirty="0"/>
          </a:p>
        </p:txBody>
      </p:sp>
      <p:pic>
        <p:nvPicPr>
          <p:cNvPr id="259" name="pasted-image.png"/>
          <p:cNvPicPr/>
          <p:nvPr/>
        </p:nvPicPr>
        <p:blipFill rotWithShape="1">
          <a:blip r:embed="rId3"/>
          <a:srcRect t="1" b="46969"/>
          <a:stretch/>
        </p:blipFill>
        <p:spPr>
          <a:xfrm>
            <a:off x="-42841" y="2094308"/>
            <a:ext cx="6870701" cy="237744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8663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8800" y="6108879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66529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8" name="Cloud 7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9" name="Cloud 8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10" name="Freeform 9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6" name="Freeform 15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2637347" y="7913287"/>
            <a:ext cx="1066800" cy="886626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5219BD-C05A-4216-9ED2-D110F591DD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363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After forking (without cleanup)</a:t>
            </a:r>
            <a:endParaRPr sz="4000" dirty="0"/>
          </a:p>
        </p:txBody>
      </p:sp>
      <p:pic>
        <p:nvPicPr>
          <p:cNvPr id="259" name="pasted-image.png"/>
          <p:cNvPicPr/>
          <p:nvPr/>
        </p:nvPicPr>
        <p:blipFill rotWithShape="1">
          <a:blip r:embed="rId3"/>
          <a:srcRect t="1" b="46969"/>
          <a:stretch/>
        </p:blipFill>
        <p:spPr>
          <a:xfrm>
            <a:off x="0" y="2072902"/>
            <a:ext cx="6870701" cy="237744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8663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7040" y="6108879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30151"/>
              </p:ext>
            </p:extLst>
          </p:nvPr>
        </p:nvGraphicFramePr>
        <p:xfrm>
          <a:off x="57870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8" name="Cloud 7"/>
          <p:cNvSpPr/>
          <p:nvPr/>
        </p:nvSpPr>
        <p:spPr>
          <a:xfrm>
            <a:off x="372079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9" name="Cloud 8"/>
          <p:cNvSpPr/>
          <p:nvPr/>
        </p:nvSpPr>
        <p:spPr>
          <a:xfrm>
            <a:off x="372079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10" name="Freeform 9"/>
          <p:cNvSpPr/>
          <p:nvPr/>
        </p:nvSpPr>
        <p:spPr>
          <a:xfrm>
            <a:off x="261720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61720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63297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6" name="Freeform 15"/>
          <p:cNvSpPr/>
          <p:nvPr/>
        </p:nvSpPr>
        <p:spPr>
          <a:xfrm>
            <a:off x="257241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2495587" y="7913287"/>
            <a:ext cx="1066800" cy="886626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pasted-image.png"/>
          <p:cNvPicPr/>
          <p:nvPr/>
        </p:nvPicPr>
        <p:blipFill rotWithShape="1">
          <a:blip r:embed="rId4"/>
          <a:srcRect l="52924" t="-5" r="1143" b="56271"/>
          <a:stretch/>
        </p:blipFill>
        <p:spPr>
          <a:xfrm>
            <a:off x="10037844" y="2082800"/>
            <a:ext cx="3931920" cy="256032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491786"/>
              </p:ext>
            </p:extLst>
          </p:nvPr>
        </p:nvGraphicFramePr>
        <p:xfrm>
          <a:off x="1099288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145284" y="1981200"/>
            <a:ext cx="1134532" cy="34881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Child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=N-1</a:t>
            </a:r>
          </a:p>
        </p:txBody>
      </p:sp>
      <p:pic>
        <p:nvPicPr>
          <p:cNvPr id="21" name="pasted-image.png"/>
          <p:cNvPicPr/>
          <p:nvPr/>
        </p:nvPicPr>
        <p:blipFill rotWithShape="1">
          <a:blip r:embed="rId4"/>
          <a:srcRect l="52924" t="-5" r="1143" b="56271"/>
          <a:stretch/>
        </p:blipFill>
        <p:spPr>
          <a:xfrm>
            <a:off x="6511376" y="2093435"/>
            <a:ext cx="3931920" cy="256032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Box 22"/>
          <p:cNvSpPr txBox="1"/>
          <p:nvPr/>
        </p:nvSpPr>
        <p:spPr>
          <a:xfrm>
            <a:off x="7618816" y="1991835"/>
            <a:ext cx="1134532" cy="34881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Child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=0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05686" y="5999016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94280"/>
              </p:ext>
            </p:extLst>
          </p:nvPr>
        </p:nvGraphicFramePr>
        <p:xfrm>
          <a:off x="7167348" y="4802350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  <a:r>
                        <a:rPr lang="en-US" sz="2400" b="1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0</a:t>
                      </a:r>
                      <a:endParaRPr lang="en-US" sz="24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53609"/>
              </p:ext>
            </p:extLst>
          </p:nvPr>
        </p:nvGraphicFramePr>
        <p:xfrm>
          <a:off x="7527368" y="2612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2727"/>
              </p:ext>
            </p:extLst>
          </p:nvPr>
        </p:nvGraphicFramePr>
        <p:xfrm>
          <a:off x="10665460" y="4763361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  <a:r>
                        <a:rPr lang="en-US" sz="2400" b="1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N-1</a:t>
                      </a:r>
                      <a:endParaRPr lang="en-US" sz="24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28" name="Freeform 27"/>
          <p:cNvSpPr/>
          <p:nvPr/>
        </p:nvSpPr>
        <p:spPr>
          <a:xfrm flipH="1">
            <a:off x="5013563" y="5207742"/>
            <a:ext cx="2133834" cy="642680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" name="Freeform 28"/>
          <p:cNvSpPr/>
          <p:nvPr/>
        </p:nvSpPr>
        <p:spPr>
          <a:xfrm flipH="1">
            <a:off x="5084367" y="6084415"/>
            <a:ext cx="2091916" cy="252155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Freeform 29"/>
          <p:cNvSpPr/>
          <p:nvPr/>
        </p:nvSpPr>
        <p:spPr>
          <a:xfrm flipH="1">
            <a:off x="4952683" y="6278168"/>
            <a:ext cx="2194714" cy="494814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10800000" flipV="1">
            <a:off x="3689262" y="7669617"/>
            <a:ext cx="3478087" cy="1047971"/>
          </a:xfrm>
          <a:prstGeom prst="curvedConnector3">
            <a:avLst>
              <a:gd name="adj1" fmla="val 10095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Curved Connector 33"/>
          <p:cNvCxnSpPr/>
          <p:nvPr/>
        </p:nvCxnSpPr>
        <p:spPr>
          <a:xfrm rot="10800000" flipV="1">
            <a:off x="5246029" y="7191700"/>
            <a:ext cx="1930254" cy="1730796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Curved Connector 36"/>
          <p:cNvCxnSpPr/>
          <p:nvPr/>
        </p:nvCxnSpPr>
        <p:spPr>
          <a:xfrm rot="10800000" flipV="1">
            <a:off x="5398430" y="7191700"/>
            <a:ext cx="5267031" cy="1883196"/>
          </a:xfrm>
          <a:prstGeom prst="curvedConnector3">
            <a:avLst>
              <a:gd name="adj1" fmla="val 2443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3" name="Freeform 272"/>
          <p:cNvSpPr/>
          <p:nvPr/>
        </p:nvSpPr>
        <p:spPr>
          <a:xfrm>
            <a:off x="3099852" y="7662530"/>
            <a:ext cx="7561060" cy="2007354"/>
          </a:xfrm>
          <a:custGeom>
            <a:avLst/>
            <a:gdLst>
              <a:gd name="connsiteX0" fmla="*/ 7561060 w 7561060"/>
              <a:gd name="connsiteY0" fmla="*/ 0 h 2007354"/>
              <a:gd name="connsiteX1" fmla="*/ 7008167 w 7561060"/>
              <a:gd name="connsiteY1" fmla="*/ 878958 h 2007354"/>
              <a:gd name="connsiteX2" fmla="*/ 6228446 w 7561060"/>
              <a:gd name="connsiteY2" fmla="*/ 1488558 h 2007354"/>
              <a:gd name="connsiteX3" fmla="*/ 4683181 w 7561060"/>
              <a:gd name="connsiteY3" fmla="*/ 1850065 h 2007354"/>
              <a:gd name="connsiteX4" fmla="*/ 2939441 w 7561060"/>
              <a:gd name="connsiteY4" fmla="*/ 1998921 h 2007354"/>
              <a:gd name="connsiteX5" fmla="*/ 373450 w 7561060"/>
              <a:gd name="connsiteY5" fmla="*/ 1949303 h 2007354"/>
              <a:gd name="connsiteX6" fmla="*/ 19032 w 7561060"/>
              <a:gd name="connsiteY6" fmla="*/ 1623237 h 2007354"/>
              <a:gd name="connsiteX7" fmla="*/ 408892 w 7561060"/>
              <a:gd name="connsiteY7" fmla="*/ 1453117 h 2007354"/>
              <a:gd name="connsiteX8" fmla="*/ 408892 w 7561060"/>
              <a:gd name="connsiteY8" fmla="*/ 1453117 h 200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61060" h="2007354">
                <a:moveTo>
                  <a:pt x="7561060" y="0"/>
                </a:moveTo>
                <a:cubicBezTo>
                  <a:pt x="7395664" y="315432"/>
                  <a:pt x="7230269" y="630865"/>
                  <a:pt x="7008167" y="878958"/>
                </a:cubicBezTo>
                <a:cubicBezTo>
                  <a:pt x="6786065" y="1127051"/>
                  <a:pt x="6615944" y="1326707"/>
                  <a:pt x="6228446" y="1488558"/>
                </a:cubicBezTo>
                <a:cubicBezTo>
                  <a:pt x="5840948" y="1650409"/>
                  <a:pt x="5231348" y="1765005"/>
                  <a:pt x="4683181" y="1850065"/>
                </a:cubicBezTo>
                <a:cubicBezTo>
                  <a:pt x="4135014" y="1935125"/>
                  <a:pt x="2939441" y="1998921"/>
                  <a:pt x="2939441" y="1998921"/>
                </a:cubicBezTo>
                <a:cubicBezTo>
                  <a:pt x="2221153" y="2015461"/>
                  <a:pt x="860185" y="2011917"/>
                  <a:pt x="373450" y="1949303"/>
                </a:cubicBezTo>
                <a:cubicBezTo>
                  <a:pt x="-113285" y="1886689"/>
                  <a:pt x="13125" y="1705935"/>
                  <a:pt x="19032" y="1623237"/>
                </a:cubicBezTo>
                <a:cubicBezTo>
                  <a:pt x="24939" y="1540539"/>
                  <a:pt x="408892" y="1453117"/>
                  <a:pt x="408892" y="1453117"/>
                </a:cubicBezTo>
                <a:lnTo>
                  <a:pt x="408892" y="1453117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5" name="Freeform 274"/>
          <p:cNvSpPr/>
          <p:nvPr/>
        </p:nvSpPr>
        <p:spPr>
          <a:xfrm>
            <a:off x="5018567" y="4492140"/>
            <a:ext cx="5635256" cy="1313237"/>
          </a:xfrm>
          <a:custGeom>
            <a:avLst/>
            <a:gdLst>
              <a:gd name="connsiteX0" fmla="*/ 5635256 w 5635256"/>
              <a:gd name="connsiteY0" fmla="*/ 1313237 h 1313237"/>
              <a:gd name="connsiteX1" fmla="*/ 5139070 w 5635256"/>
              <a:gd name="connsiteY1" fmla="*/ 661107 h 1313237"/>
              <a:gd name="connsiteX2" fmla="*/ 4961861 w 5635256"/>
              <a:gd name="connsiteY2" fmla="*/ 505162 h 1313237"/>
              <a:gd name="connsiteX3" fmla="*/ 4281377 w 5635256"/>
              <a:gd name="connsiteY3" fmla="*/ 150744 h 1313237"/>
              <a:gd name="connsiteX4" fmla="*/ 3111796 w 5635256"/>
              <a:gd name="connsiteY4" fmla="*/ 16065 h 1313237"/>
              <a:gd name="connsiteX5" fmla="*/ 0 w 5635256"/>
              <a:gd name="connsiteY5" fmla="*/ 498074 h 131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5256" h="1313237">
                <a:moveTo>
                  <a:pt x="5635256" y="1313237"/>
                </a:moveTo>
                <a:cubicBezTo>
                  <a:pt x="5443279" y="1054511"/>
                  <a:pt x="5251302" y="795786"/>
                  <a:pt x="5139070" y="661107"/>
                </a:cubicBezTo>
                <a:cubicBezTo>
                  <a:pt x="5026838" y="526428"/>
                  <a:pt x="5104810" y="590222"/>
                  <a:pt x="4961861" y="505162"/>
                </a:cubicBezTo>
                <a:cubicBezTo>
                  <a:pt x="4818912" y="420102"/>
                  <a:pt x="4589721" y="232260"/>
                  <a:pt x="4281377" y="150744"/>
                </a:cubicBezTo>
                <a:cubicBezTo>
                  <a:pt x="3973033" y="69228"/>
                  <a:pt x="3825359" y="-41823"/>
                  <a:pt x="3111796" y="16065"/>
                </a:cubicBezTo>
                <a:cubicBezTo>
                  <a:pt x="2398233" y="73953"/>
                  <a:pt x="323702" y="680009"/>
                  <a:pt x="0" y="498074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6" name="Freeform 275"/>
          <p:cNvSpPr/>
          <p:nvPr/>
        </p:nvSpPr>
        <p:spPr>
          <a:xfrm>
            <a:off x="4954772" y="6237767"/>
            <a:ext cx="5699051" cy="2748524"/>
          </a:xfrm>
          <a:custGeom>
            <a:avLst/>
            <a:gdLst>
              <a:gd name="connsiteX0" fmla="*/ 5699051 w 5699051"/>
              <a:gd name="connsiteY0" fmla="*/ 0 h 2748524"/>
              <a:gd name="connsiteX1" fmla="*/ 5174512 w 5699051"/>
              <a:gd name="connsiteY1" fmla="*/ 893135 h 2748524"/>
              <a:gd name="connsiteX2" fmla="*/ 5032744 w 5699051"/>
              <a:gd name="connsiteY2" fmla="*/ 1481470 h 2748524"/>
              <a:gd name="connsiteX3" fmla="*/ 4550735 w 5699051"/>
              <a:gd name="connsiteY3" fmla="*/ 2466754 h 2748524"/>
              <a:gd name="connsiteX4" fmla="*/ 3189768 w 5699051"/>
              <a:gd name="connsiteY4" fmla="*/ 2729024 h 2748524"/>
              <a:gd name="connsiteX5" fmla="*/ 1722475 w 5699051"/>
              <a:gd name="connsiteY5" fmla="*/ 2048540 h 2748524"/>
              <a:gd name="connsiteX6" fmla="*/ 574158 w 5699051"/>
              <a:gd name="connsiteY6" fmla="*/ 715926 h 2748524"/>
              <a:gd name="connsiteX7" fmla="*/ 0 w 5699051"/>
              <a:gd name="connsiteY7" fmla="*/ 191386 h 27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99051" h="2748524">
                <a:moveTo>
                  <a:pt x="5699051" y="0"/>
                </a:moveTo>
                <a:cubicBezTo>
                  <a:pt x="5492307" y="323111"/>
                  <a:pt x="5285563" y="646223"/>
                  <a:pt x="5174512" y="893135"/>
                </a:cubicBezTo>
                <a:cubicBezTo>
                  <a:pt x="5063461" y="1140047"/>
                  <a:pt x="5136707" y="1219200"/>
                  <a:pt x="5032744" y="1481470"/>
                </a:cubicBezTo>
                <a:cubicBezTo>
                  <a:pt x="4928781" y="1743740"/>
                  <a:pt x="4857898" y="2258828"/>
                  <a:pt x="4550735" y="2466754"/>
                </a:cubicBezTo>
                <a:cubicBezTo>
                  <a:pt x="4243572" y="2674680"/>
                  <a:pt x="3661145" y="2798726"/>
                  <a:pt x="3189768" y="2729024"/>
                </a:cubicBezTo>
                <a:cubicBezTo>
                  <a:pt x="2718391" y="2659322"/>
                  <a:pt x="2158410" y="2384056"/>
                  <a:pt x="1722475" y="2048540"/>
                </a:cubicBezTo>
                <a:cubicBezTo>
                  <a:pt x="1286540" y="1713024"/>
                  <a:pt x="861237" y="1025452"/>
                  <a:pt x="574158" y="715926"/>
                </a:cubicBezTo>
                <a:cubicBezTo>
                  <a:pt x="287079" y="406400"/>
                  <a:pt x="143539" y="298893"/>
                  <a:pt x="0" y="191386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7" name="Freeform 276"/>
          <p:cNvSpPr/>
          <p:nvPr/>
        </p:nvSpPr>
        <p:spPr>
          <a:xfrm>
            <a:off x="4813005" y="6514214"/>
            <a:ext cx="5826642" cy="2699241"/>
          </a:xfrm>
          <a:custGeom>
            <a:avLst/>
            <a:gdLst>
              <a:gd name="connsiteX0" fmla="*/ 5826642 w 5826642"/>
              <a:gd name="connsiteY0" fmla="*/ 198474 h 2699241"/>
              <a:gd name="connsiteX1" fmla="*/ 5514753 w 5826642"/>
              <a:gd name="connsiteY1" fmla="*/ 964019 h 2699241"/>
              <a:gd name="connsiteX2" fmla="*/ 5514753 w 5826642"/>
              <a:gd name="connsiteY2" fmla="*/ 964019 h 2699241"/>
              <a:gd name="connsiteX3" fmla="*/ 5209953 w 5826642"/>
              <a:gd name="connsiteY3" fmla="*/ 1892595 h 2699241"/>
              <a:gd name="connsiteX4" fmla="*/ 4572000 w 5826642"/>
              <a:gd name="connsiteY4" fmla="*/ 2516372 h 2699241"/>
              <a:gd name="connsiteX5" fmla="*/ 3345711 w 5826642"/>
              <a:gd name="connsiteY5" fmla="*/ 2686493 h 2699241"/>
              <a:gd name="connsiteX6" fmla="*/ 2161953 w 5826642"/>
              <a:gd name="connsiteY6" fmla="*/ 2239926 h 2699241"/>
              <a:gd name="connsiteX7" fmla="*/ 588335 w 5826642"/>
              <a:gd name="connsiteY7" fmla="*/ 637953 h 2699241"/>
              <a:gd name="connsiteX8" fmla="*/ 0 w 5826642"/>
              <a:gd name="connsiteY8" fmla="*/ 0 h 269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6642" h="2699241">
                <a:moveTo>
                  <a:pt x="5826642" y="198474"/>
                </a:moveTo>
                <a:lnTo>
                  <a:pt x="5514753" y="964019"/>
                </a:lnTo>
                <a:lnTo>
                  <a:pt x="5514753" y="964019"/>
                </a:lnTo>
                <a:cubicBezTo>
                  <a:pt x="5463953" y="1118782"/>
                  <a:pt x="5367078" y="1633870"/>
                  <a:pt x="5209953" y="1892595"/>
                </a:cubicBezTo>
                <a:cubicBezTo>
                  <a:pt x="5052828" y="2151320"/>
                  <a:pt x="4882707" y="2384056"/>
                  <a:pt x="4572000" y="2516372"/>
                </a:cubicBezTo>
                <a:cubicBezTo>
                  <a:pt x="4261293" y="2648688"/>
                  <a:pt x="3747385" y="2732567"/>
                  <a:pt x="3345711" y="2686493"/>
                </a:cubicBezTo>
                <a:cubicBezTo>
                  <a:pt x="2944037" y="2640419"/>
                  <a:pt x="2621516" y="2581349"/>
                  <a:pt x="2161953" y="2239926"/>
                </a:cubicBezTo>
                <a:cubicBezTo>
                  <a:pt x="1702390" y="1898503"/>
                  <a:pt x="948660" y="1011274"/>
                  <a:pt x="588335" y="637953"/>
                </a:cubicBezTo>
                <a:cubicBezTo>
                  <a:pt x="228010" y="264632"/>
                  <a:pt x="114005" y="132316"/>
                  <a:pt x="0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1D6AD8-4ABA-451B-8BBB-C9905504B3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50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Bottom 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pipe()</a:t>
            </a:r>
            <a:endParaRPr dirty="0"/>
          </a:p>
        </p:txBody>
      </p:sp>
      <p:sp>
        <p:nvSpPr>
          <p:cNvPr id="42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3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31" name="Purpose of du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 pipe(int </a:t>
            </a:r>
            <a:r>
              <a:rPr lang="en-US" dirty="0" err="1">
                <a:latin typeface="Consolas" panose="020B0609020204030204" pitchFamily="49" charset="0"/>
              </a:rPr>
              <a:t>pipefd</a:t>
            </a:r>
            <a:r>
              <a:rPr lang="en-US" dirty="0">
                <a:latin typeface="Consolas" panose="020B0609020204030204" pitchFamily="49" charset="0"/>
              </a:rPr>
              <a:t>[2]);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Creates a one-way pipe (a buffer to store a byte stream)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Two FDs in </a:t>
            </a:r>
            <a:r>
              <a:rPr lang="en-US" sz="2800" dirty="0" err="1">
                <a:solidFill>
                  <a:schemeClr val="tx1"/>
                </a:solidFill>
              </a:rPr>
              <a:t>pipefd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accent1"/>
                </a:solidFill>
              </a:rPr>
              <a:t>pipefd</a:t>
            </a:r>
            <a:r>
              <a:rPr lang="en-US" sz="2800" dirty="0">
                <a:solidFill>
                  <a:schemeClr val="accent1"/>
                </a:solidFill>
              </a:rPr>
              <a:t>[0] is the read end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pipefd</a:t>
            </a:r>
            <a:r>
              <a:rPr lang="en-US" sz="2800" dirty="0">
                <a:solidFill>
                  <a:schemeClr val="tx1"/>
                </a:solidFill>
              </a:rPr>
              <a:t>[1] is the write end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Returns 0 if </a:t>
            </a:r>
            <a:r>
              <a:rPr lang="en-US" sz="2800">
                <a:solidFill>
                  <a:schemeClr val="tx1"/>
                </a:solidFill>
              </a:rPr>
              <a:t>successful </a:t>
            </a: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Pipes </a:t>
            </a:r>
            <a:r>
              <a:rPr lang="en-US" sz="2800" dirty="0">
                <a:solidFill>
                  <a:schemeClr val="tx1"/>
                </a:solidFill>
              </a:rPr>
              <a:t>allow IPC. One process writes and the other one reads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5350494" y="6729572"/>
            <a:ext cx="1626920" cy="3827813"/>
            <a:chOff x="5350494" y="6729572"/>
            <a:chExt cx="1626920" cy="3827813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008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7CD51F9-5233-4304-877E-B3EF59E9B31F}"/>
              </a:ext>
            </a:extLst>
          </p:cNvPr>
          <p:cNvSpPr txBox="1"/>
          <p:nvPr/>
        </p:nvSpPr>
        <p:spPr>
          <a:xfrm>
            <a:off x="1223159" y="7935960"/>
            <a:ext cx="220881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write to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pipefd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55459-489C-4190-A6F5-DF897B86BFAC}"/>
              </a:ext>
            </a:extLst>
          </p:cNvPr>
          <p:cNvSpPr txBox="1"/>
          <p:nvPr/>
        </p:nvSpPr>
        <p:spPr>
          <a:xfrm>
            <a:off x="8101528" y="7910386"/>
            <a:ext cx="220881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read from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pipefd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[0]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32FF5-7B5C-4C10-8885-D901FA04A6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417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After forking (with cleanup in parent)</a:t>
            </a:r>
            <a:endParaRPr sz="4000" dirty="0"/>
          </a:p>
        </p:txBody>
      </p:sp>
      <p:pic>
        <p:nvPicPr>
          <p:cNvPr id="259" name="pasted-image.png"/>
          <p:cNvPicPr/>
          <p:nvPr/>
        </p:nvPicPr>
        <p:blipFill rotWithShape="1">
          <a:blip r:embed="rId3"/>
          <a:srcRect t="1" b="46969"/>
          <a:stretch/>
        </p:blipFill>
        <p:spPr>
          <a:xfrm>
            <a:off x="0" y="2072902"/>
            <a:ext cx="6870701" cy="237744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8663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7040" y="6108879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57870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8" name="Cloud 7"/>
          <p:cNvSpPr/>
          <p:nvPr/>
        </p:nvSpPr>
        <p:spPr>
          <a:xfrm>
            <a:off x="372079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9" name="Cloud 8"/>
          <p:cNvSpPr/>
          <p:nvPr/>
        </p:nvSpPr>
        <p:spPr>
          <a:xfrm>
            <a:off x="372079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10" name="Freeform 9"/>
          <p:cNvSpPr/>
          <p:nvPr/>
        </p:nvSpPr>
        <p:spPr>
          <a:xfrm>
            <a:off x="261720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61720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63297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6" name="Freeform 15"/>
          <p:cNvSpPr/>
          <p:nvPr/>
        </p:nvSpPr>
        <p:spPr>
          <a:xfrm>
            <a:off x="257241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2495587" y="7913287"/>
            <a:ext cx="1066800" cy="88662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asted-image.png"/>
          <p:cNvPicPr/>
          <p:nvPr/>
        </p:nvPicPr>
        <p:blipFill rotWithShape="1">
          <a:blip r:embed="rId4"/>
          <a:srcRect l="52924" t="-5" r="1143" b="56271"/>
          <a:stretch/>
        </p:blipFill>
        <p:spPr>
          <a:xfrm>
            <a:off x="10037844" y="2082800"/>
            <a:ext cx="3931920" cy="256032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99288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145284" y="1981200"/>
            <a:ext cx="1134532" cy="34881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Child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=N-1</a:t>
            </a:r>
          </a:p>
        </p:txBody>
      </p:sp>
      <p:pic>
        <p:nvPicPr>
          <p:cNvPr id="21" name="pasted-image.png"/>
          <p:cNvPicPr/>
          <p:nvPr/>
        </p:nvPicPr>
        <p:blipFill rotWithShape="1">
          <a:blip r:embed="rId4"/>
          <a:srcRect l="52924" t="-5" r="1143" b="56271"/>
          <a:stretch/>
        </p:blipFill>
        <p:spPr>
          <a:xfrm>
            <a:off x="6511376" y="2093435"/>
            <a:ext cx="3931920" cy="256032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Box 22"/>
          <p:cNvSpPr txBox="1"/>
          <p:nvPr/>
        </p:nvSpPr>
        <p:spPr>
          <a:xfrm>
            <a:off x="7618816" y="1991835"/>
            <a:ext cx="1134532" cy="34881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Child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=0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05686" y="5999016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167348" y="4802350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  <a:r>
                        <a:rPr lang="en-US" sz="2400" b="1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0</a:t>
                      </a:r>
                      <a:endParaRPr lang="en-US" sz="24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527368" y="2612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10665460" y="4763361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  <a:r>
                        <a:rPr lang="en-US" sz="2400" b="1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N-1</a:t>
                      </a:r>
                      <a:endParaRPr lang="en-US" sz="24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28" name="Freeform 27"/>
          <p:cNvSpPr/>
          <p:nvPr/>
        </p:nvSpPr>
        <p:spPr>
          <a:xfrm flipH="1">
            <a:off x="5013563" y="5207742"/>
            <a:ext cx="2133834" cy="642680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" name="Freeform 28"/>
          <p:cNvSpPr/>
          <p:nvPr/>
        </p:nvSpPr>
        <p:spPr>
          <a:xfrm flipH="1">
            <a:off x="5084367" y="6084415"/>
            <a:ext cx="2091916" cy="252155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Freeform 29"/>
          <p:cNvSpPr/>
          <p:nvPr/>
        </p:nvSpPr>
        <p:spPr>
          <a:xfrm flipH="1">
            <a:off x="4952683" y="6278168"/>
            <a:ext cx="2194714" cy="494814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10800000" flipV="1">
            <a:off x="3689262" y="7669617"/>
            <a:ext cx="3478087" cy="1047971"/>
          </a:xfrm>
          <a:prstGeom prst="curvedConnector3">
            <a:avLst>
              <a:gd name="adj1" fmla="val 10095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Curved Connector 33"/>
          <p:cNvCxnSpPr/>
          <p:nvPr/>
        </p:nvCxnSpPr>
        <p:spPr>
          <a:xfrm rot="10800000" flipV="1">
            <a:off x="5246029" y="7191700"/>
            <a:ext cx="1930254" cy="1730796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Curved Connector 36"/>
          <p:cNvCxnSpPr/>
          <p:nvPr/>
        </p:nvCxnSpPr>
        <p:spPr>
          <a:xfrm rot="10800000" flipV="1">
            <a:off x="5398430" y="7191700"/>
            <a:ext cx="5267031" cy="1883196"/>
          </a:xfrm>
          <a:prstGeom prst="curvedConnector3">
            <a:avLst>
              <a:gd name="adj1" fmla="val 2443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3" name="Freeform 272"/>
          <p:cNvSpPr/>
          <p:nvPr/>
        </p:nvSpPr>
        <p:spPr>
          <a:xfrm>
            <a:off x="3099852" y="7662530"/>
            <a:ext cx="7561060" cy="2007354"/>
          </a:xfrm>
          <a:custGeom>
            <a:avLst/>
            <a:gdLst>
              <a:gd name="connsiteX0" fmla="*/ 7561060 w 7561060"/>
              <a:gd name="connsiteY0" fmla="*/ 0 h 2007354"/>
              <a:gd name="connsiteX1" fmla="*/ 7008167 w 7561060"/>
              <a:gd name="connsiteY1" fmla="*/ 878958 h 2007354"/>
              <a:gd name="connsiteX2" fmla="*/ 6228446 w 7561060"/>
              <a:gd name="connsiteY2" fmla="*/ 1488558 h 2007354"/>
              <a:gd name="connsiteX3" fmla="*/ 4683181 w 7561060"/>
              <a:gd name="connsiteY3" fmla="*/ 1850065 h 2007354"/>
              <a:gd name="connsiteX4" fmla="*/ 2939441 w 7561060"/>
              <a:gd name="connsiteY4" fmla="*/ 1998921 h 2007354"/>
              <a:gd name="connsiteX5" fmla="*/ 373450 w 7561060"/>
              <a:gd name="connsiteY5" fmla="*/ 1949303 h 2007354"/>
              <a:gd name="connsiteX6" fmla="*/ 19032 w 7561060"/>
              <a:gd name="connsiteY6" fmla="*/ 1623237 h 2007354"/>
              <a:gd name="connsiteX7" fmla="*/ 408892 w 7561060"/>
              <a:gd name="connsiteY7" fmla="*/ 1453117 h 2007354"/>
              <a:gd name="connsiteX8" fmla="*/ 408892 w 7561060"/>
              <a:gd name="connsiteY8" fmla="*/ 1453117 h 200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61060" h="2007354">
                <a:moveTo>
                  <a:pt x="7561060" y="0"/>
                </a:moveTo>
                <a:cubicBezTo>
                  <a:pt x="7395664" y="315432"/>
                  <a:pt x="7230269" y="630865"/>
                  <a:pt x="7008167" y="878958"/>
                </a:cubicBezTo>
                <a:cubicBezTo>
                  <a:pt x="6786065" y="1127051"/>
                  <a:pt x="6615944" y="1326707"/>
                  <a:pt x="6228446" y="1488558"/>
                </a:cubicBezTo>
                <a:cubicBezTo>
                  <a:pt x="5840948" y="1650409"/>
                  <a:pt x="5231348" y="1765005"/>
                  <a:pt x="4683181" y="1850065"/>
                </a:cubicBezTo>
                <a:cubicBezTo>
                  <a:pt x="4135014" y="1935125"/>
                  <a:pt x="2939441" y="1998921"/>
                  <a:pt x="2939441" y="1998921"/>
                </a:cubicBezTo>
                <a:cubicBezTo>
                  <a:pt x="2221153" y="2015461"/>
                  <a:pt x="860185" y="2011917"/>
                  <a:pt x="373450" y="1949303"/>
                </a:cubicBezTo>
                <a:cubicBezTo>
                  <a:pt x="-113285" y="1886689"/>
                  <a:pt x="13125" y="1705935"/>
                  <a:pt x="19032" y="1623237"/>
                </a:cubicBezTo>
                <a:cubicBezTo>
                  <a:pt x="24939" y="1540539"/>
                  <a:pt x="408892" y="1453117"/>
                  <a:pt x="408892" y="1453117"/>
                </a:cubicBezTo>
                <a:lnTo>
                  <a:pt x="408892" y="1453117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5" name="Freeform 274"/>
          <p:cNvSpPr/>
          <p:nvPr/>
        </p:nvSpPr>
        <p:spPr>
          <a:xfrm>
            <a:off x="5018567" y="4492140"/>
            <a:ext cx="5635256" cy="1313237"/>
          </a:xfrm>
          <a:custGeom>
            <a:avLst/>
            <a:gdLst>
              <a:gd name="connsiteX0" fmla="*/ 5635256 w 5635256"/>
              <a:gd name="connsiteY0" fmla="*/ 1313237 h 1313237"/>
              <a:gd name="connsiteX1" fmla="*/ 5139070 w 5635256"/>
              <a:gd name="connsiteY1" fmla="*/ 661107 h 1313237"/>
              <a:gd name="connsiteX2" fmla="*/ 4961861 w 5635256"/>
              <a:gd name="connsiteY2" fmla="*/ 505162 h 1313237"/>
              <a:gd name="connsiteX3" fmla="*/ 4281377 w 5635256"/>
              <a:gd name="connsiteY3" fmla="*/ 150744 h 1313237"/>
              <a:gd name="connsiteX4" fmla="*/ 3111796 w 5635256"/>
              <a:gd name="connsiteY4" fmla="*/ 16065 h 1313237"/>
              <a:gd name="connsiteX5" fmla="*/ 0 w 5635256"/>
              <a:gd name="connsiteY5" fmla="*/ 498074 h 131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5256" h="1313237">
                <a:moveTo>
                  <a:pt x="5635256" y="1313237"/>
                </a:moveTo>
                <a:cubicBezTo>
                  <a:pt x="5443279" y="1054511"/>
                  <a:pt x="5251302" y="795786"/>
                  <a:pt x="5139070" y="661107"/>
                </a:cubicBezTo>
                <a:cubicBezTo>
                  <a:pt x="5026838" y="526428"/>
                  <a:pt x="5104810" y="590222"/>
                  <a:pt x="4961861" y="505162"/>
                </a:cubicBezTo>
                <a:cubicBezTo>
                  <a:pt x="4818912" y="420102"/>
                  <a:pt x="4589721" y="232260"/>
                  <a:pt x="4281377" y="150744"/>
                </a:cubicBezTo>
                <a:cubicBezTo>
                  <a:pt x="3973033" y="69228"/>
                  <a:pt x="3825359" y="-41823"/>
                  <a:pt x="3111796" y="16065"/>
                </a:cubicBezTo>
                <a:cubicBezTo>
                  <a:pt x="2398233" y="73953"/>
                  <a:pt x="323702" y="680009"/>
                  <a:pt x="0" y="498074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6" name="Freeform 275"/>
          <p:cNvSpPr/>
          <p:nvPr/>
        </p:nvSpPr>
        <p:spPr>
          <a:xfrm>
            <a:off x="4954772" y="6237767"/>
            <a:ext cx="5699051" cy="2748524"/>
          </a:xfrm>
          <a:custGeom>
            <a:avLst/>
            <a:gdLst>
              <a:gd name="connsiteX0" fmla="*/ 5699051 w 5699051"/>
              <a:gd name="connsiteY0" fmla="*/ 0 h 2748524"/>
              <a:gd name="connsiteX1" fmla="*/ 5174512 w 5699051"/>
              <a:gd name="connsiteY1" fmla="*/ 893135 h 2748524"/>
              <a:gd name="connsiteX2" fmla="*/ 5032744 w 5699051"/>
              <a:gd name="connsiteY2" fmla="*/ 1481470 h 2748524"/>
              <a:gd name="connsiteX3" fmla="*/ 4550735 w 5699051"/>
              <a:gd name="connsiteY3" fmla="*/ 2466754 h 2748524"/>
              <a:gd name="connsiteX4" fmla="*/ 3189768 w 5699051"/>
              <a:gd name="connsiteY4" fmla="*/ 2729024 h 2748524"/>
              <a:gd name="connsiteX5" fmla="*/ 1722475 w 5699051"/>
              <a:gd name="connsiteY5" fmla="*/ 2048540 h 2748524"/>
              <a:gd name="connsiteX6" fmla="*/ 574158 w 5699051"/>
              <a:gd name="connsiteY6" fmla="*/ 715926 h 2748524"/>
              <a:gd name="connsiteX7" fmla="*/ 0 w 5699051"/>
              <a:gd name="connsiteY7" fmla="*/ 191386 h 27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99051" h="2748524">
                <a:moveTo>
                  <a:pt x="5699051" y="0"/>
                </a:moveTo>
                <a:cubicBezTo>
                  <a:pt x="5492307" y="323111"/>
                  <a:pt x="5285563" y="646223"/>
                  <a:pt x="5174512" y="893135"/>
                </a:cubicBezTo>
                <a:cubicBezTo>
                  <a:pt x="5063461" y="1140047"/>
                  <a:pt x="5136707" y="1219200"/>
                  <a:pt x="5032744" y="1481470"/>
                </a:cubicBezTo>
                <a:cubicBezTo>
                  <a:pt x="4928781" y="1743740"/>
                  <a:pt x="4857898" y="2258828"/>
                  <a:pt x="4550735" y="2466754"/>
                </a:cubicBezTo>
                <a:cubicBezTo>
                  <a:pt x="4243572" y="2674680"/>
                  <a:pt x="3661145" y="2798726"/>
                  <a:pt x="3189768" y="2729024"/>
                </a:cubicBezTo>
                <a:cubicBezTo>
                  <a:pt x="2718391" y="2659322"/>
                  <a:pt x="2158410" y="2384056"/>
                  <a:pt x="1722475" y="2048540"/>
                </a:cubicBezTo>
                <a:cubicBezTo>
                  <a:pt x="1286540" y="1713024"/>
                  <a:pt x="861237" y="1025452"/>
                  <a:pt x="574158" y="715926"/>
                </a:cubicBezTo>
                <a:cubicBezTo>
                  <a:pt x="287079" y="406400"/>
                  <a:pt x="143539" y="298893"/>
                  <a:pt x="0" y="191386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7" name="Freeform 276"/>
          <p:cNvSpPr/>
          <p:nvPr/>
        </p:nvSpPr>
        <p:spPr>
          <a:xfrm>
            <a:off x="4813005" y="6514214"/>
            <a:ext cx="5826642" cy="2699241"/>
          </a:xfrm>
          <a:custGeom>
            <a:avLst/>
            <a:gdLst>
              <a:gd name="connsiteX0" fmla="*/ 5826642 w 5826642"/>
              <a:gd name="connsiteY0" fmla="*/ 198474 h 2699241"/>
              <a:gd name="connsiteX1" fmla="*/ 5514753 w 5826642"/>
              <a:gd name="connsiteY1" fmla="*/ 964019 h 2699241"/>
              <a:gd name="connsiteX2" fmla="*/ 5514753 w 5826642"/>
              <a:gd name="connsiteY2" fmla="*/ 964019 h 2699241"/>
              <a:gd name="connsiteX3" fmla="*/ 5209953 w 5826642"/>
              <a:gd name="connsiteY3" fmla="*/ 1892595 h 2699241"/>
              <a:gd name="connsiteX4" fmla="*/ 4572000 w 5826642"/>
              <a:gd name="connsiteY4" fmla="*/ 2516372 h 2699241"/>
              <a:gd name="connsiteX5" fmla="*/ 3345711 w 5826642"/>
              <a:gd name="connsiteY5" fmla="*/ 2686493 h 2699241"/>
              <a:gd name="connsiteX6" fmla="*/ 2161953 w 5826642"/>
              <a:gd name="connsiteY6" fmla="*/ 2239926 h 2699241"/>
              <a:gd name="connsiteX7" fmla="*/ 588335 w 5826642"/>
              <a:gd name="connsiteY7" fmla="*/ 637953 h 2699241"/>
              <a:gd name="connsiteX8" fmla="*/ 0 w 5826642"/>
              <a:gd name="connsiteY8" fmla="*/ 0 h 269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6642" h="2699241">
                <a:moveTo>
                  <a:pt x="5826642" y="198474"/>
                </a:moveTo>
                <a:lnTo>
                  <a:pt x="5514753" y="964019"/>
                </a:lnTo>
                <a:lnTo>
                  <a:pt x="5514753" y="964019"/>
                </a:lnTo>
                <a:cubicBezTo>
                  <a:pt x="5463953" y="1118782"/>
                  <a:pt x="5367078" y="1633870"/>
                  <a:pt x="5209953" y="1892595"/>
                </a:cubicBezTo>
                <a:cubicBezTo>
                  <a:pt x="5052828" y="2151320"/>
                  <a:pt x="4882707" y="2384056"/>
                  <a:pt x="4572000" y="2516372"/>
                </a:cubicBezTo>
                <a:cubicBezTo>
                  <a:pt x="4261293" y="2648688"/>
                  <a:pt x="3747385" y="2732567"/>
                  <a:pt x="3345711" y="2686493"/>
                </a:cubicBezTo>
                <a:cubicBezTo>
                  <a:pt x="2944037" y="2640419"/>
                  <a:pt x="2621516" y="2581349"/>
                  <a:pt x="2161953" y="2239926"/>
                </a:cubicBezTo>
                <a:cubicBezTo>
                  <a:pt x="1702390" y="1898503"/>
                  <a:pt x="948660" y="1011274"/>
                  <a:pt x="588335" y="637953"/>
                </a:cubicBezTo>
                <a:cubicBezTo>
                  <a:pt x="228010" y="264632"/>
                  <a:pt x="114005" y="132316"/>
                  <a:pt x="0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1D6AD8-4ABA-451B-8BBB-C9905504B3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583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two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 creates a pipe and gets two FDs (e.g., 3 and 4)</a:t>
            </a:r>
          </a:p>
          <a:p>
            <a:r>
              <a:rPr lang="en-US" dirty="0"/>
              <a:t>After fork(), the child has 3 and 4, too</a:t>
            </a:r>
          </a:p>
          <a:p>
            <a:r>
              <a:rPr lang="en-US" dirty="0"/>
              <a:t>One process can write to FD 3, and the other can read from FD 4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Close unused FD!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60773"/>
              </p:ext>
            </p:extLst>
          </p:nvPr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4: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16424"/>
              </p:ext>
            </p:extLst>
          </p:nvPr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05689"/>
              </p:ext>
            </p:extLst>
          </p:nvPr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4: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00863"/>
            <a:ext cx="1738767" cy="439376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287AB2-542A-47F4-BA2D-56C35620F97B}"/>
              </a:ext>
            </a:extLst>
          </p:cNvPr>
          <p:cNvCxnSpPr>
            <a:cxnSpLocks/>
          </p:cNvCxnSpPr>
          <p:nvPr/>
        </p:nvCxnSpPr>
        <p:spPr>
          <a:xfrm>
            <a:off x="3409116" y="8814195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CDA98A-D2ED-4FD4-912C-17BC9C01610D}"/>
              </a:ext>
            </a:extLst>
          </p:cNvPr>
          <p:cNvCxnSpPr>
            <a:cxnSpLocks/>
          </p:cNvCxnSpPr>
          <p:nvPr/>
        </p:nvCxnSpPr>
        <p:spPr>
          <a:xfrm flipH="1">
            <a:off x="7552706" y="8861137"/>
            <a:ext cx="1738767" cy="439376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908C-C71B-449D-AB7B-069732935A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773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FDs not in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pipe is for parent to read and for child to write,</a:t>
            </a:r>
          </a:p>
          <a:p>
            <a:pPr marL="0" indent="0">
              <a:buNone/>
            </a:pPr>
            <a:r>
              <a:rPr lang="en-US" dirty="0"/>
              <a:t>Parent: 	close(4);</a:t>
            </a:r>
          </a:p>
          <a:p>
            <a:pPr marL="0" indent="0">
              <a:buNone/>
            </a:pPr>
            <a:r>
              <a:rPr lang="en-US" dirty="0"/>
              <a:t>Child: 		close(3);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Then child can write to and parent can read from the pipe. See demo code!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4: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4: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00863"/>
            <a:ext cx="1738767" cy="439376"/>
          </a:xfrm>
          <a:prstGeom prst="straightConnector1">
            <a:avLst/>
          </a:prstGeom>
          <a:noFill/>
          <a:ln w="38100" cap="flat">
            <a:solidFill>
              <a:schemeClr val="bg2">
                <a:lumMod val="75000"/>
              </a:schemeClr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287AB2-542A-47F4-BA2D-56C35620F97B}"/>
              </a:ext>
            </a:extLst>
          </p:cNvPr>
          <p:cNvCxnSpPr>
            <a:cxnSpLocks/>
          </p:cNvCxnSpPr>
          <p:nvPr/>
        </p:nvCxnSpPr>
        <p:spPr>
          <a:xfrm>
            <a:off x="3409116" y="8814195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bg2">
                <a:lumMod val="75000"/>
              </a:schemeClr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CDA98A-D2ED-4FD4-912C-17BC9C01610D}"/>
              </a:ext>
            </a:extLst>
          </p:cNvPr>
          <p:cNvCxnSpPr>
            <a:cxnSpLocks/>
          </p:cNvCxnSpPr>
          <p:nvPr/>
        </p:nvCxnSpPr>
        <p:spPr>
          <a:xfrm flipH="1">
            <a:off x="7552706" y="8861137"/>
            <a:ext cx="1738767" cy="439376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908C-C71B-449D-AB7B-069732935A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20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94F6-56B2-4D13-8A35-D50C7C7A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BBFB4-1051-4744-852A-91578A46C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do if you need two-way communications between parent and child?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exec, the new program gets the file descriptors for the pipe, too</a:t>
            </a:r>
          </a:p>
          <a:p>
            <a:r>
              <a:rPr lang="en-US" dirty="0"/>
              <a:t>How can the new program use the pipe?</a:t>
            </a:r>
          </a:p>
          <a:p>
            <a:pPr lvl="1"/>
            <a:r>
              <a:rPr lang="en-US" dirty="0"/>
              <a:t>A program is aware of FDs 0, 1, and 2, but not 3 or 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36426-A519-4108-8922-2380A3B968F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010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CC58-D49A-4E87-9404-9F752CDF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in 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465BF-5B2E-4B25-ABE6-7581F12CF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312225"/>
            <a:ext cx="11861800" cy="6565900"/>
          </a:xfrm>
        </p:spPr>
        <p:txBody>
          <a:bodyPr/>
          <a:lstStyle/>
          <a:p>
            <a:r>
              <a:rPr lang="en-US" dirty="0"/>
              <a:t>Shell supports pipelines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cmd1  | cmd2 arg21 arg22 | cmd3 arg31 …</a:t>
            </a:r>
          </a:p>
          <a:p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of a command is connected to stdin of the next command</a:t>
            </a:r>
          </a:p>
          <a:p>
            <a:pPr lvl="1"/>
            <a:r>
              <a:rPr lang="en-US" dirty="0"/>
              <a:t>Done with pipes on Linux/Unix</a:t>
            </a:r>
          </a:p>
          <a:p>
            <a:pPr lvl="1"/>
            <a:r>
              <a:rPr lang="en-US" dirty="0"/>
              <a:t>cmd1 writes to a pipe and cmd2 reads from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pl-PL" dirty="0">
                <a:latin typeface="Consolas" panose="020B0609020204030204" pitchFamily="49" charset="0"/>
              </a:rPr>
              <a:t>ls | tr a-z A-Z | wc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4D286-6116-4889-BD57-45E07CE9A9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172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connect two programs with a pipe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a pipeline in program S (aka, the shell):  			A | B</a:t>
            </a:r>
          </a:p>
          <a:p>
            <a:r>
              <a:rPr lang="en-US" dirty="0"/>
              <a:t>High-level strategy (</a:t>
            </a:r>
            <a:r>
              <a:rPr lang="en-US" dirty="0">
                <a:solidFill>
                  <a:schemeClr val="accent1"/>
                </a:solidFill>
              </a:rPr>
              <a:t>missing clean up 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pipe</a:t>
            </a:r>
          </a:p>
          <a:p>
            <a:pPr lvl="1"/>
            <a:r>
              <a:rPr lang="en-US" dirty="0"/>
              <a:t>Fork #1</a:t>
            </a:r>
          </a:p>
          <a:p>
            <a:pPr lvl="2"/>
            <a:r>
              <a:rPr lang="en-US" dirty="0"/>
              <a:t>In child process </a:t>
            </a:r>
          </a:p>
          <a:p>
            <a:pPr lvl="3"/>
            <a:r>
              <a:rPr lang="en-US" dirty="0"/>
              <a:t>Redirect </a:t>
            </a:r>
            <a:r>
              <a:rPr lang="en-US" dirty="0" err="1"/>
              <a:t>stdout</a:t>
            </a:r>
            <a:r>
              <a:rPr lang="en-US" dirty="0"/>
              <a:t> to the write end of the pipe</a:t>
            </a:r>
          </a:p>
          <a:p>
            <a:pPr lvl="3"/>
            <a:r>
              <a:rPr lang="en-US" dirty="0"/>
              <a:t>Start A, by calling exec</a:t>
            </a:r>
          </a:p>
          <a:p>
            <a:pPr lvl="1"/>
            <a:r>
              <a:rPr lang="en-US" dirty="0"/>
              <a:t>Fork #2</a:t>
            </a:r>
          </a:p>
          <a:p>
            <a:pPr lvl="2"/>
            <a:r>
              <a:rPr lang="en-US" dirty="0"/>
              <a:t>In child process </a:t>
            </a:r>
          </a:p>
          <a:p>
            <a:pPr lvl="3"/>
            <a:r>
              <a:rPr lang="en-US" dirty="0"/>
              <a:t>Redirect </a:t>
            </a:r>
            <a:r>
              <a:rPr lang="en-US" dirty="0" err="1"/>
              <a:t>stdin</a:t>
            </a:r>
            <a:r>
              <a:rPr lang="en-US" dirty="0"/>
              <a:t> to the read end of the pipe</a:t>
            </a:r>
          </a:p>
          <a:p>
            <a:pPr lvl="3"/>
            <a:r>
              <a:rPr lang="en-US" dirty="0"/>
              <a:t>Start B, by calling exec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B7D2-D84B-41B3-8E2C-5F5E501DC9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68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beginning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has only 0, 1, and 2 open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95404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1B77C-9CAD-4F83-AFD9-9C9965E2E4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43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1442</Words>
  <Application>Microsoft Office PowerPoint</Application>
  <PresentationFormat>Custom</PresentationFormat>
  <Paragraphs>517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Helvetica Neue</vt:lpstr>
      <vt:lpstr>Helvetica Neue Light</vt:lpstr>
      <vt:lpstr>Lucida Grande</vt:lpstr>
      <vt:lpstr>Consolas</vt:lpstr>
      <vt:lpstr>Helvetica</vt:lpstr>
      <vt:lpstr>White</vt:lpstr>
      <vt:lpstr>P4: Inter-Process Communication with Pipes  (ABC 12.3)</vt:lpstr>
      <vt:lpstr>Inter-process communication (IPC)</vt:lpstr>
      <vt:lpstr>pipe()</vt:lpstr>
      <vt:lpstr>Connecting two processes</vt:lpstr>
      <vt:lpstr>Closing FDs not in use</vt:lpstr>
      <vt:lpstr>Questions</vt:lpstr>
      <vt:lpstr>Pipeline in shell</vt:lpstr>
      <vt:lpstr>Example: connect two programs with a pipe</vt:lpstr>
      <vt:lpstr>At the beginning</vt:lpstr>
      <vt:lpstr>Pipe creation</vt:lpstr>
      <vt:lpstr>Fork #1</vt:lpstr>
      <vt:lpstr>Redirect in first child process</vt:lpstr>
      <vt:lpstr>Clean up #1</vt:lpstr>
      <vt:lpstr>After clean up #1</vt:lpstr>
      <vt:lpstr>Fork #2</vt:lpstr>
      <vt:lpstr>Redirect in second child process</vt:lpstr>
      <vt:lpstr>Clean up #2</vt:lpstr>
      <vt:lpstr>After clean up #2</vt:lpstr>
      <vt:lpstr>Final set up</vt:lpstr>
      <vt:lpstr>FDs of a dying process</vt:lpstr>
      <vt:lpstr>Going further…</vt:lpstr>
      <vt:lpstr>Atomicity of read() and write()</vt:lpstr>
      <vt:lpstr>PowerPoint Presentation</vt:lpstr>
      <vt:lpstr>Starting a 2-stage pipeline - 1</vt:lpstr>
      <vt:lpstr>Starting a 2-stage pipeline - 2</vt:lpstr>
      <vt:lpstr>Using Pipes to Sum Matrix Rows Concurrently</vt:lpstr>
      <vt:lpstr>Parent process</vt:lpstr>
      <vt:lpstr>Pipe creation</vt:lpstr>
      <vt:lpstr>After forking (without cleanup)</vt:lpstr>
      <vt:lpstr>After forking (with cleanup in parent)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zshi</dc:creator>
  <cp:lastModifiedBy>Shi, Zhijie Jerry</cp:lastModifiedBy>
  <cp:revision>665</cp:revision>
  <dcterms:modified xsi:type="dcterms:W3CDTF">2019-10-17T12:21:27Z</dcterms:modified>
</cp:coreProperties>
</file>