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344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374" r:id="rId17"/>
    <p:sldId id="290" r:id="rId18"/>
    <p:sldId id="291" r:id="rId19"/>
    <p:sldId id="292" r:id="rId20"/>
    <p:sldId id="361" r:id="rId21"/>
    <p:sldId id="270" r:id="rId22"/>
    <p:sldId id="309" r:id="rId23"/>
    <p:sldId id="310" r:id="rId24"/>
    <p:sldId id="271" r:id="rId25"/>
    <p:sldId id="272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293" autoAdjust="0"/>
  </p:normalViewPr>
  <p:slideViewPr>
    <p:cSldViewPr snapToGrid="0">
      <p:cViewPr varScale="1">
        <p:scale>
          <a:sx n="66" d="100"/>
          <a:sy n="66" d="100"/>
        </p:scale>
        <p:origin x="2168" y="21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7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Provider</a:t>
            </a:r>
          </a:p>
          <a:p>
            <a:pPr lvl="1"/>
            <a:r>
              <a:rPr lang="en-US"/>
              <a:t>The Operating System</a:t>
            </a:r>
          </a:p>
          <a:p>
            <a:pPr lvl="2"/>
            <a:r>
              <a:rPr lang="en-US"/>
              <a:t>Or through thread implementation</a:t>
            </a:r>
          </a:p>
          <a:p>
            <a:pPr marL="0" marR="0" lvl="2" indent="45720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lock is released</a:t>
            </a:r>
          </a:p>
          <a:p>
            <a:pPr lvl="2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0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9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8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6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83362" y="9076267"/>
            <a:ext cx="10342879" cy="510258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082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83362" y="9076267"/>
            <a:ext cx="10342879" cy="510258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9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Threads &amp; Mutual Exclu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(T2) </a:t>
            </a:r>
            <a:r>
              <a:rPr dirty="0"/>
              <a:t>Threads</a:t>
            </a:r>
            <a:r>
              <a:rPr lang="en-US" dirty="0"/>
              <a:t>: </a:t>
            </a:r>
            <a:r>
              <a:rPr dirty="0"/>
              <a:t>Mutual Exclusion</a:t>
            </a:r>
            <a:r>
              <a:rPr lang="en-US" dirty="0"/>
              <a:t> (mutex)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</a:t>
            </a:r>
            <a:r>
              <a:rPr lang="en-US"/>
              <a:t>Shi</a:t>
            </a:r>
          </a:p>
          <a:p>
            <a:endParaRPr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utex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dirty="0" err="1"/>
              <a:t>utex</a:t>
            </a:r>
            <a:r>
              <a:rPr dirty="0"/>
              <a:t> </a:t>
            </a:r>
            <a:r>
              <a:rPr lang="en-US" dirty="0"/>
              <a:t>type and </a:t>
            </a:r>
            <a:r>
              <a:rPr dirty="0"/>
              <a:t>API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29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0" name="What we ne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, a shared variable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// only one thread can lock it!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pthread_mutex_t</a:t>
            </a:r>
            <a:r>
              <a:rPr lang="en-US" sz="3200" dirty="0">
                <a:latin typeface="Consolas" panose="020B0609020204030204" pitchFamily="49" charset="0"/>
              </a:rPr>
              <a:t> mutex;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</a:t>
            </a:r>
            <a:endParaRPr dirty="0"/>
          </a:p>
          <a:p>
            <a:pPr lvl="1"/>
            <a:r>
              <a:rPr dirty="0"/>
              <a:t>Initialize the </a:t>
            </a:r>
            <a:r>
              <a:rPr dirty="0" err="1"/>
              <a:t>Mutex</a:t>
            </a:r>
            <a:endParaRPr lang="en-US" dirty="0"/>
          </a:p>
          <a:p>
            <a:pPr lvl="1"/>
            <a:r>
              <a:rPr lang="en-US" dirty="0"/>
              <a:t>Destroy a </a:t>
            </a:r>
            <a:r>
              <a:rPr lang="en-US" dirty="0" err="1"/>
              <a:t>Mutex</a:t>
            </a:r>
            <a:r>
              <a:rPr lang="en-US" dirty="0"/>
              <a:t> we no longer need</a:t>
            </a:r>
          </a:p>
          <a:p>
            <a:pPr lvl="1"/>
            <a:r>
              <a:rPr dirty="0"/>
              <a:t>Lock a Mutex</a:t>
            </a:r>
          </a:p>
          <a:p>
            <a:pPr lvl="1"/>
            <a:r>
              <a:rPr dirty="0"/>
              <a:t>Unlock a </a:t>
            </a:r>
            <a:r>
              <a:rPr dirty="0" err="1"/>
              <a:t>Mutex</a:t>
            </a:r>
            <a:endParaRPr lang="en-US" dirty="0"/>
          </a:p>
          <a:p>
            <a:pPr lvl="1"/>
            <a:r>
              <a:rPr dirty="0"/>
              <a:t>[Attempt to Lock a </a:t>
            </a:r>
            <a:r>
              <a:rPr dirty="0" err="1"/>
              <a:t>Mutex</a:t>
            </a:r>
            <a:r>
              <a:rPr dirty="0"/>
              <a:t>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r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Initialization</a:t>
            </a:r>
            <a:endParaRPr dirty="0"/>
          </a:p>
        </p:txBody>
      </p:sp>
      <p:sp>
        <p:nvSpPr>
          <p:cNvPr id="30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6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pthread_mutex_init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             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pthread_mutexattr_t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attr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Initialize a mutex (i.e., allocate OS resources)</a:t>
            </a:r>
          </a:p>
          <a:p>
            <a:pPr lvl="1"/>
            <a:r>
              <a:rPr lang="en-US" dirty="0"/>
              <a:t>Return 0 on success</a:t>
            </a:r>
            <a:endParaRPr dirty="0"/>
          </a:p>
          <a:p>
            <a:r>
              <a:rPr sz="2800" dirty="0"/>
              <a:t>Example</a:t>
            </a:r>
          </a:p>
        </p:txBody>
      </p:sp>
      <p:sp>
        <p:nvSpPr>
          <p:cNvPr id="309" name="typedef struct MyRecord {…"/>
          <p:cNvSpPr txBox="1"/>
          <p:nvPr/>
        </p:nvSpPr>
        <p:spPr>
          <a:xfrm>
            <a:off x="1068431" y="5951321"/>
            <a:ext cx="10426633" cy="3454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pthread_mutex_t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MyRec</a:t>
            </a:r>
            <a:r>
              <a:rPr dirty="0"/>
              <a:t>* </a:t>
            </a:r>
            <a:r>
              <a:rPr dirty="0" err="1"/>
              <a:t>makeARecord</a:t>
            </a:r>
            <a:r>
              <a:rPr dirty="0"/>
              <a:t>()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MyRec</a:t>
            </a:r>
            <a:r>
              <a:rPr dirty="0"/>
              <a:t>* rec = (</a:t>
            </a:r>
            <a:r>
              <a:rPr dirty="0" err="1"/>
              <a:t>MyRec</a:t>
            </a:r>
            <a:r>
              <a:rPr dirty="0"/>
              <a:t>*)</a:t>
            </a:r>
            <a:r>
              <a:rPr dirty="0" err="1"/>
              <a:t>malloc</a:t>
            </a:r>
            <a:r>
              <a:rPr dirty="0"/>
              <a:t>(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));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pthread_mutex_init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myLock,NULL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dirty="0"/>
              <a:t>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rec-&gt;</a:t>
            </a:r>
            <a:r>
              <a:rPr dirty="0" err="1"/>
              <a:t>myValue</a:t>
            </a:r>
            <a:r>
              <a:rPr dirty="0"/>
              <a:t> = 0;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rec;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6164903" y="6434296"/>
            <a:ext cx="4328675" cy="2222376"/>
            <a:chOff x="0" y="-4490"/>
            <a:chExt cx="4328674" cy="2222374"/>
          </a:xfrm>
        </p:grpSpPr>
        <p:sp>
          <p:nvSpPr>
            <p:cNvPr id="310" name="Oval"/>
            <p:cNvSpPr/>
            <p:nvPr/>
          </p:nvSpPr>
          <p:spPr>
            <a:xfrm>
              <a:off x="0" y="1485615"/>
              <a:ext cx="1270000" cy="732269"/>
            </a:xfrm>
            <a:prstGeom prst="ellipse">
              <a:avLst/>
            </a:prstGeom>
            <a:solidFill>
              <a:srgbClr val="FFFC79">
                <a:alpha val="23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311" name="More on this later!"/>
            <p:cNvSpPr txBox="1"/>
            <p:nvPr/>
          </p:nvSpPr>
          <p:spPr>
            <a:xfrm>
              <a:off x="917484" y="-4490"/>
              <a:ext cx="3411190" cy="718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mutex attribute</a:t>
              </a:r>
              <a:endParaRPr dirty="0"/>
            </a:p>
          </p:txBody>
        </p:sp>
        <p:sp>
          <p:nvSpPr>
            <p:cNvPr id="312" name="Line"/>
            <p:cNvSpPr/>
            <p:nvPr/>
          </p:nvSpPr>
          <p:spPr>
            <a:xfrm flipH="1">
              <a:off x="1255098" y="699382"/>
              <a:ext cx="1708516" cy="10106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e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Destruction</a:t>
            </a:r>
          </a:p>
        </p:txBody>
      </p:sp>
      <p:sp>
        <p:nvSpPr>
          <p:cNvPr id="31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pthread_mutex_destroy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Release</a:t>
            </a:r>
            <a:r>
              <a:rPr dirty="0"/>
              <a:t> resource</a:t>
            </a:r>
            <a:r>
              <a:rPr lang="en-US" dirty="0"/>
              <a:t>s</a:t>
            </a:r>
            <a:r>
              <a:rPr dirty="0"/>
              <a:t> for lock</a:t>
            </a:r>
            <a:endParaRPr lang="en-US" dirty="0"/>
          </a:p>
          <a:p>
            <a:pPr lvl="1"/>
            <a:r>
              <a:rPr lang="en-US" dirty="0"/>
              <a:t>Return 0 on success</a:t>
            </a:r>
            <a:endParaRPr dirty="0"/>
          </a:p>
          <a:p>
            <a:r>
              <a:rPr dirty="0"/>
              <a:t>Example</a:t>
            </a:r>
          </a:p>
        </p:txBody>
      </p:sp>
      <p:sp>
        <p:nvSpPr>
          <p:cNvPr id="321" name="typedef struct MyRecord {…"/>
          <p:cNvSpPr txBox="1"/>
          <p:nvPr/>
        </p:nvSpPr>
        <p:spPr>
          <a:xfrm>
            <a:off x="1158560" y="6286499"/>
            <a:ext cx="10426633" cy="284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pthread_mutex_t</a:t>
            </a:r>
            <a:r>
              <a:rPr dirty="0"/>
              <a:t>  </a:t>
            </a:r>
            <a:r>
              <a:rPr dirty="0" err="1"/>
              <a:t>myLock</a:t>
            </a:r>
            <a:r>
              <a:rPr dirty="0"/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void </a:t>
            </a:r>
            <a:r>
              <a:rPr dirty="0" err="1"/>
              <a:t>freeARecord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* rec)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pthread_mutex_destroy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free(rec);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ck / Unlo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 / Unlock</a:t>
            </a:r>
          </a:p>
        </p:txBody>
      </p:sp>
      <p:sp>
        <p:nvSpPr>
          <p:cNvPr id="3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6" name="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pthread.h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</a:rPr>
              <a:t> * </a:t>
            </a:r>
            <a:r>
              <a:rPr lang="en-US" sz="2800" dirty="0" err="1">
                <a:latin typeface="Consolas" panose="020B0609020204030204" pitchFamily="49" charset="0"/>
              </a:rPr>
              <a:t>mutex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800"/>
              </a:spcBef>
            </a:pPr>
            <a:r>
              <a:rPr dirty="0"/>
              <a:t>Enter</a:t>
            </a:r>
            <a:r>
              <a:rPr lang="en-US" dirty="0"/>
              <a:t>/</a:t>
            </a:r>
            <a:r>
              <a:rPr dirty="0"/>
              <a:t>leave the critical section. </a:t>
            </a:r>
            <a:r>
              <a:rPr lang="en-US" dirty="0"/>
              <a:t>Wait (asleep!) i</a:t>
            </a:r>
            <a:r>
              <a:rPr dirty="0"/>
              <a:t>f </a:t>
            </a:r>
            <a:r>
              <a:rPr lang="en-US" dirty="0" err="1"/>
              <a:t>mutex</a:t>
            </a:r>
            <a:r>
              <a:rPr lang="en-US" dirty="0"/>
              <a:t> is </a:t>
            </a:r>
            <a:r>
              <a:rPr dirty="0"/>
              <a:t>locked</a:t>
            </a:r>
          </a:p>
          <a:p>
            <a:pPr lvl="1">
              <a:spcBef>
                <a:spcPts val="800"/>
              </a:spcBef>
            </a:pPr>
            <a:r>
              <a:rPr dirty="0"/>
              <a:t>Return value</a:t>
            </a:r>
            <a:r>
              <a:rPr lang="en-US" dirty="0"/>
              <a:t> </a:t>
            </a:r>
            <a:r>
              <a:rPr dirty="0"/>
              <a:t>0 </a:t>
            </a:r>
            <a:r>
              <a:rPr lang="en-US" dirty="0"/>
              <a:t>on success. (</a:t>
            </a:r>
            <a:r>
              <a:rPr dirty="0"/>
              <a:t>≠0</a:t>
            </a:r>
            <a:r>
              <a:rPr lang="en-US" dirty="0"/>
              <a:t>? </a:t>
            </a:r>
            <a:r>
              <a:rPr dirty="0"/>
              <a:t>something went terribly wrong)</a:t>
            </a:r>
          </a:p>
          <a:p>
            <a:pPr>
              <a:spcBef>
                <a:spcPts val="800"/>
              </a:spcBef>
            </a:pPr>
            <a:r>
              <a:rPr dirty="0"/>
              <a:t>Example</a:t>
            </a:r>
          </a:p>
        </p:txBody>
      </p:sp>
      <p:sp>
        <p:nvSpPr>
          <p:cNvPr id="329" name="typedef struct MyRecord {…"/>
          <p:cNvSpPr txBox="1"/>
          <p:nvPr/>
        </p:nvSpPr>
        <p:spPr>
          <a:xfrm>
            <a:off x="1289083" y="5981699"/>
            <a:ext cx="10426633" cy="3149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typedef</a:t>
            </a:r>
            <a:r>
              <a:rPr dirty="0"/>
              <a:t> </a:t>
            </a:r>
            <a:r>
              <a:rPr dirty="0" err="1"/>
              <a:t>struct</a:t>
            </a:r>
            <a:r>
              <a:rPr dirty="0"/>
              <a:t> </a:t>
            </a:r>
            <a:r>
              <a:rPr dirty="0" err="1"/>
              <a:t>MyRecord</a:t>
            </a:r>
            <a:r>
              <a:rPr dirty="0"/>
              <a:t> {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pthread_mutex_t</a:t>
            </a:r>
            <a:r>
              <a:rPr dirty="0"/>
              <a:t>  </a:t>
            </a:r>
            <a:r>
              <a:rPr dirty="0" err="1"/>
              <a:t>myLock</a:t>
            </a:r>
            <a:r>
              <a:rPr dirty="0"/>
              <a:t>;</a:t>
            </a:r>
          </a:p>
          <a:p>
            <a:pPr lvl="1" indent="2286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err="1"/>
              <a:t>int</a:t>
            </a:r>
            <a:r>
              <a:rPr dirty="0"/>
              <a:t>              </a:t>
            </a:r>
            <a:r>
              <a:rPr dirty="0" err="1"/>
              <a:t>myValue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  <a:r>
              <a:rPr dirty="0" err="1"/>
              <a:t>MyRec</a:t>
            </a:r>
            <a:r>
              <a:rPr dirty="0"/>
              <a:t>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void </a:t>
            </a:r>
            <a:r>
              <a:rPr dirty="0" err="1"/>
              <a:t>incrementRecordValue</a:t>
            </a:r>
            <a:r>
              <a:rPr dirty="0"/>
              <a:t>(</a:t>
            </a:r>
            <a:r>
              <a:rPr dirty="0" err="1"/>
              <a:t>MyRec</a:t>
            </a:r>
            <a:r>
              <a:rPr dirty="0"/>
              <a:t>* rec) {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rec-&gt;</a:t>
            </a:r>
            <a:r>
              <a:rPr dirty="0" err="1"/>
              <a:t>myValue</a:t>
            </a:r>
            <a:r>
              <a:rPr dirty="0"/>
              <a:t> = rec-&gt;</a:t>
            </a:r>
            <a:r>
              <a:rPr dirty="0" err="1"/>
              <a:t>myValue</a:t>
            </a:r>
            <a:r>
              <a:rPr dirty="0"/>
              <a:t> + 1;</a:t>
            </a:r>
          </a:p>
          <a:p>
            <a:pPr lvl="2" indent="457200"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pthread_mutex_unlock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(&amp;rec-&gt;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myLock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 defTabSz="457200"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Key Observ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Observations</a:t>
            </a:r>
          </a:p>
        </p:txBody>
      </p:sp>
      <p:sp>
        <p:nvSpPr>
          <p:cNvPr id="33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4" name="Lock and Unlock come in pai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Lock and Unlock come in pairs</a:t>
            </a:r>
          </a:p>
          <a:p>
            <a:r>
              <a:rPr dirty="0"/>
              <a:t>You need ONE MUTEX per “thing” you wish to protect</a:t>
            </a:r>
          </a:p>
          <a:p>
            <a:pPr lvl="1"/>
            <a:r>
              <a:rPr dirty="0"/>
              <a:t>That’s why we package the integer and the mutex in a struct</a:t>
            </a:r>
          </a:p>
          <a:p>
            <a:pPr lvl="1"/>
            <a:r>
              <a:rPr dirty="0"/>
              <a:t>The mutex protects just that integer </a:t>
            </a:r>
          </a:p>
          <a:p>
            <a:pPr lvl="1"/>
            <a:r>
              <a:rPr dirty="0"/>
              <a:t>And nothing else!</a:t>
            </a:r>
          </a:p>
          <a:p>
            <a:r>
              <a:rPr dirty="0"/>
              <a:t>Lock is </a:t>
            </a:r>
            <a:r>
              <a:rPr b="1" dirty="0">
                <a:solidFill>
                  <a:srgbClr val="0433FF"/>
                </a:solidFill>
              </a:rPr>
              <a:t>BLOCKING</a:t>
            </a:r>
          </a:p>
          <a:p>
            <a:r>
              <a:rPr dirty="0"/>
              <a:t>Critical sections </a:t>
            </a:r>
            <a:r>
              <a:rPr i="1" dirty="0"/>
              <a:t>should be</a:t>
            </a:r>
            <a:r>
              <a:rPr dirty="0"/>
              <a:t> </a:t>
            </a:r>
            <a:r>
              <a:rPr b="1" dirty="0"/>
              <a:t>short</a:t>
            </a:r>
          </a:p>
          <a:p>
            <a:pPr lvl="1"/>
            <a:r>
              <a:rPr dirty="0"/>
              <a:t>Why?</a:t>
            </a:r>
          </a:p>
          <a:p>
            <a:r>
              <a:rPr dirty="0"/>
              <a:t>Locking incurs a </a:t>
            </a:r>
            <a:r>
              <a:rPr b="1" dirty="0"/>
              <a:t>big</a:t>
            </a:r>
            <a:r>
              <a:rPr b="1" i="1" dirty="0"/>
              <a:t> </a:t>
            </a:r>
            <a:r>
              <a:rPr dirty="0"/>
              <a:t>cost</a:t>
            </a:r>
          </a:p>
          <a:p>
            <a:pPr lvl="1"/>
            <a:r>
              <a:rPr dirty="0"/>
              <a:t>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Firs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endParaRPr dirty="0"/>
          </a:p>
        </p:txBody>
      </p:sp>
      <p:sp>
        <p:nvSpPr>
          <p:cNvPr id="64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7" name="A shared counte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7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Fix the example we had issue</a:t>
            </a:r>
            <a:endParaRPr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7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Firs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2: counter ADT</a:t>
            </a:r>
            <a:endParaRPr dirty="0"/>
          </a:p>
        </p:txBody>
      </p:sp>
      <p:sp>
        <p:nvSpPr>
          <p:cNvPr id="64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7" name="A shared counte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78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shared counter</a:t>
            </a:r>
          </a:p>
          <a:p>
            <a:pPr lvl="1"/>
            <a:r>
              <a:rPr dirty="0"/>
              <a:t>That was the driving example</a:t>
            </a:r>
          </a:p>
          <a:p>
            <a:pPr lvl="1"/>
            <a:r>
              <a:rPr dirty="0"/>
              <a:t>Make an ADT pairing</a:t>
            </a:r>
            <a:r>
              <a:rPr lang="en-US" dirty="0"/>
              <a:t> </a:t>
            </a:r>
            <a:r>
              <a:rPr dirty="0"/>
              <a:t>mutex</a:t>
            </a:r>
            <a:r>
              <a:rPr lang="en-US" dirty="0"/>
              <a:t> and </a:t>
            </a:r>
            <a:r>
              <a:rPr dirty="0"/>
              <a:t>counter</a:t>
            </a:r>
          </a:p>
          <a:p>
            <a:pPr lvl="1"/>
            <a:r>
              <a:rPr dirty="0"/>
              <a:t>Have functions to manipulate the ADT</a:t>
            </a:r>
          </a:p>
          <a:p>
            <a:pPr lvl="2"/>
            <a:r>
              <a:rPr dirty="0"/>
              <a:t>increase</a:t>
            </a:r>
          </a:p>
          <a:p>
            <a:pPr lvl="2"/>
            <a:r>
              <a:rPr dirty="0"/>
              <a:t>decrease</a:t>
            </a:r>
          </a:p>
          <a:p>
            <a:pPr lvl="2"/>
            <a:r>
              <a:rPr dirty="0" err="1"/>
              <a:t>resetToZero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62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Locking Granula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3: array</a:t>
            </a:r>
            <a:endParaRPr dirty="0"/>
          </a:p>
        </p:txBody>
      </p:sp>
      <p:sp>
        <p:nvSpPr>
          <p:cNvPr id="6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66" name="Key decision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61143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Sharing an array</a:t>
            </a:r>
          </a:p>
          <a:p>
            <a:endParaRPr lang="en-US" dirty="0"/>
          </a:p>
          <a:p>
            <a:r>
              <a:rPr dirty="0"/>
              <a:t>Key decision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Locking Granularity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dirty="0"/>
              <a:t>Lock the entire structure?</a:t>
            </a:r>
          </a:p>
          <a:p>
            <a:pPr lvl="1"/>
            <a:r>
              <a:rPr dirty="0"/>
              <a:t>Lock individual parts?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86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Option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 1</a:t>
            </a:r>
          </a:p>
        </p:txBody>
      </p:sp>
      <p:sp>
        <p:nvSpPr>
          <p:cNvPr id="6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7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73" name="Rounded Rectangle"/>
          <p:cNvSpPr/>
          <p:nvPr/>
        </p:nvSpPr>
        <p:spPr>
          <a:xfrm>
            <a:off x="2581722" y="4912933"/>
            <a:ext cx="9394093" cy="1479217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3215744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406449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491283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761581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6609922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58670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8307010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155758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pic>
        <p:nvPicPr>
          <p:cNvPr id="682" name="Image" descr="Image"/>
          <p:cNvPicPr>
            <a:picLocks noChangeAspect="1"/>
          </p:cNvPicPr>
          <p:nvPr/>
        </p:nvPicPr>
        <p:blipFill>
          <a:blip r:embed="rId4"/>
          <a:srcRect l="5089" t="18800" r="60871" b="5381"/>
          <a:stretch>
            <a:fillRect/>
          </a:stretch>
        </p:blipFill>
        <p:spPr>
          <a:xfrm rot="19389011">
            <a:off x="11589313" y="5905481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3" name="Idea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203999"/>
          </a:xfrm>
          <a:prstGeom prst="rect">
            <a:avLst/>
          </a:prstGeom>
        </p:spPr>
        <p:txBody>
          <a:bodyPr/>
          <a:lstStyle/>
          <a:p>
            <a:r>
              <a:t>Idea</a:t>
            </a:r>
          </a:p>
          <a:p>
            <a:pPr lvl="1"/>
            <a:r>
              <a:t>Wrap up the array in a structure</a:t>
            </a:r>
          </a:p>
          <a:p>
            <a:pPr lvl="1"/>
            <a:r>
              <a:t>Have a single lock for the whole thing</a:t>
            </a:r>
          </a:p>
          <a:p>
            <a:r>
              <a:t>Issues?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82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Option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 2</a:t>
            </a:r>
          </a:p>
        </p:txBody>
      </p:sp>
      <p:sp>
        <p:nvSpPr>
          <p:cNvPr id="6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9" name="Rectangle"/>
          <p:cNvSpPr/>
          <p:nvPr/>
        </p:nvSpPr>
        <p:spPr>
          <a:xfrm>
            <a:off x="3215744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406449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4912833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5761581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6609922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7458670" y="5358079"/>
            <a:ext cx="849256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8307010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155758" y="5358079"/>
            <a:ext cx="849257" cy="588925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7" name="Idea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203999"/>
          </a:xfrm>
          <a:prstGeom prst="rect">
            <a:avLst/>
          </a:prstGeom>
        </p:spPr>
        <p:txBody>
          <a:bodyPr/>
          <a:lstStyle/>
          <a:p>
            <a:r>
              <a:rPr dirty="0"/>
              <a:t>Idea</a:t>
            </a:r>
          </a:p>
          <a:p>
            <a:pPr lvl="1"/>
            <a:r>
              <a:rPr dirty="0"/>
              <a:t>Wrap up each value in a structure  (value</a:t>
            </a:r>
            <a:r>
              <a:rPr lang="en-US" dirty="0"/>
              <a:t> +</a:t>
            </a:r>
            <a:r>
              <a:rPr dirty="0"/>
              <a:t> lock)</a:t>
            </a:r>
          </a:p>
          <a:p>
            <a:pPr lvl="1"/>
            <a:r>
              <a:rPr dirty="0"/>
              <a:t>Make an array of </a:t>
            </a:r>
            <a:r>
              <a:rPr lang="en-US" dirty="0"/>
              <a:t>structures</a:t>
            </a:r>
            <a:endParaRPr dirty="0"/>
          </a:p>
          <a:p>
            <a:r>
              <a:rPr dirty="0"/>
              <a:t>Issues?</a:t>
            </a:r>
          </a:p>
        </p:txBody>
      </p:sp>
      <p:sp>
        <p:nvSpPr>
          <p:cNvPr id="698" name="Rectangle"/>
          <p:cNvSpPr/>
          <p:nvPr/>
        </p:nvSpPr>
        <p:spPr>
          <a:xfrm>
            <a:off x="3660479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4521927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5370268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6219016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7080056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7909297" y="5358079"/>
            <a:ext cx="404522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8731842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9599579" y="5358079"/>
            <a:ext cx="404521" cy="5889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pic>
        <p:nvPicPr>
          <p:cNvPr id="706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966449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7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881615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8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7974100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09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719005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0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6301556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1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544666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2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3703272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rcRect l="5083" t="18810" r="60871" b="5358"/>
          <a:stretch>
            <a:fillRect/>
          </a:stretch>
        </p:blipFill>
        <p:spPr>
          <a:xfrm rot="19389011">
            <a:off x="4581317" y="5541784"/>
            <a:ext cx="285576" cy="35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4" extrusionOk="0">
                <a:moveTo>
                  <a:pt x="8437" y="2"/>
                </a:moveTo>
                <a:cubicBezTo>
                  <a:pt x="7541" y="24"/>
                  <a:pt x="6703" y="177"/>
                  <a:pt x="5800" y="503"/>
                </a:cubicBezTo>
                <a:cubicBezTo>
                  <a:pt x="2598" y="1659"/>
                  <a:pt x="1714" y="2953"/>
                  <a:pt x="1455" y="6989"/>
                </a:cubicBezTo>
                <a:cubicBezTo>
                  <a:pt x="1290" y="9561"/>
                  <a:pt x="1202" y="9921"/>
                  <a:pt x="676" y="9923"/>
                </a:cubicBezTo>
                <a:cubicBezTo>
                  <a:pt x="123" y="9925"/>
                  <a:pt x="81" y="10319"/>
                  <a:pt x="17" y="15407"/>
                </a:cubicBezTo>
                <a:cubicBezTo>
                  <a:pt x="-38" y="19743"/>
                  <a:pt x="31" y="20930"/>
                  <a:pt x="376" y="21035"/>
                </a:cubicBezTo>
                <a:cubicBezTo>
                  <a:pt x="617" y="21109"/>
                  <a:pt x="762" y="21282"/>
                  <a:pt x="676" y="21393"/>
                </a:cubicBezTo>
                <a:cubicBezTo>
                  <a:pt x="530" y="21581"/>
                  <a:pt x="17111" y="21560"/>
                  <a:pt x="19285" y="21369"/>
                </a:cubicBezTo>
                <a:cubicBezTo>
                  <a:pt x="19679" y="21334"/>
                  <a:pt x="20677" y="21290"/>
                  <a:pt x="21562" y="21250"/>
                </a:cubicBezTo>
                <a:lnTo>
                  <a:pt x="21562" y="20797"/>
                </a:lnTo>
                <a:cubicBezTo>
                  <a:pt x="20960" y="20756"/>
                  <a:pt x="20466" y="20681"/>
                  <a:pt x="19914" y="20677"/>
                </a:cubicBezTo>
                <a:cubicBezTo>
                  <a:pt x="18556" y="20667"/>
                  <a:pt x="17723" y="20527"/>
                  <a:pt x="17457" y="20272"/>
                </a:cubicBezTo>
                <a:cubicBezTo>
                  <a:pt x="17166" y="19994"/>
                  <a:pt x="17077" y="18499"/>
                  <a:pt x="17157" y="14859"/>
                </a:cubicBezTo>
                <a:cubicBezTo>
                  <a:pt x="17218" y="12093"/>
                  <a:pt x="17184" y="9889"/>
                  <a:pt x="17067" y="9946"/>
                </a:cubicBezTo>
                <a:cubicBezTo>
                  <a:pt x="16527" y="10213"/>
                  <a:pt x="16194" y="9185"/>
                  <a:pt x="16048" y="6870"/>
                </a:cubicBezTo>
                <a:cubicBezTo>
                  <a:pt x="15820" y="3241"/>
                  <a:pt x="14332" y="1199"/>
                  <a:pt x="11314" y="384"/>
                </a:cubicBezTo>
                <a:cubicBezTo>
                  <a:pt x="10279" y="104"/>
                  <a:pt x="9333" y="-19"/>
                  <a:pt x="8437" y="2"/>
                </a:cubicBezTo>
                <a:close/>
                <a:moveTo>
                  <a:pt x="8857" y="1982"/>
                </a:moveTo>
                <a:cubicBezTo>
                  <a:pt x="10528" y="2033"/>
                  <a:pt x="12168" y="2841"/>
                  <a:pt x="13052" y="4223"/>
                </a:cubicBezTo>
                <a:cubicBezTo>
                  <a:pt x="13696" y="5231"/>
                  <a:pt x="13790" y="5743"/>
                  <a:pt x="13711" y="7657"/>
                </a:cubicBezTo>
                <a:lnTo>
                  <a:pt x="13621" y="9923"/>
                </a:lnTo>
                <a:lnTo>
                  <a:pt x="8916" y="9994"/>
                </a:lnTo>
                <a:cubicBezTo>
                  <a:pt x="6339" y="10034"/>
                  <a:pt x="4129" y="9976"/>
                  <a:pt x="4002" y="9875"/>
                </a:cubicBezTo>
                <a:cubicBezTo>
                  <a:pt x="3576" y="9536"/>
                  <a:pt x="3763" y="5278"/>
                  <a:pt x="4242" y="4366"/>
                </a:cubicBezTo>
                <a:cubicBezTo>
                  <a:pt x="4497" y="3880"/>
                  <a:pt x="5266" y="3136"/>
                  <a:pt x="5950" y="2721"/>
                </a:cubicBezTo>
                <a:cubicBezTo>
                  <a:pt x="6829" y="2187"/>
                  <a:pt x="7853" y="1951"/>
                  <a:pt x="8857" y="198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79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Review</a:t>
            </a:r>
            <a:endParaRPr dirty="0"/>
          </a:p>
        </p:txBody>
      </p:sp>
      <p:pic>
        <p:nvPicPr>
          <p:cNvPr id="2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7" name="So f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 far</a:t>
            </a:r>
          </a:p>
          <a:p>
            <a:pPr lvl="1"/>
            <a:r>
              <a:rPr dirty="0"/>
              <a:t>You learned how to create threads</a:t>
            </a:r>
            <a:r>
              <a:rPr lang="en-US" dirty="0"/>
              <a:t> (</a:t>
            </a:r>
            <a:r>
              <a:rPr lang="en-US" dirty="0" err="1"/>
              <a:t>pthread_create</a:t>
            </a:r>
            <a:r>
              <a:rPr lang="en-US" dirty="0"/>
              <a:t>)</a:t>
            </a:r>
            <a:endParaRPr dirty="0"/>
          </a:p>
          <a:p>
            <a:pPr lvl="1"/>
            <a:r>
              <a:rPr dirty="0"/>
              <a:t>You learned how to </a:t>
            </a:r>
            <a:r>
              <a:rPr lang="en-US" dirty="0"/>
              <a:t>terminate</a:t>
            </a:r>
            <a:r>
              <a:rPr dirty="0"/>
              <a:t> thread</a:t>
            </a:r>
            <a:r>
              <a:rPr lang="en-US" dirty="0"/>
              <a:t> execution (</a:t>
            </a:r>
            <a:r>
              <a:rPr lang="en-US" dirty="0" err="1"/>
              <a:t>pthread_exit</a:t>
            </a:r>
            <a:r>
              <a:rPr lang="en-US" dirty="0"/>
              <a:t>)</a:t>
            </a:r>
            <a:endParaRPr dirty="0"/>
          </a:p>
          <a:p>
            <a:pPr lvl="1"/>
            <a:r>
              <a:rPr dirty="0"/>
              <a:t>You learned how to wait on thread</a:t>
            </a:r>
            <a:r>
              <a:rPr lang="en-US" dirty="0"/>
              <a:t>s (</a:t>
            </a:r>
            <a:r>
              <a:rPr lang="en-US" dirty="0" err="1"/>
              <a:t>pthread_join</a:t>
            </a:r>
            <a:r>
              <a:rPr lang="en-US" dirty="0"/>
              <a:t>)</a:t>
            </a:r>
            <a:endParaRPr dirty="0"/>
          </a:p>
          <a:p>
            <a:r>
              <a:rPr dirty="0"/>
              <a:t>You </a:t>
            </a:r>
            <a:r>
              <a:rPr lang="en-US" dirty="0"/>
              <a:t>can </a:t>
            </a:r>
            <a:r>
              <a:rPr dirty="0"/>
              <a:t>carry out independent computations with threads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sharing is a problem</a:t>
            </a:r>
          </a:p>
          <a:p>
            <a:pPr lvl="1"/>
            <a:r>
              <a:rPr lang="en-US" dirty="0"/>
              <a:t>Remember the shared counter?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7243064" y="5607050"/>
            <a:ext cx="5761736" cy="3879850"/>
            <a:chOff x="7243064" y="5607050"/>
            <a:chExt cx="5761736" cy="3879850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569" y="5607050"/>
              <a:ext cx="2783624" cy="293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243064" y="8522533"/>
              <a:ext cx="5761736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What if the shared counter is the balance on your bank account?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sid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mutex_trylock</a:t>
            </a:r>
            <a:r>
              <a:rPr lang="en-US" dirty="0"/>
              <a:t>()</a:t>
            </a:r>
          </a:p>
        </p:txBody>
      </p:sp>
      <p:sp>
        <p:nvSpPr>
          <p:cNvPr id="340" name="There is one more API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pthread.h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*mutex);</a:t>
            </a:r>
          </a:p>
          <a:p>
            <a:endParaRPr lang="en-US" dirty="0"/>
          </a:p>
          <a:p>
            <a:pPr lvl="1"/>
            <a:r>
              <a:rPr lang="en-US" dirty="0"/>
              <a:t>If the mutex is not locked, it will succeed and lock</a:t>
            </a:r>
          </a:p>
          <a:p>
            <a:pPr lvl="1"/>
            <a:r>
              <a:rPr lang="en-US" dirty="0"/>
              <a:t>If the mutex is already locked</a:t>
            </a:r>
          </a:p>
          <a:p>
            <a:pPr lvl="2"/>
            <a:r>
              <a:rPr lang="en-US" dirty="0"/>
              <a:t>It will NOT block</a:t>
            </a:r>
          </a:p>
          <a:p>
            <a:pPr lvl="2"/>
            <a:r>
              <a:rPr lang="en-US" dirty="0"/>
              <a:t>It will return an error code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Mix breed. It allows polling before blocking. </a:t>
            </a:r>
          </a:p>
          <a:p>
            <a:pPr lvl="2"/>
            <a:r>
              <a:rPr lang="en-US" dirty="0"/>
              <a:t>Sometimes, it is fine to use the shared resource later</a:t>
            </a:r>
          </a:p>
        </p:txBody>
      </p:sp>
      <p:sp>
        <p:nvSpPr>
          <p:cNvPr id="3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08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Amdahl’s Law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9601" y="8068591"/>
                <a:ext cx="4676172" cy="10674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1" i="1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Neue Light"/>
                  </a:rPr>
                  <a:t>Speedup</a:t>
                </a:r>
                <a14:m>
                  <m:oMath xmlns:m="http://schemas.openxmlformats.org/officeDocument/2006/math">
                    <m:r>
                      <a:rPr kumimoji="0" lang="en-US" sz="40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Cambria Math"/>
                        <a:sym typeface="Helvetica Neue Light"/>
                      </a:rPr>
                      <m:t>=</m:t>
                    </m:r>
                    <m:f>
                      <m:fPr>
                        <m:ctrlP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Light"/>
                          </a:rPr>
                        </m:ctrlPr>
                      </m:fPr>
                      <m:num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Light"/>
                              </a:rPr>
                            </m:ctrlPr>
                          </m:dPr>
                          <m:e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𝟏</m:t>
                            </m:r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−</m:t>
                            </m:r>
                            <m:r>
                              <a:rPr kumimoji="0" lang="en-US" sz="4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/>
                                <a:sym typeface="Helvetica Neue Light"/>
                              </a:rPr>
                              <m:t>𝒑</m:t>
                            </m:r>
                          </m:e>
                        </m:d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+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𝒑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/</m:t>
                        </m:r>
                        <m:r>
                          <a:rPr kumimoji="0" lang="en-US" sz="4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/>
                            <a:sym typeface="Helvetica Neue Light"/>
                          </a:rPr>
                          <m:t>𝒏</m:t>
                        </m:r>
                      </m:den>
                    </m:f>
                  </m:oMath>
                </a14:m>
                <a:endPara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1" y="8068591"/>
                <a:ext cx="4676172" cy="1067472"/>
              </a:xfrm>
              <a:prstGeom prst="rect">
                <a:avLst/>
              </a:prstGeom>
              <a:blipFill rotWithShape="0">
                <a:blip r:embed="rId2"/>
                <a:stretch>
                  <a:fillRect l="-2086" b="-3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1500" y="34620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400" y="3462010"/>
            <a:ext cx="80010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 that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can be p</a:t>
            </a: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arallelized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" y="67386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1700" y="6738610"/>
            <a:ext cx="29845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400" dirty="0">
                <a:solidFill>
                  <a:srgbClr val="000000"/>
                </a:solidFill>
              </a:rPr>
              <a:t>Parallel c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ode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9544" y="6679619"/>
            <a:ext cx="5397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 CPU cores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1500" y="3124200"/>
            <a:ext cx="108839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792056" y="2406055"/>
            <a:ext cx="38792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6990" y="4082455"/>
            <a:ext cx="3879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3373" y="4082455"/>
            <a:ext cx="8447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1-p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8800" y="7473245"/>
            <a:ext cx="8159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p/n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3200" y="7467600"/>
            <a:ext cx="8447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1-p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26200" y="4062174"/>
            <a:ext cx="5029200" cy="267643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>
            <a:off x="3441700" y="4082455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568513" y="4096871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267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Practical speedup lower due to overhead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" y="3462010"/>
            <a:ext cx="2882900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400" y="3462010"/>
            <a:ext cx="80010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 that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can be p</a:t>
            </a: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arallelized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" y="6741225"/>
            <a:ext cx="3631618" cy="600164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Serial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0418" y="6740321"/>
            <a:ext cx="2984500" cy="600164"/>
          </a:xfrm>
          <a:prstGeom prst="rect">
            <a:avLst/>
          </a:prstGeom>
          <a:solidFill>
            <a:schemeClr val="accent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400" dirty="0">
                <a:solidFill>
                  <a:srgbClr val="000000"/>
                </a:solidFill>
              </a:rPr>
              <a:t>Parallel c</a:t>
            </a:r>
            <a:r>
              <a:rPr kumimoji="0" lang="en-US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ode</a:t>
            </a:r>
            <a:endParaRPr kumimoji="0" lang="en-US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9544" y="6679619"/>
            <a:ext cx="5397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 CPU cores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174918" y="4062174"/>
            <a:ext cx="4280482" cy="26781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>
            <a:off x="3441700" y="4082455"/>
            <a:ext cx="748718" cy="26816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568513" y="4096871"/>
            <a:ext cx="12700" cy="2656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7916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Mutex Attribut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Mutex Attributes?</a:t>
            </a:r>
          </a:p>
        </p:txBody>
      </p:sp>
      <p:sp>
        <p:nvSpPr>
          <p:cNvPr id="34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8" name="An optional argument to create a mute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/>
              <a:t> value of type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pthread_mutexattr_t</a:t>
            </a:r>
            <a:endParaRPr lang="en-US" dirty="0">
              <a:latin typeface="Courier"/>
              <a:ea typeface="Courier"/>
              <a:cs typeface="Courier"/>
              <a:sym typeface="Courier"/>
            </a:endParaRPr>
          </a:p>
          <a:p>
            <a:pPr lvl="1"/>
            <a:r>
              <a:rPr lang="en-US" dirty="0"/>
              <a:t>An optional argument to create a mutex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dirty="0"/>
              <a:t>APIs to</a:t>
            </a:r>
          </a:p>
          <a:p>
            <a:pPr lvl="1"/>
            <a:r>
              <a:rPr dirty="0"/>
              <a:t>initialize attribute record</a:t>
            </a:r>
            <a:r>
              <a:rPr lang="en-US" dirty="0"/>
              <a:t> (</a:t>
            </a:r>
            <a:r>
              <a:rPr lang="en-US" b="1" dirty="0" err="1"/>
              <a:t>pthread_mutexattr_init</a:t>
            </a:r>
            <a:r>
              <a:rPr lang="en-US" b="1" dirty="0"/>
              <a:t>())</a:t>
            </a:r>
            <a:endParaRPr dirty="0"/>
          </a:p>
          <a:p>
            <a:pPr lvl="1"/>
            <a:r>
              <a:rPr dirty="0"/>
              <a:t>destroy attribute record</a:t>
            </a:r>
            <a:r>
              <a:rPr lang="en-US" dirty="0"/>
              <a:t> (</a:t>
            </a:r>
            <a:r>
              <a:rPr lang="en-US" b="1" dirty="0" err="1"/>
              <a:t>pthread_mutexattr_destroy</a:t>
            </a:r>
            <a:r>
              <a:rPr lang="en-US" b="1" dirty="0"/>
              <a:t>())</a:t>
            </a:r>
            <a:endParaRPr dirty="0"/>
          </a:p>
          <a:p>
            <a:pPr lvl="1"/>
            <a:r>
              <a:rPr dirty="0"/>
              <a:t>modify an attribute in attribute record</a:t>
            </a:r>
            <a:r>
              <a:rPr lang="en-US" dirty="0"/>
              <a:t> (set type, get type, etc.)</a:t>
            </a:r>
            <a:endParaRPr dirty="0"/>
          </a:p>
          <a:p>
            <a:r>
              <a:rPr dirty="0"/>
              <a:t>Key property:  </a:t>
            </a:r>
            <a:r>
              <a:rPr dirty="0" err="1"/>
              <a:t>mutex</a:t>
            </a:r>
            <a:r>
              <a:rPr dirty="0"/>
              <a:t> </a:t>
            </a:r>
            <a:r>
              <a:rPr b="1" dirty="0"/>
              <a:t>TYPE</a:t>
            </a:r>
            <a:endParaRPr lang="en-US" b="1" dirty="0"/>
          </a:p>
          <a:p>
            <a:pPr lvl="1"/>
            <a:r>
              <a:rPr lang="en-US" dirty="0"/>
              <a:t>How to deal with recursive lock? </a:t>
            </a:r>
          </a:p>
          <a:p>
            <a:pPr lvl="1"/>
            <a:r>
              <a:rPr lang="en-US" dirty="0"/>
              <a:t>What if other threads try to unlock?</a:t>
            </a:r>
          </a:p>
          <a:p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Mutex Type  (from the DOC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Mutex Type  (from the DOC)</a:t>
            </a:r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PTHREAD_MUTEX_NORM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NORMAL</a:t>
            </a:r>
          </a:p>
          <a:p>
            <a:pPr marL="471593" lvl="1" indent="-128693">
              <a:spcBef>
                <a:spcPts val="600"/>
              </a:spcBef>
              <a:defRPr sz="1900"/>
            </a:pPr>
            <a:r>
              <a:rPr dirty="0"/>
              <a:t>This type of mutex does not detect deadlock. A thread attempting to relock this mutex without first unlocking it will deadlock. Attempting to unlock a mutex locked by a different thread results in undefined </a:t>
            </a:r>
            <a:r>
              <a:rPr dirty="0" err="1"/>
              <a:t>behaviour</a:t>
            </a:r>
            <a:r>
              <a:rPr dirty="0"/>
              <a:t>. Attempting to unlock an unlocked mutex results in undefined </a:t>
            </a:r>
            <a:r>
              <a:rPr dirty="0" err="1"/>
              <a:t>behaviour</a:t>
            </a:r>
            <a:r>
              <a:rPr dirty="0"/>
              <a:t>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ERRORCHECK</a:t>
            </a:r>
          </a:p>
          <a:p>
            <a:pPr marL="471593" lvl="1" indent="-128693">
              <a:spcBef>
                <a:spcPts val="600"/>
              </a:spcBef>
              <a:defRPr sz="1900"/>
            </a:pPr>
            <a:r>
              <a:rPr dirty="0"/>
              <a:t>This type of mutex provides error checking. A thread attempting to relock this mutex without first unlocking it will return with an error. A thread attempting to unlock a mutex which another thread has locked will return with an error. A thread attempting to unlock an unlocked mutex will return with an error.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RECURSIVE</a:t>
            </a:r>
          </a:p>
          <a:p>
            <a:pPr marL="471593" lvl="1" indent="-128693">
              <a:spcBef>
                <a:spcPts val="600"/>
              </a:spcBef>
              <a:defRPr sz="1900">
                <a:solidFill>
                  <a:srgbClr val="868686"/>
                </a:solidFill>
              </a:defRPr>
            </a:pPr>
            <a:r>
              <a:rPr dirty="0"/>
              <a:t>A thread attempting to relock this mutex without first unlocking it will succeed in locking the mutex. The relocking deadlock which can occur with mutexes of type PTHREAD_MUTEX_NORMAL cannot occur with this type of mutex. Multiple locks of this mutex require the same number of unlocks to release the mutex before another thread can acquire the mutex. A thread attempting to unlock a mutex which another thread has locked will return with an error. A thread attempting to unlock an unlocked mutex will return with an error.</a:t>
            </a:r>
          </a:p>
          <a:p>
            <a:pPr marL="128693" indent="-128693">
              <a:spcBef>
                <a:spcPts val="600"/>
              </a:spcBef>
              <a:defRPr sz="1900"/>
            </a:pPr>
            <a:r>
              <a:rPr dirty="0"/>
              <a:t>PTHREAD_MUTEX_</a:t>
            </a:r>
            <a:r>
              <a:rPr b="1" dirty="0"/>
              <a:t>DEFAULT</a:t>
            </a:r>
          </a:p>
          <a:p>
            <a:pPr marL="471593" lvl="1" indent="-128693">
              <a:spcBef>
                <a:spcPts val="600"/>
              </a:spcBef>
              <a:defRPr sz="1900">
                <a:solidFill>
                  <a:srgbClr val="868686"/>
                </a:solidFill>
              </a:defRPr>
            </a:pPr>
            <a:r>
              <a:rPr dirty="0"/>
              <a:t>Attempting to recursively lock a mutex of this type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Attempting to unlock a mutex of this type which was not locked by the calling thread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Attempting to unlock a mutex of this type which is not locked results in </a:t>
            </a:r>
            <a:r>
              <a:rPr u="sng" dirty="0"/>
              <a:t>undefined </a:t>
            </a:r>
            <a:r>
              <a:rPr u="sng" dirty="0" err="1"/>
              <a:t>behaviour</a:t>
            </a:r>
            <a:r>
              <a:rPr dirty="0"/>
              <a:t>. An implementation is allowed to map this mutex to one of the other mutex types.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76204" y="685800"/>
            <a:ext cx="11778826" cy="1006969"/>
          </a:xfrm>
        </p:spPr>
        <p:txBody>
          <a:bodyPr/>
          <a:lstStyle/>
          <a:p>
            <a:r>
              <a:rPr lang="en-US" altLang="en-US" dirty="0"/>
              <a:t>Sorted Linked List Example</a:t>
            </a:r>
          </a:p>
        </p:txBody>
      </p:sp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3" y="2111024"/>
            <a:ext cx="10591235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465"/>
          <p:cNvSpPr/>
          <p:nvPr/>
        </p:nvSpPr>
        <p:spPr>
          <a:xfrm>
            <a:off x="1528676" y="5007867"/>
            <a:ext cx="10238862" cy="147732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data;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923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membership</a:t>
            </a:r>
          </a:p>
        </p:txBody>
      </p:sp>
      <p:sp>
        <p:nvSpPr>
          <p:cNvPr id="5" name="Shape 465"/>
          <p:cNvSpPr/>
          <p:nvPr/>
        </p:nvSpPr>
        <p:spPr>
          <a:xfrm>
            <a:off x="711200" y="2617899"/>
            <a:ext cx="11709401" cy="406265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member(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else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6877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87400" y="685800"/>
            <a:ext cx="11778826" cy="1006969"/>
          </a:xfrm>
        </p:spPr>
        <p:txBody>
          <a:bodyPr/>
          <a:lstStyle/>
          <a:p>
            <a:r>
              <a:rPr lang="en-US" altLang="en-US" dirty="0"/>
              <a:t>Inserting a new value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8" y="2140374"/>
            <a:ext cx="10415128" cy="54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0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new value</a:t>
            </a:r>
          </a:p>
        </p:txBody>
      </p:sp>
      <p:sp>
        <p:nvSpPr>
          <p:cNvPr id="5" name="Shape 465"/>
          <p:cNvSpPr/>
          <p:nvPr/>
        </p:nvSpPr>
        <p:spPr>
          <a:xfrm>
            <a:off x="1244600" y="2167354"/>
            <a:ext cx="10744200" cy="744819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insert(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NULL;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*)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malloc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value;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NULL)  /* new first node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else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temp_p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  /* value already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687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6" name="Basic Shar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dirty="0"/>
              <a:t>Basic Sharing</a:t>
            </a:r>
          </a:p>
          <a:p>
            <a:pPr lvl="1">
              <a:spcBef>
                <a:spcPts val="1000"/>
              </a:spcBef>
            </a:pPr>
            <a:r>
              <a:rPr dirty="0"/>
              <a:t>Mutual exclusion</a:t>
            </a:r>
          </a:p>
          <a:p>
            <a:pPr lvl="1">
              <a:spcBef>
                <a:spcPts val="1000"/>
              </a:spcBef>
            </a:pPr>
            <a:r>
              <a:rPr dirty="0"/>
              <a:t>Critical section</a:t>
            </a:r>
          </a:p>
          <a:p>
            <a:pPr lvl="1">
              <a:spcBef>
                <a:spcPts val="1000"/>
              </a:spcBef>
            </a:pPr>
            <a:r>
              <a:rPr dirty="0" err="1"/>
              <a:t>Mutex</a:t>
            </a:r>
            <a:endParaRPr dirty="0"/>
          </a:p>
          <a:p>
            <a:pPr>
              <a:spcBef>
                <a:spcPts val="1000"/>
              </a:spcBef>
            </a:pPr>
            <a:r>
              <a:rPr dirty="0"/>
              <a:t>Application</a:t>
            </a:r>
          </a:p>
          <a:p>
            <a:pPr lvl="1">
              <a:spcBef>
                <a:spcPts val="1000"/>
              </a:spcBef>
            </a:pPr>
            <a:r>
              <a:rPr dirty="0"/>
              <a:t>Concurrent access to shared data structures</a:t>
            </a:r>
          </a:p>
          <a:p>
            <a:pPr lvl="2">
              <a:spcBef>
                <a:spcPts val="1000"/>
              </a:spcBef>
            </a:pPr>
            <a:r>
              <a:rPr dirty="0"/>
              <a:t>Counter</a:t>
            </a:r>
          </a:p>
          <a:p>
            <a:pPr lvl="2">
              <a:spcBef>
                <a:spcPts val="1000"/>
              </a:spcBef>
            </a:pPr>
            <a:r>
              <a:rPr dirty="0"/>
              <a:t>Arrays</a:t>
            </a:r>
          </a:p>
          <a:p>
            <a:pPr lvl="2">
              <a:spcBef>
                <a:spcPts val="1000"/>
              </a:spcBef>
            </a:pPr>
            <a:r>
              <a:rPr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a value</a:t>
            </a: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4" y="2316480"/>
            <a:ext cx="10713155" cy="436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a value</a:t>
            </a:r>
          </a:p>
        </p:txBody>
      </p:sp>
      <p:sp>
        <p:nvSpPr>
          <p:cNvPr id="5" name="Shape 465"/>
          <p:cNvSpPr/>
          <p:nvPr/>
        </p:nvSpPr>
        <p:spPr>
          <a:xfrm>
            <a:off x="1244600" y="2521297"/>
            <a:ext cx="10744200" cy="67403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delete(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NULL;</a:t>
            </a:r>
          </a:p>
          <a:p>
            <a:pPr lvl="0" algn="l" defTabSz="457200">
              <a:defRPr sz="1800"/>
            </a:pPr>
            <a:endParaRPr lang="en-US"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value )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NULL) {  /* deleting first node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*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} else {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pred_p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= 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free(</a:t>
            </a:r>
            <a:r>
              <a:rPr lang="en-US" sz="23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  /* value not in list */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3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3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97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1778826" cy="918916"/>
          </a:xfrm>
        </p:spPr>
        <p:txBody>
          <a:bodyPr/>
          <a:lstStyle/>
          <a:p>
            <a:r>
              <a:rPr lang="en-US" altLang="en-US" dirty="0"/>
              <a:t>Simultaneous access by two threads?</a:t>
            </a:r>
          </a:p>
        </p:txBody>
      </p:sp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286000"/>
            <a:ext cx="10740248" cy="616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87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#1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 the entire list any time a thread attempts to access it </a:t>
            </a:r>
          </a:p>
          <a:p>
            <a:pPr lvl="1"/>
            <a:r>
              <a:rPr lang="en-US" altLang="en-US" dirty="0"/>
              <a:t>A call to each of the three functions protected by a </a:t>
            </a:r>
            <a:r>
              <a:rPr lang="en-US" altLang="en-US" dirty="0" err="1"/>
              <a:t>mutex</a:t>
            </a:r>
            <a:r>
              <a:rPr lang="en-US" altLang="en-US" dirty="0"/>
              <a:t>, e.g.,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Issues?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7" name="Shape 465"/>
          <p:cNvSpPr/>
          <p:nvPr/>
        </p:nvSpPr>
        <p:spPr>
          <a:xfrm>
            <a:off x="1244600" y="4025462"/>
            <a:ext cx="9448800" cy="110799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member(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47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#2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locking the entire list, we could try to lock individual nodes</a:t>
            </a:r>
          </a:p>
          <a:p>
            <a:pPr lvl="1"/>
            <a:r>
              <a:rPr lang="en-US" altLang="en-US" dirty="0"/>
              <a:t>A “finer-grained” approach</a:t>
            </a:r>
          </a:p>
        </p:txBody>
      </p:sp>
      <p:sp>
        <p:nvSpPr>
          <p:cNvPr id="6" name="Shape 465"/>
          <p:cNvSpPr/>
          <p:nvPr/>
        </p:nvSpPr>
        <p:spPr>
          <a:xfrm>
            <a:off x="1397000" y="4099881"/>
            <a:ext cx="9296400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typedef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data;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list_node_s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22497" y="609600"/>
            <a:ext cx="12212885" cy="992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1pPr>
            <a:lvl2pPr indent="228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2pPr>
            <a:lvl3pPr indent="457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3pPr>
            <a:lvl4pPr indent="685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4pPr>
            <a:lvl5pPr indent="9144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5pPr>
            <a:lvl6pPr indent="11430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6pPr>
            <a:lvl7pPr indent="1371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7pPr>
            <a:lvl8pPr indent="1600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8pPr>
            <a:lvl9pPr indent="1828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r>
              <a:rPr lang="en-US" altLang="en-US" sz="3600" dirty="0"/>
              <a:t>Implementation of member with one </a:t>
            </a:r>
            <a:r>
              <a:rPr lang="en-US" altLang="en-US" sz="3600" dirty="0" err="1"/>
              <a:t>mutex</a:t>
            </a:r>
            <a:r>
              <a:rPr lang="en-US" altLang="en-US" sz="3600" dirty="0"/>
              <a:t> per node (1)</a:t>
            </a:r>
          </a:p>
        </p:txBody>
      </p:sp>
      <p:sp>
        <p:nvSpPr>
          <p:cNvPr id="7" name="Shape 465"/>
          <p:cNvSpPr/>
          <p:nvPr/>
        </p:nvSpPr>
        <p:spPr>
          <a:xfrm>
            <a:off x="711200" y="2590800"/>
            <a:ext cx="11709401" cy="517064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member(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value,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LNode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while(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&amp;&amp;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&lt; value 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 != NULL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-&gt;next;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  }</a:t>
            </a:r>
          </a:p>
          <a:p>
            <a:pPr lvl="0" algn="l" defTabSz="457200">
              <a:defRPr sz="1800"/>
            </a:pP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0056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22497" y="609600"/>
            <a:ext cx="12212885" cy="992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1pPr>
            <a:lvl2pPr indent="228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2pPr>
            <a:lvl3pPr indent="457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3pPr>
            <a:lvl4pPr indent="685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4pPr>
            <a:lvl5pPr indent="9144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5pPr>
            <a:lvl6pPr indent="11430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6pPr>
            <a:lvl7pPr indent="13716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7pPr>
            <a:lvl8pPr indent="16002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8pPr>
            <a:lvl9pPr indent="1828800" defTabSz="584200">
              <a:defRPr sz="4000"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r>
              <a:rPr lang="en-US" altLang="en-US" sz="3600" dirty="0"/>
              <a:t>Implementation of member with one </a:t>
            </a:r>
            <a:r>
              <a:rPr lang="en-US" altLang="en-US" sz="3600" dirty="0" err="1"/>
              <a:t>mutex</a:t>
            </a:r>
            <a:r>
              <a:rPr lang="en-US" altLang="en-US" sz="3600" dirty="0"/>
              <a:t> per node (2)</a:t>
            </a:r>
          </a:p>
        </p:txBody>
      </p:sp>
      <p:sp>
        <p:nvSpPr>
          <p:cNvPr id="9" name="Shape 465"/>
          <p:cNvSpPr/>
          <p:nvPr/>
        </p:nvSpPr>
        <p:spPr>
          <a:xfrm>
            <a:off x="733972" y="2362200"/>
            <a:ext cx="11709401" cy="517064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NULL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-&gt;data &gt; data ) 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!= NULL )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0;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 else{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if(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head_p_mutex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pthread_mutex_unlock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 &amp;(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curr_p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mutex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 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	return 1;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2654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complex to implement</a:t>
            </a:r>
          </a:p>
          <a:p>
            <a:r>
              <a:rPr lang="en-US" altLang="en-US" dirty="0"/>
              <a:t>More memory to store the list</a:t>
            </a:r>
          </a:p>
          <a:p>
            <a:pPr lvl="1"/>
            <a:r>
              <a:rPr lang="en-US" altLang="en-US" dirty="0"/>
              <a:t>One </a:t>
            </a:r>
            <a:r>
              <a:rPr lang="en-US" altLang="en-US" dirty="0" err="1"/>
              <a:t>mutex</a:t>
            </a:r>
            <a:r>
              <a:rPr lang="en-US" altLang="en-US" dirty="0"/>
              <a:t> per node</a:t>
            </a:r>
          </a:p>
          <a:p>
            <a:r>
              <a:rPr lang="en-US" altLang="en-US" dirty="0"/>
              <a:t>Slower</a:t>
            </a:r>
          </a:p>
          <a:p>
            <a:pPr lvl="1"/>
            <a:r>
              <a:rPr lang="en-US" altLang="en-US" dirty="0"/>
              <a:t>Each time a node is accessed, a </a:t>
            </a:r>
            <a:r>
              <a:rPr lang="en-US" altLang="en-US" dirty="0" err="1"/>
              <a:t>mutex</a:t>
            </a:r>
            <a:r>
              <a:rPr lang="en-US" altLang="en-US" dirty="0"/>
              <a:t> must be locked and unlocked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Using more than one lock creates opportunities for </a:t>
            </a:r>
            <a:r>
              <a:rPr lang="en-US" altLang="en-US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06546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utual Ex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Mutual Exclusion</a:t>
            </a:r>
          </a:p>
        </p:txBody>
      </p:sp>
      <p:sp>
        <p:nvSpPr>
          <p:cNvPr id="23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2" name="Objecti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Objective</a:t>
            </a:r>
          </a:p>
          <a:p>
            <a:pPr lvl="1"/>
            <a:r>
              <a:rPr dirty="0"/>
              <a:t>Protect shared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Only one thread can access the resources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A set of procedures for accessing shared resources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Lock the resource while using it. Cannot lock if it is already locked.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Wait if the resource is already locked</a:t>
            </a:r>
          </a:p>
          <a:p>
            <a:pPr lvl="2"/>
            <a:endParaRPr dirty="0"/>
          </a:p>
          <a:p>
            <a:r>
              <a:rPr dirty="0"/>
              <a:t>Fact</a:t>
            </a:r>
          </a:p>
          <a:p>
            <a:pPr lvl="1"/>
            <a:r>
              <a:rPr lang="en-US" dirty="0"/>
              <a:t>Ask everyone nicely, and expect that everyone behaves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hread 2…"/>
          <p:cNvSpPr txBox="1"/>
          <p:nvPr/>
        </p:nvSpPr>
        <p:spPr>
          <a:xfrm>
            <a:off x="6643575" y="2550184"/>
            <a:ext cx="566251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03200" indent="-203200" algn="l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Thread 2</a:t>
            </a:r>
          </a:p>
          <a:p>
            <a:pPr algn="l">
              <a:spcBef>
                <a:spcPts val="1500"/>
              </a:spcBef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  <a:p>
            <a:pPr marL="596900" lvl="1" indent="-254000" algn="l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I’d like to use variable “x”</a:t>
            </a:r>
          </a:p>
        </p:txBody>
      </p:sp>
      <p:sp>
        <p:nvSpPr>
          <p:cNvPr id="235" name="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Protocol</a:t>
            </a:r>
          </a:p>
        </p:txBody>
      </p:sp>
      <p:sp>
        <p:nvSpPr>
          <p:cNvPr id="23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8" name="Thread 1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r>
              <a:t>Thread 1</a:t>
            </a:r>
          </a:p>
          <a:p>
            <a:pPr lvl="1"/>
            <a:r>
              <a:t>I’d like to use variable “x”</a:t>
            </a:r>
          </a:p>
          <a:p>
            <a:pPr lvl="1"/>
            <a:r>
              <a:t>&lt;do something to x&gt;</a:t>
            </a:r>
          </a:p>
          <a:p>
            <a:pPr lvl="1"/>
            <a:r>
              <a:t>&lt;continue doing it&gt;</a:t>
            </a:r>
          </a:p>
          <a:p>
            <a:pPr lvl="1"/>
            <a:r>
              <a:t>&lt;almost done now!&gt;</a:t>
            </a:r>
          </a:p>
          <a:p>
            <a:pPr lvl="1"/>
            <a:r>
              <a:t>I’m done with variable “x”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589393" y="3594879"/>
            <a:ext cx="5632304" cy="2012172"/>
            <a:chOff x="0" y="0"/>
            <a:chExt cx="5632302" cy="2012171"/>
          </a:xfrm>
        </p:grpSpPr>
        <p:sp>
          <p:nvSpPr>
            <p:cNvPr id="241" name="Line"/>
            <p:cNvSpPr/>
            <p:nvPr/>
          </p:nvSpPr>
          <p:spPr>
            <a:xfrm>
              <a:off x="0" y="2012171"/>
              <a:ext cx="5385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0" y="0"/>
              <a:ext cx="53859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4632198" y="95249"/>
              <a:ext cx="1" cy="18216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244" name="critical…"/>
            <p:cNvSpPr txBox="1"/>
            <p:nvPr/>
          </p:nvSpPr>
          <p:spPr>
            <a:xfrm>
              <a:off x="4580552" y="628953"/>
              <a:ext cx="1051751" cy="754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critical</a:t>
              </a:r>
            </a:p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section</a:t>
              </a:r>
            </a:p>
          </p:txBody>
        </p:sp>
      </p:grpSp>
      <p:sp>
        <p:nvSpPr>
          <p:cNvPr id="255" name="Line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56" name="Time"/>
          <p:cNvSpPr txBox="1"/>
          <p:nvPr/>
        </p:nvSpPr>
        <p:spPr>
          <a:xfrm>
            <a:off x="824412" y="8759800"/>
            <a:ext cx="11750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chemeClr val="accent1"/>
                </a:solidFill>
              </a:rPr>
              <a:t>Time</a:t>
            </a:r>
          </a:p>
        </p:txBody>
      </p:sp>
      <p:pic>
        <p:nvPicPr>
          <p:cNvPr id="257" name="no overlap!" descr="no overlap!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68" y="6223303"/>
            <a:ext cx="3539745" cy="18013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777801" y="2550184"/>
            <a:ext cx="7102410" cy="6565900"/>
            <a:chOff x="5777801" y="2550184"/>
            <a:chExt cx="7102410" cy="6565900"/>
          </a:xfrm>
        </p:grpSpPr>
        <p:sp>
          <p:nvSpPr>
            <p:cNvPr id="28" name="critical…"/>
            <p:cNvSpPr txBox="1"/>
            <p:nvPr/>
          </p:nvSpPr>
          <p:spPr>
            <a:xfrm>
              <a:off x="5777801" y="6839560"/>
              <a:ext cx="1045158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critical</a:t>
              </a:r>
            </a:p>
            <a:p>
              <a:pPr>
                <a:defRPr sz="2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s</a:t>
              </a:r>
              <a:r>
                <a:rPr dirty="0"/>
                <a:t>ection</a:t>
              </a:r>
            </a:p>
          </p:txBody>
        </p:sp>
        <p:sp>
          <p:nvSpPr>
            <p:cNvPr id="29" name="Thread 2…"/>
            <p:cNvSpPr txBox="1"/>
            <p:nvPr/>
          </p:nvSpPr>
          <p:spPr>
            <a:xfrm>
              <a:off x="7129584" y="2550184"/>
              <a:ext cx="5662519" cy="6565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/>
            <a:lstStyle/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lang="en-US" dirty="0"/>
            </a:p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lang="en-US" dirty="0"/>
            </a:p>
            <a:p>
              <a:pPr marL="203200" indent="-2032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SLEEPY TIME</a:t>
              </a:r>
            </a:p>
            <a:p>
              <a:pPr algn="l">
                <a:spcBef>
                  <a:spcPts val="1500"/>
                </a:spcBef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WAKE UP!</a:t>
              </a:r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&lt;do something with x&gt;</a:t>
              </a:r>
              <a:endParaRPr lang="en-US"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&lt;continue doing it&gt;</a:t>
              </a:r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dirty="0"/>
                <a:t>&lt;almost done now!&gt;</a:t>
              </a:r>
              <a:endParaRPr dirty="0"/>
            </a:p>
            <a:p>
              <a:pPr marL="596900" lvl="1" indent="-254000" algn="l">
                <a:spcBef>
                  <a:spcPts val="1500"/>
                </a:spcBef>
                <a:buSzPct val="100000"/>
                <a:buChar char="•"/>
                <a:defRPr sz="30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I’m done with variable “x”</a:t>
              </a:r>
            </a:p>
          </p:txBody>
        </p:sp>
        <p:grpSp>
          <p:nvGrpSpPr>
            <p:cNvPr id="30" name="Group"/>
            <p:cNvGrpSpPr/>
            <p:nvPr/>
          </p:nvGrpSpPr>
          <p:grpSpPr>
            <a:xfrm>
              <a:off x="6716343" y="4462616"/>
              <a:ext cx="6163867" cy="2012172"/>
              <a:chOff x="0" y="0"/>
              <a:chExt cx="6163866" cy="2012171"/>
            </a:xfrm>
          </p:grpSpPr>
          <p:sp>
            <p:nvSpPr>
              <p:cNvPr id="33" name="Line"/>
              <p:cNvSpPr/>
              <p:nvPr/>
            </p:nvSpPr>
            <p:spPr>
              <a:xfrm>
                <a:off x="0" y="0"/>
                <a:ext cx="5920728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4" name="Line"/>
              <p:cNvSpPr/>
              <p:nvPr/>
            </p:nvSpPr>
            <p:spPr>
              <a:xfrm>
                <a:off x="0" y="2012171"/>
                <a:ext cx="5920728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5" name="Line"/>
              <p:cNvSpPr/>
              <p:nvPr/>
            </p:nvSpPr>
            <p:spPr>
              <a:xfrm flipV="1">
                <a:off x="4797412" y="95249"/>
                <a:ext cx="1" cy="1821673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400"/>
                </a:pPr>
                <a:endParaRPr/>
              </a:p>
            </p:txBody>
          </p:sp>
          <p:sp>
            <p:nvSpPr>
              <p:cNvPr id="36" name="Waiting…"/>
              <p:cNvSpPr txBox="1"/>
              <p:nvPr/>
            </p:nvSpPr>
            <p:spPr>
              <a:xfrm>
                <a:off x="4835281" y="794053"/>
                <a:ext cx="1328586" cy="4240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100" b="1">
                    <a:solidFill>
                      <a:srgbClr val="FF2600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r>
                  <a:t>Waiting…</a:t>
                </a:r>
              </a:p>
            </p:txBody>
          </p:sp>
        </p:grpSp>
        <p:sp>
          <p:nvSpPr>
            <p:cNvPr id="31" name="Line"/>
            <p:cNvSpPr/>
            <p:nvPr/>
          </p:nvSpPr>
          <p:spPr>
            <a:xfrm>
              <a:off x="6959482" y="8273297"/>
              <a:ext cx="592072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32" name="Line"/>
            <p:cNvSpPr/>
            <p:nvPr/>
          </p:nvSpPr>
          <p:spPr>
            <a:xfrm flipH="1" flipV="1">
              <a:off x="6950847" y="6570036"/>
              <a:ext cx="8635" cy="15452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5" grpId="1" animBg="1" advAuto="0"/>
      <p:bldP spid="257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Bottom Lin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Race to critical section</a:t>
            </a:r>
            <a:endParaRPr dirty="0"/>
          </a:p>
        </p:txBody>
      </p:sp>
      <p:sp>
        <p:nvSpPr>
          <p:cNvPr id="2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2" name="The two threa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/>
              <a:t>Multiple </a:t>
            </a:r>
            <a:r>
              <a:rPr dirty="0"/>
              <a:t>threads</a:t>
            </a:r>
            <a:r>
              <a:rPr lang="en-US" dirty="0"/>
              <a:t> r</a:t>
            </a:r>
            <a:r>
              <a:rPr dirty="0"/>
              <a:t>ace each other to get to critical section</a:t>
            </a:r>
            <a:endParaRPr lang="en-US" dirty="0"/>
          </a:p>
          <a:p>
            <a:pPr lvl="1">
              <a:spcBef>
                <a:spcPts val="700"/>
              </a:spcBef>
            </a:pPr>
            <a:r>
              <a:rPr lang="en-US" dirty="0">
                <a:solidFill>
                  <a:schemeClr val="accent1"/>
                </a:solidFill>
              </a:rPr>
              <a:t>Critical section</a:t>
            </a:r>
            <a:r>
              <a:rPr lang="en-US" dirty="0"/>
              <a:t> is a code segment that accesses shared resources</a:t>
            </a:r>
            <a:endParaRPr dirty="0"/>
          </a:p>
          <a:p>
            <a:pPr>
              <a:spcBef>
                <a:spcPts val="700"/>
              </a:spcBef>
            </a:pPr>
            <a:r>
              <a:rPr dirty="0"/>
              <a:t>One of them “wins” the race</a:t>
            </a:r>
          </a:p>
          <a:p>
            <a:pPr lvl="1">
              <a:spcBef>
                <a:spcPts val="700"/>
              </a:spcBef>
            </a:pPr>
            <a:r>
              <a:rPr dirty="0"/>
              <a:t>Winner </a:t>
            </a:r>
          </a:p>
          <a:p>
            <a:pPr lvl="2">
              <a:spcBef>
                <a:spcPts val="700"/>
              </a:spcBef>
            </a:pPr>
            <a:r>
              <a:rPr dirty="0"/>
              <a:t>acquires a “lock” first</a:t>
            </a:r>
          </a:p>
          <a:p>
            <a:pPr lvl="2">
              <a:spcBef>
                <a:spcPts val="700"/>
              </a:spcBef>
            </a:pPr>
            <a:r>
              <a:rPr dirty="0"/>
              <a:t>executes critical section</a:t>
            </a:r>
          </a:p>
          <a:p>
            <a:pPr lvl="2">
              <a:spcBef>
                <a:spcPts val="700"/>
              </a:spcBef>
            </a:pPr>
            <a:r>
              <a:rPr dirty="0"/>
              <a:t>releases the lock</a:t>
            </a:r>
            <a:r>
              <a:rPr lang="en-US" dirty="0"/>
              <a:t> (unlock)</a:t>
            </a:r>
            <a:endParaRPr dirty="0"/>
          </a:p>
          <a:p>
            <a:pPr lvl="1">
              <a:spcBef>
                <a:spcPts val="700"/>
              </a:spcBef>
            </a:pPr>
            <a:r>
              <a:rPr dirty="0"/>
              <a:t>Loser</a:t>
            </a:r>
          </a:p>
          <a:p>
            <a:pPr lvl="2">
              <a:spcBef>
                <a:spcPts val="700"/>
              </a:spcBef>
            </a:pPr>
            <a:r>
              <a:rPr lang="en-US" dirty="0"/>
              <a:t>w</a:t>
            </a:r>
            <a:r>
              <a:rPr dirty="0"/>
              <a:t>aits as </a:t>
            </a:r>
            <a:r>
              <a:rPr lang="en-US" dirty="0"/>
              <a:t>the resource is locked</a:t>
            </a:r>
            <a:endParaRPr dirty="0"/>
          </a:p>
          <a:p>
            <a:pPr lvl="2">
              <a:spcBef>
                <a:spcPts val="700"/>
              </a:spcBef>
            </a:pPr>
            <a:r>
              <a:rPr dirty="0"/>
              <a:t>wakes</a:t>
            </a:r>
            <a:r>
              <a:rPr lang="en-US" dirty="0"/>
              <a:t> </a:t>
            </a:r>
            <a:r>
              <a:rPr dirty="0"/>
              <a:t>up when </a:t>
            </a:r>
            <a:r>
              <a:rPr lang="en-US" dirty="0"/>
              <a:t>it is its turn to get the lock</a:t>
            </a:r>
            <a:endParaRPr dirty="0"/>
          </a:p>
          <a:p>
            <a:pPr lvl="2">
              <a:spcBef>
                <a:spcPts val="700"/>
              </a:spcBef>
            </a:pPr>
            <a:r>
              <a:rPr dirty="0"/>
              <a:t>executes critical section</a:t>
            </a:r>
          </a:p>
          <a:p>
            <a:pPr lvl="2">
              <a:spcBef>
                <a:spcPts val="700"/>
              </a:spcBef>
            </a:pPr>
            <a:r>
              <a:rPr dirty="0"/>
              <a:t>releases the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Protocol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Thread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I’d like to use variable “x”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&lt;do something to x&gt;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&lt;continue doing it&gt;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&lt;almost done now!&gt;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I’m done with variable “x”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17045" y="8764288"/>
            <a:ext cx="1189737" cy="709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Time</a:t>
            </a:r>
          </a:p>
        </p:txBody>
      </p:sp>
      <p:sp>
        <p:nvSpPr>
          <p:cNvPr id="135" name="Shape 135"/>
          <p:cNvSpPr/>
          <p:nvPr/>
        </p:nvSpPr>
        <p:spPr>
          <a:xfrm>
            <a:off x="890879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498108" y="2324100"/>
            <a:ext cx="566252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pPr marL="203200" lvl="0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rPr>
              <a:t>Thread 1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b="1" dirty="0">
                <a:solidFill>
                  <a:srgbClr val="EC5D57"/>
                </a:solidFill>
                <a:latin typeface="+mn-lt"/>
                <a:ea typeface="+mn-ea"/>
                <a:cs typeface="+mn-cs"/>
                <a:sym typeface="Helvetica Neue"/>
              </a:rPr>
              <a:t>lock </a:t>
            </a:r>
            <a:r>
              <a:rPr lang="en-US" sz="3000" b="1" dirty="0">
                <a:solidFill>
                  <a:srgbClr val="EC5D57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b="1" dirty="0">
              <a:solidFill>
                <a:srgbClr val="EC5D57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&lt;do something to x&gt;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&lt;continue doing it&gt;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&lt;almost done now!&gt;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lang="en-US"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unlock variable "x"</a:t>
            </a:r>
            <a:endParaRPr sz="3000" dirty="0">
              <a:solidFill>
                <a:srgbClr val="747474"/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804825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pic>
        <p:nvPicPr>
          <p:cNvPr id="138" name="pasted-image.tif"/>
          <p:cNvPicPr/>
          <p:nvPr/>
        </p:nvPicPr>
        <p:blipFill>
          <a:blip r:embed="rId2"/>
          <a:stretch>
            <a:fillRect/>
          </a:stretch>
        </p:blipFill>
        <p:spPr>
          <a:xfrm rot="19389011">
            <a:off x="11172485" y="7314433"/>
            <a:ext cx="821358" cy="1030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"/>
          <p:cNvPicPr/>
          <p:nvPr/>
        </p:nvPicPr>
        <p:blipFill>
          <a:blip r:embed="rId3"/>
          <a:stretch>
            <a:fillRect/>
          </a:stretch>
        </p:blipFill>
        <p:spPr>
          <a:xfrm rot="19241074">
            <a:off x="7286139" y="7198167"/>
            <a:ext cx="1084660" cy="121015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42417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41421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696321" y="8451452"/>
            <a:ext cx="1266093" cy="276193"/>
          </a:xfrm>
          <a:prstGeom prst="rightArrow">
            <a:avLst/>
          </a:prstGeom>
          <a:solidFill>
            <a:schemeClr val="accent5"/>
          </a:solidFill>
          <a:ln w="254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5520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Protocol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662519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Thread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I’d like to use variable “x”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&lt;do something to x&gt;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&lt;continue doing it&gt;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&lt;almost done now!&gt;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I’m done with variable “x”</a:t>
            </a:r>
          </a:p>
        </p:txBody>
      </p:sp>
      <p:sp>
        <p:nvSpPr>
          <p:cNvPr id="144" name="Shape 144"/>
          <p:cNvSpPr/>
          <p:nvPr/>
        </p:nvSpPr>
        <p:spPr>
          <a:xfrm flipH="1">
            <a:off x="482410" y="2083767"/>
            <a:ext cx="1" cy="7345131"/>
          </a:xfrm>
          <a:prstGeom prst="line">
            <a:avLst/>
          </a:prstGeom>
          <a:ln w="139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17045" y="8764288"/>
            <a:ext cx="1189737" cy="709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Time</a:t>
            </a:r>
          </a:p>
        </p:txBody>
      </p:sp>
      <p:sp>
        <p:nvSpPr>
          <p:cNvPr id="146" name="Shape 146"/>
          <p:cNvSpPr/>
          <p:nvPr/>
        </p:nvSpPr>
        <p:spPr>
          <a:xfrm>
            <a:off x="890879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98108" y="2324100"/>
            <a:ext cx="566252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pPr marL="203200" lvl="0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rPr>
              <a:t>Thread 1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A9A9A9"/>
                </a:solidFill>
                <a:latin typeface="+mn-lt"/>
                <a:ea typeface="+mn-ea"/>
                <a:cs typeface="+mn-cs"/>
                <a:sym typeface="Helvetica Neue"/>
              </a:rPr>
              <a:t>lock </a:t>
            </a:r>
            <a:r>
              <a:rPr lang="en-US" sz="3000" dirty="0">
                <a:solidFill>
                  <a:srgbClr val="A9A9A9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dirty="0">
              <a:solidFill>
                <a:srgbClr val="A9A9A9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&lt;do something to x&gt;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&lt;continue doing it&gt;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dirty="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rPr>
              <a:t>&lt;almost done now!&gt;</a:t>
            </a:r>
          </a:p>
          <a:p>
            <a:pPr marL="546100" lvl="1" indent="-203200" algn="l">
              <a:spcBef>
                <a:spcPts val="1500"/>
              </a:spcBef>
              <a:buSzPct val="100000"/>
              <a:buChar char="•"/>
              <a:defRPr sz="1800"/>
            </a:pPr>
            <a:r>
              <a:rPr sz="300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"/>
              </a:rPr>
              <a:t>unlock </a:t>
            </a:r>
            <a:r>
              <a:rPr lang="en-US" sz="300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 Neue"/>
              </a:rPr>
              <a:t>variable "x"</a:t>
            </a:r>
            <a:endParaRPr sz="3000" b="1" dirty="0">
              <a:solidFill>
                <a:schemeClr val="accent2"/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804825" y="3470490"/>
            <a:ext cx="4682554" cy="2000208"/>
          </a:xfrm>
          <a:prstGeom prst="roundRect">
            <a:avLst>
              <a:gd name="adj" fmla="val 15000"/>
            </a:avLst>
          </a:prstGeom>
          <a:solidFill>
            <a:srgbClr val="FFFC79">
              <a:alpha val="25000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12" name="pasted-image.tif"/>
          <p:cNvPicPr/>
          <p:nvPr/>
        </p:nvPicPr>
        <p:blipFill>
          <a:blip r:embed="rId2"/>
          <a:stretch>
            <a:fillRect/>
          </a:stretch>
        </p:blipFill>
        <p:spPr>
          <a:xfrm rot="19389011">
            <a:off x="11172485" y="7314433"/>
            <a:ext cx="821358" cy="1030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3"/>
          <a:stretch>
            <a:fillRect/>
          </a:stretch>
        </p:blipFill>
        <p:spPr>
          <a:xfrm rot="19241074">
            <a:off x="7286139" y="7198167"/>
            <a:ext cx="1084660" cy="121015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/>
          <p:cNvSpPr txBox="1"/>
          <p:nvPr/>
        </p:nvSpPr>
        <p:spPr>
          <a:xfrm>
            <a:off x="6642417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41421" y="8171855"/>
            <a:ext cx="1041743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696321" y="8451452"/>
            <a:ext cx="1266093" cy="276193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429334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ock represent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Mutex</a:t>
            </a:r>
            <a:endParaRPr dirty="0"/>
          </a:p>
        </p:txBody>
      </p:sp>
      <p:sp>
        <p:nvSpPr>
          <p:cNvPr id="2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4" name="The Lock is a POSIX abstr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Lock is a POSIX abstraction</a:t>
            </a:r>
          </a:p>
          <a:p>
            <a:pPr lvl="1"/>
            <a:r>
              <a:rPr dirty="0"/>
              <a:t>Called a </a:t>
            </a:r>
            <a:r>
              <a:rPr dirty="0">
                <a:solidFill>
                  <a:schemeClr val="accent1"/>
                </a:solidFill>
              </a:rPr>
              <a:t>Mutex</a:t>
            </a:r>
            <a:r>
              <a:rPr dirty="0"/>
              <a:t> </a:t>
            </a:r>
            <a:r>
              <a:rPr lang="en-US" dirty="0"/>
              <a:t>(</a:t>
            </a:r>
            <a:r>
              <a:rPr dirty="0"/>
              <a:t>for </a:t>
            </a:r>
            <a:r>
              <a:rPr dirty="0" err="1">
                <a:solidFill>
                  <a:schemeClr val="accent5"/>
                </a:solidFill>
              </a:rPr>
              <a:t>MUT</a:t>
            </a:r>
            <a:r>
              <a:rPr dirty="0" err="1"/>
              <a:t>ual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E</a:t>
            </a:r>
            <a:r>
              <a:rPr lang="en-US" dirty="0">
                <a:solidFill>
                  <a:schemeClr val="accent5"/>
                </a:solidFill>
              </a:rPr>
              <a:t>x</a:t>
            </a:r>
            <a:r>
              <a:rPr dirty="0"/>
              <a:t>clusion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Provided by the operating system</a:t>
            </a:r>
            <a:endParaRPr dirty="0"/>
          </a:p>
          <a:p>
            <a:r>
              <a:rPr dirty="0"/>
              <a:t>Semantics</a:t>
            </a:r>
          </a:p>
          <a:p>
            <a:pPr lvl="1"/>
            <a:r>
              <a:rPr lang="en-US" dirty="0"/>
              <a:t>At most</a:t>
            </a:r>
            <a:r>
              <a:rPr dirty="0"/>
              <a:t> one thread can acquire the lock at </a:t>
            </a:r>
            <a:r>
              <a:rPr lang="en-US" dirty="0"/>
              <a:t>any time</a:t>
            </a:r>
            <a:endParaRPr dirty="0"/>
          </a:p>
          <a:p>
            <a:pPr lvl="1"/>
            <a:r>
              <a:rPr dirty="0"/>
              <a:t>If a thread “loses” a race, </a:t>
            </a:r>
            <a:r>
              <a:rPr lang="en-US" dirty="0"/>
              <a:t>it</a:t>
            </a:r>
            <a:r>
              <a:rPr dirty="0"/>
              <a:t> </a:t>
            </a:r>
            <a:r>
              <a:rPr i="1" dirty="0">
                <a:solidFill>
                  <a:schemeClr val="accent5"/>
                </a:solidFill>
              </a:rPr>
              <a:t>falls asleep</a:t>
            </a:r>
            <a:endParaRPr i="1" dirty="0"/>
          </a:p>
          <a:p>
            <a:pPr lvl="1"/>
            <a:r>
              <a:rPr dirty="0"/>
              <a:t>Sleepy threads </a:t>
            </a:r>
            <a:r>
              <a:rPr i="1" dirty="0">
                <a:solidFill>
                  <a:schemeClr val="accent5"/>
                </a:solidFill>
              </a:rPr>
              <a:t>wake up</a:t>
            </a:r>
            <a:r>
              <a:rPr dirty="0"/>
              <a:t> when</a:t>
            </a:r>
            <a:r>
              <a:rPr lang="en-US" dirty="0"/>
              <a:t> the lock is released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We can use variable x in previous example to protect any critical sections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Microsoft Macintosh PowerPoint</Application>
  <PresentationFormat>Custom</PresentationFormat>
  <Paragraphs>411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Cambria Math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(T2) Threads: Mutual Exclusion (mutex)</vt:lpstr>
      <vt:lpstr>Review</vt:lpstr>
      <vt:lpstr>Overview</vt:lpstr>
      <vt:lpstr>Mutual Exclusion</vt:lpstr>
      <vt:lpstr>Protocol</vt:lpstr>
      <vt:lpstr>Race to critical section</vt:lpstr>
      <vt:lpstr>Protocol</vt:lpstr>
      <vt:lpstr>Protocol</vt:lpstr>
      <vt:lpstr>Mutex</vt:lpstr>
      <vt:lpstr>pthread mutex type and APIs</vt:lpstr>
      <vt:lpstr>Initialization</vt:lpstr>
      <vt:lpstr>Destruction</vt:lpstr>
      <vt:lpstr>Lock / Unlock</vt:lpstr>
      <vt:lpstr>Key Observations</vt:lpstr>
      <vt:lpstr>Example 1</vt:lpstr>
      <vt:lpstr>Example 2: counter ADT</vt:lpstr>
      <vt:lpstr>Example 3: array</vt:lpstr>
      <vt:lpstr>Option 1</vt:lpstr>
      <vt:lpstr>Option 2</vt:lpstr>
      <vt:lpstr>PowerPoint Presentation</vt:lpstr>
      <vt:lpstr>mutex_trylock()</vt:lpstr>
      <vt:lpstr>Amdahl’s Law  </vt:lpstr>
      <vt:lpstr>Practical speedup lower due to overhead  </vt:lpstr>
      <vt:lpstr>Mutex Attributes?</vt:lpstr>
      <vt:lpstr>Mutex Type  (from the DOC)</vt:lpstr>
      <vt:lpstr>Sorted Linked List Example</vt:lpstr>
      <vt:lpstr>Testing membership</vt:lpstr>
      <vt:lpstr>Inserting a new value</vt:lpstr>
      <vt:lpstr>Inserting a new value</vt:lpstr>
      <vt:lpstr>Deleting a value</vt:lpstr>
      <vt:lpstr>Deleting a value</vt:lpstr>
      <vt:lpstr>Simultaneous access by two threads?</vt:lpstr>
      <vt:lpstr>Solution #1</vt:lpstr>
      <vt:lpstr>Solution #2</vt:lpstr>
      <vt:lpstr>PowerPoint Presentation</vt:lpstr>
      <vt:lpstr>PowerPoint Presentation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2022-11-07T17:49:13Z</dcterms:modified>
</cp:coreProperties>
</file>