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>
  <p:sldMasterIdLst>
    <p:sldMasterId id="2147483648" r:id="rId1"/>
  </p:sldMasterIdLst>
  <p:notesMasterIdLst>
    <p:notesMasterId r:id="rId41"/>
  </p:notesMasterIdLst>
  <p:sldIdLst>
    <p:sldId id="256" r:id="rId2"/>
    <p:sldId id="303" r:id="rId3"/>
    <p:sldId id="261" r:id="rId4"/>
    <p:sldId id="262" r:id="rId5"/>
    <p:sldId id="363" r:id="rId6"/>
    <p:sldId id="364" r:id="rId7"/>
    <p:sldId id="323" r:id="rId8"/>
    <p:sldId id="365" r:id="rId9"/>
    <p:sldId id="366" r:id="rId10"/>
    <p:sldId id="267" r:id="rId11"/>
    <p:sldId id="320" r:id="rId12"/>
    <p:sldId id="321" r:id="rId13"/>
    <p:sldId id="322" r:id="rId14"/>
    <p:sldId id="268" r:id="rId15"/>
    <p:sldId id="269" r:id="rId16"/>
    <p:sldId id="270" r:id="rId17"/>
    <p:sldId id="271" r:id="rId18"/>
    <p:sldId id="306" r:id="rId19"/>
    <p:sldId id="307" r:id="rId20"/>
    <p:sldId id="318" r:id="rId21"/>
    <p:sldId id="308" r:id="rId22"/>
    <p:sldId id="309" r:id="rId23"/>
    <p:sldId id="310" r:id="rId24"/>
    <p:sldId id="311" r:id="rId25"/>
    <p:sldId id="282" r:id="rId26"/>
    <p:sldId id="283" r:id="rId27"/>
    <p:sldId id="284" r:id="rId28"/>
    <p:sldId id="286" r:id="rId29"/>
    <p:sldId id="313" r:id="rId30"/>
    <p:sldId id="312" r:id="rId31"/>
    <p:sldId id="316" r:id="rId32"/>
    <p:sldId id="317" r:id="rId33"/>
    <p:sldId id="298" r:id="rId34"/>
    <p:sldId id="361" r:id="rId35"/>
    <p:sldId id="305" r:id="rId36"/>
    <p:sldId id="304" r:id="rId37"/>
    <p:sldId id="300" r:id="rId38"/>
    <p:sldId id="301" r:id="rId39"/>
    <p:sldId id="302" r:id="rId40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Light"/>
      </a:defRPr>
    </a:lvl1pPr>
    <a:lvl2pPr marL="0" marR="0" indent="2667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Light"/>
      </a:defRPr>
    </a:lvl2pPr>
    <a:lvl3pPr marL="0" marR="0" indent="533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Light"/>
      </a:defRPr>
    </a:lvl3pPr>
    <a:lvl4pPr marL="0" marR="0" indent="8001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Light"/>
      </a:defRPr>
    </a:lvl4pPr>
    <a:lvl5pPr marL="0" marR="0" indent="1066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Light"/>
      </a:defRPr>
    </a:lvl5pPr>
    <a:lvl6pPr marL="0" marR="0" indent="13335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Light"/>
      </a:defRPr>
    </a:lvl6pPr>
    <a:lvl7pPr marL="0" marR="0" indent="16129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Light"/>
      </a:defRPr>
    </a:lvl7pPr>
    <a:lvl8pPr marL="0" marR="0" indent="1879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Light"/>
      </a:defRPr>
    </a:lvl8pPr>
    <a:lvl9pPr marL="0" marR="0" indent="21463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Light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FF1F3"/>
          </a:solidFill>
        </a:fill>
      </a:tcStyle>
    </a:band2H>
    <a:firstCol>
      <a:tcTxStyle b="off" i="off">
        <a:fontRef idx="maj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CBCBCB"/>
          </a:solidFill>
        </a:fill>
      </a:tcStyle>
    </a:firstCol>
    <a:lastRow>
      <a:tcTxStyle b="off" i="off">
        <a:fontRef idx="maj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CBCBCB"/>
          </a:solidFill>
        </a:fill>
      </a:tcStyle>
    </a:lastRow>
    <a:firstRow>
      <a:tcTxStyle b="off" i="off">
        <a:fontRef idx="maj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CBCBCB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88982" autoAdjust="0"/>
  </p:normalViewPr>
  <p:slideViewPr>
    <p:cSldViewPr snapToGrid="0">
      <p:cViewPr varScale="1">
        <p:scale>
          <a:sx n="58" d="100"/>
          <a:sy n="58" d="100"/>
        </p:scale>
        <p:origin x="1224" y="64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808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17" name="Shape 2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46176514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 sz="2000">
        <a:latin typeface="Lucida Grande"/>
        <a:ea typeface="Lucida Grande"/>
        <a:cs typeface="Lucida Grande"/>
        <a:sym typeface="Lucida Grande"/>
      </a:defRPr>
    </a:lvl1pPr>
    <a:lvl2pPr indent="228600" defTabSz="584200" latinLnBrk="0">
      <a:defRPr sz="2000">
        <a:latin typeface="Lucida Grande"/>
        <a:ea typeface="Lucida Grande"/>
        <a:cs typeface="Lucida Grande"/>
        <a:sym typeface="Lucida Grande"/>
      </a:defRPr>
    </a:lvl2pPr>
    <a:lvl3pPr indent="457200" defTabSz="584200" latinLnBrk="0">
      <a:defRPr sz="2000">
        <a:latin typeface="Lucida Grande"/>
        <a:ea typeface="Lucida Grande"/>
        <a:cs typeface="Lucida Grande"/>
        <a:sym typeface="Lucida Grande"/>
      </a:defRPr>
    </a:lvl3pPr>
    <a:lvl4pPr indent="685800" defTabSz="584200" latinLnBrk="0">
      <a:defRPr sz="2000">
        <a:latin typeface="Lucida Grande"/>
        <a:ea typeface="Lucida Grande"/>
        <a:cs typeface="Lucida Grande"/>
        <a:sym typeface="Lucida Grande"/>
      </a:defRPr>
    </a:lvl4pPr>
    <a:lvl5pPr indent="914400" defTabSz="584200" latinLnBrk="0">
      <a:defRPr sz="2000">
        <a:latin typeface="Lucida Grande"/>
        <a:ea typeface="Lucida Grande"/>
        <a:cs typeface="Lucida Grande"/>
        <a:sym typeface="Lucida Grande"/>
      </a:defRPr>
    </a:lvl5pPr>
    <a:lvl6pPr indent="1143000" defTabSz="584200" latinLnBrk="0">
      <a:defRPr sz="2000">
        <a:latin typeface="Lucida Grande"/>
        <a:ea typeface="Lucida Grande"/>
        <a:cs typeface="Lucida Grande"/>
        <a:sym typeface="Lucida Grande"/>
      </a:defRPr>
    </a:lvl6pPr>
    <a:lvl7pPr indent="1371600" defTabSz="584200" latinLnBrk="0">
      <a:defRPr sz="2000">
        <a:latin typeface="Lucida Grande"/>
        <a:ea typeface="Lucida Grande"/>
        <a:cs typeface="Lucida Grande"/>
        <a:sym typeface="Lucida Grande"/>
      </a:defRPr>
    </a:lvl7pPr>
    <a:lvl8pPr indent="1600200" defTabSz="584200" latinLnBrk="0">
      <a:defRPr sz="2000">
        <a:latin typeface="Lucida Grande"/>
        <a:ea typeface="Lucida Grande"/>
        <a:cs typeface="Lucida Grande"/>
        <a:sym typeface="Lucida Grande"/>
      </a:defRPr>
    </a:lvl8pPr>
    <a:lvl9pPr indent="1828800" defTabSz="584200" latinLnBrk="0">
      <a:defRPr sz="2000">
        <a:latin typeface="Lucida Grande"/>
        <a:ea typeface="Lucida Grande"/>
        <a:cs typeface="Lucida Grande"/>
        <a:sym typeface="Lucida Grand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2292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584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solidFill>
                  <a:srgbClr val="747474"/>
                </a:solidFill>
              </a:rPr>
              <a:t>Also:    “Thank you, I picked it up and am working on it”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5971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7863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defTabSz="457200">
              <a:buNone/>
              <a:defRPr sz="2000">
                <a:solidFill>
                  <a:schemeClr val="accent4">
                    <a:satOff val="1488"/>
                    <a:lumOff val="-724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 defTabSz="457200">
              <a:buNone/>
              <a:defRPr sz="2000">
                <a:solidFill>
                  <a:schemeClr val="accent4">
                    <a:satOff val="1488"/>
                    <a:lumOff val="-724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000" dirty="0">
                <a:latin typeface="Consolas" panose="020B0609020204030204" pitchFamily="49" charset="0"/>
              </a:rPr>
              <a:t>int </a:t>
            </a: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</a:rPr>
              <a:t>pthread_cond_timedwait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pthread_cond_t</a:t>
            </a:r>
            <a:r>
              <a:rPr lang="en-US" sz="2000" dirty="0">
                <a:latin typeface="Consolas" panose="020B0609020204030204" pitchFamily="49" charset="0"/>
              </a:rPr>
              <a:t> *</a:t>
            </a:r>
            <a:r>
              <a:rPr lang="en-US" sz="2000" dirty="0" err="1">
                <a:latin typeface="Consolas" panose="020B0609020204030204" pitchFamily="49" charset="0"/>
              </a:rPr>
              <a:t>cond</a:t>
            </a:r>
            <a:r>
              <a:rPr lang="en-US" sz="2000" dirty="0">
                <a:latin typeface="Consolas" panose="020B0609020204030204" pitchFamily="49" charset="0"/>
              </a:rPr>
              <a:t>,</a:t>
            </a:r>
          </a:p>
          <a:p>
            <a:pPr marL="0" indent="0" defTabSz="457200">
              <a:buNone/>
              <a:defRPr sz="2000">
                <a:solidFill>
                  <a:schemeClr val="accent4">
                    <a:satOff val="1488"/>
                    <a:lumOff val="-724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000" dirty="0">
                <a:latin typeface="Consolas" panose="020B0609020204030204" pitchFamily="49" charset="0"/>
              </a:rPr>
              <a:t>									</a:t>
            </a:r>
            <a:r>
              <a:rPr lang="en-US" sz="2000" dirty="0" err="1">
                <a:latin typeface="Consolas" panose="020B0609020204030204" pitchFamily="49" charset="0"/>
              </a:rPr>
              <a:t>pthread_mutex_t</a:t>
            </a:r>
            <a:r>
              <a:rPr lang="en-US" sz="2000" dirty="0">
                <a:latin typeface="Consolas" panose="020B0609020204030204" pitchFamily="49" charset="0"/>
              </a:rPr>
              <a:t> *mutex,</a:t>
            </a:r>
          </a:p>
          <a:p>
            <a:pPr marL="0" indent="0" defTabSz="457200">
              <a:buNone/>
              <a:defRPr sz="2000">
                <a:solidFill>
                  <a:schemeClr val="accent4">
                    <a:satOff val="1488"/>
                    <a:lumOff val="-724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000" dirty="0">
                <a:latin typeface="Consolas" panose="020B0609020204030204" pitchFamily="49" charset="0"/>
              </a:rPr>
              <a:t>         						const struct </a:t>
            </a:r>
            <a:r>
              <a:rPr lang="en-US" sz="2000" dirty="0" err="1">
                <a:latin typeface="Consolas" panose="020B0609020204030204" pitchFamily="49" charset="0"/>
              </a:rPr>
              <a:t>timespec</a:t>
            </a:r>
            <a:r>
              <a:rPr lang="en-US" sz="2000" dirty="0">
                <a:latin typeface="Consolas" panose="020B0609020204030204" pitchFamily="49" charset="0"/>
              </a:rPr>
              <a:t> *</a:t>
            </a:r>
            <a:r>
              <a:rPr lang="en-US" sz="2000" dirty="0" err="1">
                <a:latin typeface="Consolas" panose="020B0609020204030204" pitchFamily="49" charset="0"/>
              </a:rPr>
              <a:t>abstime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sz="2800" dirty="0"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234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2158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343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1017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Line"/>
          <p:cNvSpPr/>
          <p:nvPr/>
        </p:nvSpPr>
        <p:spPr>
          <a:xfrm>
            <a:off x="647700" y="47498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14" name="Seal 3 SPOT281.jpg" descr="Seal 3 SPOT281.jpg"/>
          <p:cNvPicPr>
            <a:picLocks noChangeAspect="1"/>
          </p:cNvPicPr>
          <p:nvPr/>
        </p:nvPicPr>
        <p:blipFill>
          <a:blip r:embed="rId2"/>
          <a:srcRect l="3469" t="3249" r="3360" b="3533"/>
          <a:stretch>
            <a:fillRect/>
          </a:stretch>
        </p:blipFill>
        <p:spPr>
          <a:xfrm>
            <a:off x="12017002" y="166113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14"/>
                  <a:pt x="560" y="13813"/>
                </a:cubicBezTo>
                <a:cubicBezTo>
                  <a:pt x="1344" y="16446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7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15" name="Title Text"/>
          <p:cNvSpPr txBox="1">
            <a:spLocks noGrp="1"/>
          </p:cNvSpPr>
          <p:nvPr>
            <p:ph type="title"/>
          </p:nvPr>
        </p:nvSpPr>
        <p:spPr>
          <a:xfrm>
            <a:off x="571500" y="1320800"/>
            <a:ext cx="11861800" cy="3175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6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71500" y="5029200"/>
            <a:ext cx="11861800" cy="3175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400">
                <a:solidFill>
                  <a:srgbClr val="747474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2400"/>
            </a:lvl2pPr>
            <a:lvl3pPr marL="0" indent="0">
              <a:spcBef>
                <a:spcPts val="0"/>
              </a:spcBef>
              <a:buSzTx/>
              <a:buNone/>
              <a:defRPr sz="2400"/>
            </a:lvl3pPr>
            <a:lvl4pPr marL="0" indent="0">
              <a:spcBef>
                <a:spcPts val="0"/>
              </a:spcBef>
              <a:buSzTx/>
              <a:buNone/>
              <a:defRPr sz="2400"/>
            </a:lvl4pPr>
            <a:lvl5pPr marL="0" indent="0">
              <a:spcBef>
                <a:spcPts val="0"/>
              </a:spcBef>
              <a:buSz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268200" y="9258300"/>
            <a:ext cx="258369" cy="249733"/>
          </a:xfrm>
          <a:prstGeom prst="rect">
            <a:avLst/>
          </a:prstGeom>
        </p:spPr>
        <p:txBody>
          <a:bodyPr/>
          <a:lstStyle>
            <a:lvl1pPr algn="l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Bullets &amp; Photo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modernportfolio_photo-v-1.pdf" descr="modernportfolio_photo-v-1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02" name="Line"/>
          <p:cNvSpPr/>
          <p:nvPr/>
        </p:nvSpPr>
        <p:spPr>
          <a:xfrm>
            <a:off x="647700" y="1968500"/>
            <a:ext cx="48768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03" name="Title Text"/>
          <p:cNvSpPr txBox="1">
            <a:spLocks noGrp="1"/>
          </p:cNvSpPr>
          <p:nvPr>
            <p:ph type="title"/>
          </p:nvPr>
        </p:nvSpPr>
        <p:spPr>
          <a:xfrm>
            <a:off x="571500" y="330200"/>
            <a:ext cx="5092700" cy="1397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4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71500" y="2324100"/>
            <a:ext cx="5092700" cy="6565900"/>
          </a:xfrm>
          <a:prstGeom prst="rect">
            <a:avLst/>
          </a:prstGeom>
        </p:spPr>
        <p:txBody>
          <a:bodyPr/>
          <a:lstStyle>
            <a:lvl1pPr>
              <a:spcBef>
                <a:spcPts val="4900"/>
              </a:spcBef>
              <a:defRPr sz="2400">
                <a:solidFill>
                  <a:srgbClr val="747474"/>
                </a:solidFill>
              </a:defRPr>
            </a:lvl1pPr>
            <a:lvl2pPr>
              <a:spcBef>
                <a:spcPts val="4900"/>
              </a:spcBef>
              <a:defRPr sz="2400"/>
            </a:lvl2pPr>
            <a:lvl3pPr>
              <a:spcBef>
                <a:spcPts val="4900"/>
              </a:spcBef>
              <a:defRPr sz="2400"/>
            </a:lvl3pPr>
            <a:lvl4pPr>
              <a:spcBef>
                <a:spcPts val="4900"/>
              </a:spcBef>
              <a:defRPr sz="2400"/>
            </a:lvl4pPr>
            <a:lvl5pPr>
              <a:spcBef>
                <a:spcPts val="4900"/>
              </a:spcBef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10743" y="9258300"/>
            <a:ext cx="258370" cy="249733"/>
          </a:xfrm>
          <a:prstGeom prst="rect">
            <a:avLst/>
          </a:prstGeom>
        </p:spPr>
        <p:txBody>
          <a:bodyPr/>
          <a:lstStyle>
            <a:lvl1pPr algn="l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2 Up Landscape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modernportfolio_2-up-h.pdf" descr="modernportfolio_2-up-h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445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2 Up Portrait &amp; Landscape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modernportfolio_2-up-vh.pdf" descr="modernportfolio_2-up-vh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445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2 Up Portrait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modernportfolio_2-up-v-2.pdf" descr="modernportfolio_2-up-v-2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3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445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 Portrait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modernportfolio_3-up-v-2.pdf" descr="modernportfolio_3-up-v-2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445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Big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modernportfolio_photo-big-2.pdf" descr="modernportfolio_photo-big-2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4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445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modernportfolio_3-up.pdf" descr="modernportfolio_3-up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5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445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4 Up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modernportfolio_4-up-2.pdf" descr="modernportfolio_4-up-2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445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7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7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71500" y="2324100"/>
            <a:ext cx="5092700" cy="6565900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2400"/>
            </a:lvl1pPr>
            <a:lvl2pPr>
              <a:spcBef>
                <a:spcPts val="1000"/>
              </a:spcBef>
              <a:defRPr sz="2400">
                <a:solidFill>
                  <a:srgbClr val="941100"/>
                </a:solidFill>
              </a:defRPr>
            </a:lvl2pPr>
            <a:lvl3pPr>
              <a:spcBef>
                <a:spcPts val="1000"/>
              </a:spcBef>
              <a:defRPr sz="2400">
                <a:solidFill>
                  <a:srgbClr val="941100"/>
                </a:solidFill>
              </a:defRPr>
            </a:lvl3pPr>
            <a:lvl4pPr>
              <a:spcBef>
                <a:spcPts val="1000"/>
              </a:spcBef>
              <a:defRPr sz="2400">
                <a:solidFill>
                  <a:srgbClr val="941100"/>
                </a:solidFill>
              </a:defRPr>
            </a:lvl4pPr>
            <a:lvl5pPr>
              <a:spcBef>
                <a:spcPts val="1000"/>
              </a:spcBef>
              <a:defRPr sz="2400">
                <a:solidFill>
                  <a:srgbClr val="941100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8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8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369300" y="2324100"/>
            <a:ext cx="4064000" cy="6565900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2400"/>
            </a:lvl1pPr>
            <a:lvl2pPr>
              <a:spcBef>
                <a:spcPts val="1000"/>
              </a:spcBef>
              <a:defRPr sz="2400">
                <a:solidFill>
                  <a:srgbClr val="941100"/>
                </a:solidFill>
              </a:defRPr>
            </a:lvl2pPr>
            <a:lvl3pPr marL="901700">
              <a:spcBef>
                <a:spcPts val="1000"/>
              </a:spcBef>
              <a:defRPr sz="2400">
                <a:solidFill>
                  <a:srgbClr val="941100"/>
                </a:solidFill>
              </a:defRPr>
            </a:lvl3pPr>
            <a:lvl4pPr>
              <a:spcBef>
                <a:spcPts val="1000"/>
              </a:spcBef>
              <a:defRPr sz="2400">
                <a:solidFill>
                  <a:srgbClr val="941100"/>
                </a:solidFill>
              </a:defRPr>
            </a:lvl4pPr>
            <a:lvl5pPr>
              <a:spcBef>
                <a:spcPts val="1000"/>
              </a:spcBef>
              <a:defRPr sz="2400">
                <a:solidFill>
                  <a:srgbClr val="941100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5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96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197" name="Seal 3 SPOT281.jpg" descr="Seal 3 SPOT281.jpg"/>
          <p:cNvPicPr>
            <a:picLocks noChangeAspect="1"/>
          </p:cNvPicPr>
          <p:nvPr/>
        </p:nvPicPr>
        <p:blipFill>
          <a:blip r:embed="rId2"/>
          <a:srcRect l="4069" t="4341" r="4032" b="3948"/>
          <a:stretch>
            <a:fillRect/>
          </a:stretch>
        </p:blipFill>
        <p:spPr>
          <a:xfrm>
            <a:off x="11653573" y="848089"/>
            <a:ext cx="746954" cy="7454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0" h="21564" extrusionOk="0">
                <a:moveTo>
                  <a:pt x="10791" y="0"/>
                </a:moveTo>
                <a:cubicBezTo>
                  <a:pt x="6286" y="0"/>
                  <a:pt x="3129" y="1889"/>
                  <a:pt x="1079" y="5832"/>
                </a:cubicBezTo>
                <a:cubicBezTo>
                  <a:pt x="380" y="7176"/>
                  <a:pt x="22" y="8927"/>
                  <a:pt x="1" y="10666"/>
                </a:cubicBezTo>
                <a:cubicBezTo>
                  <a:pt x="-20" y="12405"/>
                  <a:pt x="298" y="14141"/>
                  <a:pt x="964" y="15442"/>
                </a:cubicBezTo>
                <a:cubicBezTo>
                  <a:pt x="2541" y="18521"/>
                  <a:pt x="4983" y="20504"/>
                  <a:pt x="8245" y="21366"/>
                </a:cubicBezTo>
                <a:cubicBezTo>
                  <a:pt x="8703" y="21487"/>
                  <a:pt x="9276" y="21548"/>
                  <a:pt x="9908" y="21561"/>
                </a:cubicBezTo>
                <a:cubicBezTo>
                  <a:pt x="11802" y="21600"/>
                  <a:pt x="14214" y="21181"/>
                  <a:pt x="15583" y="20494"/>
                </a:cubicBezTo>
                <a:cubicBezTo>
                  <a:pt x="17867" y="19348"/>
                  <a:pt x="19292" y="17944"/>
                  <a:pt x="20491" y="15637"/>
                </a:cubicBezTo>
                <a:cubicBezTo>
                  <a:pt x="21218" y="14239"/>
                  <a:pt x="21580" y="12485"/>
                  <a:pt x="21580" y="10735"/>
                </a:cubicBezTo>
                <a:cubicBezTo>
                  <a:pt x="21580" y="8985"/>
                  <a:pt x="21218" y="7231"/>
                  <a:pt x="20491" y="5832"/>
                </a:cubicBezTo>
                <a:cubicBezTo>
                  <a:pt x="18441" y="1889"/>
                  <a:pt x="15295" y="0"/>
                  <a:pt x="10791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19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2400"/>
            </a:lvl1pPr>
            <a:lvl2pPr>
              <a:spcBef>
                <a:spcPts val="1000"/>
              </a:spcBef>
              <a:defRPr sz="2400"/>
            </a:lvl2pPr>
            <a:lvl3pPr marL="901700">
              <a:spcBef>
                <a:spcPts val="1000"/>
              </a:spcBef>
              <a:defRPr sz="2400"/>
            </a:lvl3pPr>
            <a:lvl4pPr marL="1244600">
              <a:spcBef>
                <a:spcPts val="1000"/>
              </a:spcBef>
              <a:defRPr sz="2400"/>
            </a:lvl4pPr>
            <a:lvl5pPr marL="1587500">
              <a:spcBef>
                <a:spcPts val="1000"/>
              </a:spcBef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Line"/>
          <p:cNvSpPr/>
          <p:nvPr/>
        </p:nvSpPr>
        <p:spPr>
          <a:xfrm>
            <a:off x="647700" y="1968501"/>
            <a:ext cx="11709400" cy="125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 Neue"/>
              </a:defRPr>
            </a:pPr>
            <a:endParaRPr/>
          </a:p>
        </p:txBody>
      </p:sp>
      <p:pic>
        <p:nvPicPr>
          <p:cNvPr id="207" name="image1.png" descr="imag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5192" y="813825"/>
            <a:ext cx="757285" cy="757670"/>
          </a:xfrm>
          <a:prstGeom prst="rect">
            <a:avLst/>
          </a:prstGeom>
          <a:ln w="12700">
            <a:miter lim="400000"/>
          </a:ln>
        </p:spPr>
      </p:pic>
      <p:sp>
        <p:nvSpPr>
          <p:cNvPr id="20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209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2pPr>
              <a:defRPr>
                <a:solidFill>
                  <a:srgbClr val="941100"/>
                </a:solidFill>
              </a:defRPr>
            </a:lvl2pPr>
            <a:lvl3pPr>
              <a:defRPr>
                <a:solidFill>
                  <a:srgbClr val="941100"/>
                </a:solidFill>
              </a:defRPr>
            </a:lvl3pPr>
            <a:lvl4pPr>
              <a:defRPr>
                <a:solidFill>
                  <a:srgbClr val="941100"/>
                </a:solidFill>
              </a:defRPr>
            </a:lvl4pPr>
            <a:lvl5pPr>
              <a:defRPr>
                <a:solidFill>
                  <a:srgbClr val="941100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171681" y="9131300"/>
            <a:ext cx="286614" cy="27442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4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35" name="Seal 3 SPOT281.jpg" descr="Seal 3 SPOT281.jpg"/>
          <p:cNvPicPr>
            <a:picLocks noChangeAspect="1"/>
          </p:cNvPicPr>
          <p:nvPr/>
        </p:nvPicPr>
        <p:blipFill>
          <a:blip r:embed="rId2"/>
          <a:srcRect l="3953" t="3727" r="4037" b="3957"/>
          <a:stretch>
            <a:fillRect/>
          </a:stretch>
        </p:blipFill>
        <p:spPr>
          <a:xfrm>
            <a:off x="11652633" y="843096"/>
            <a:ext cx="747854" cy="7503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2" h="21361" extrusionOk="0">
                <a:moveTo>
                  <a:pt x="11422" y="16"/>
                </a:moveTo>
                <a:cubicBezTo>
                  <a:pt x="7331" y="-203"/>
                  <a:pt x="3227" y="1854"/>
                  <a:pt x="1122" y="5835"/>
                </a:cubicBezTo>
                <a:cubicBezTo>
                  <a:pt x="406" y="7190"/>
                  <a:pt x="27" y="8923"/>
                  <a:pt x="2" y="10637"/>
                </a:cubicBezTo>
                <a:cubicBezTo>
                  <a:pt x="-23" y="12351"/>
                  <a:pt x="307" y="14046"/>
                  <a:pt x="985" y="15337"/>
                </a:cubicBezTo>
                <a:cubicBezTo>
                  <a:pt x="2583" y="18378"/>
                  <a:pt x="4999" y="20320"/>
                  <a:pt x="8244" y="21167"/>
                </a:cubicBezTo>
                <a:cubicBezTo>
                  <a:pt x="8700" y="21286"/>
                  <a:pt x="9272" y="21346"/>
                  <a:pt x="9902" y="21359"/>
                </a:cubicBezTo>
                <a:cubicBezTo>
                  <a:pt x="11791" y="21397"/>
                  <a:pt x="14195" y="20985"/>
                  <a:pt x="15560" y="20308"/>
                </a:cubicBezTo>
                <a:cubicBezTo>
                  <a:pt x="17837" y="19180"/>
                  <a:pt x="19258" y="17799"/>
                  <a:pt x="20453" y="15529"/>
                </a:cubicBezTo>
                <a:cubicBezTo>
                  <a:pt x="21226" y="14062"/>
                  <a:pt x="21577" y="12337"/>
                  <a:pt x="21539" y="10603"/>
                </a:cubicBezTo>
                <a:cubicBezTo>
                  <a:pt x="21476" y="7712"/>
                  <a:pt x="20339" y="4789"/>
                  <a:pt x="18327" y="2942"/>
                </a:cubicBezTo>
                <a:cubicBezTo>
                  <a:pt x="16323" y="1103"/>
                  <a:pt x="13877" y="148"/>
                  <a:pt x="11422" y="16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36" name="Body Level One…"/>
          <p:cNvSpPr txBox="1">
            <a:spLocks noGrp="1"/>
          </p:cNvSpPr>
          <p:nvPr>
            <p:ph type="body" idx="1"/>
          </p:nvPr>
        </p:nvSpPr>
        <p:spPr>
          <a:xfrm>
            <a:off x="571500" y="2324100"/>
            <a:ext cx="11709400" cy="6565900"/>
          </a:xfrm>
          <a:prstGeom prst="rect">
            <a:avLst/>
          </a:prstGeom>
        </p:spPr>
        <p:txBody>
          <a:bodyPr numCol="2" spcCol="585470"/>
          <a:lstStyle>
            <a:lvl1pPr>
              <a:spcBef>
                <a:spcPts val="4900"/>
              </a:spcBef>
              <a:defRPr sz="2400">
                <a:solidFill>
                  <a:srgbClr val="747474"/>
                </a:solidFill>
              </a:defRPr>
            </a:lvl1pPr>
            <a:lvl2pPr>
              <a:spcBef>
                <a:spcPts val="4900"/>
              </a:spcBef>
              <a:defRPr sz="2400"/>
            </a:lvl2pPr>
            <a:lvl3pPr>
              <a:spcBef>
                <a:spcPts val="4900"/>
              </a:spcBef>
              <a:defRPr sz="2400"/>
            </a:lvl3pPr>
            <a:lvl4pPr>
              <a:spcBef>
                <a:spcPts val="4900"/>
              </a:spcBef>
              <a:defRPr sz="2400"/>
            </a:lvl4pPr>
            <a:lvl5pPr>
              <a:spcBef>
                <a:spcPts val="4900"/>
              </a:spcBef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Seal 3 SPOT281.jpg" descr="Seal 3 SPOT28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0500" y="812800"/>
            <a:ext cx="812800" cy="812800"/>
          </a:xfrm>
          <a:prstGeom prst="rect">
            <a:avLst/>
          </a:prstGeom>
          <a:ln w="12700">
            <a:miter lim="400000"/>
          </a:ln>
        </p:spPr>
      </p:pic>
      <p:sp>
        <p:nvSpPr>
          <p:cNvPr id="45" name="Body Level One…"/>
          <p:cNvSpPr txBox="1">
            <a:spLocks noGrp="1"/>
          </p:cNvSpPr>
          <p:nvPr>
            <p:ph type="body" idx="1"/>
          </p:nvPr>
        </p:nvSpPr>
        <p:spPr>
          <a:xfrm>
            <a:off x="571500" y="863600"/>
            <a:ext cx="11861800" cy="8026400"/>
          </a:xfrm>
          <a:prstGeom prst="rect">
            <a:avLst/>
          </a:prstGeom>
        </p:spPr>
        <p:txBody>
          <a:bodyPr/>
          <a:lstStyle>
            <a:lvl1pPr>
              <a:spcBef>
                <a:spcPts val="7200"/>
              </a:spcBef>
              <a:defRPr sz="2400">
                <a:solidFill>
                  <a:srgbClr val="747474"/>
                </a:solidFill>
              </a:defRPr>
            </a:lvl1pPr>
            <a:lvl2pPr>
              <a:spcBef>
                <a:spcPts val="7200"/>
              </a:spcBef>
              <a:defRPr sz="2400"/>
            </a:lvl2pPr>
            <a:lvl3pPr>
              <a:spcBef>
                <a:spcPts val="7200"/>
              </a:spcBef>
              <a:defRPr sz="2400"/>
            </a:lvl3pPr>
            <a:lvl4pPr>
              <a:spcBef>
                <a:spcPts val="7200"/>
              </a:spcBef>
              <a:defRPr sz="2400"/>
            </a:lvl4pPr>
            <a:lvl5pPr>
              <a:spcBef>
                <a:spcPts val="7200"/>
              </a:spcBef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Seal 3 SPOT281.jpg" descr="Seal 3 SPOT28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0500" y="812800"/>
            <a:ext cx="812800" cy="812800"/>
          </a:xfrm>
          <a:prstGeom prst="rect">
            <a:avLst/>
          </a:prstGeom>
          <a:ln w="12700">
            <a:miter lim="400000"/>
          </a:ln>
        </p:spPr>
      </p:pic>
      <p:sp>
        <p:nvSpPr>
          <p:cNvPr id="5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62" name="Seal 3 SPOT281.jpg" descr="Seal 3 SPOT28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0500" y="812800"/>
            <a:ext cx="812800" cy="812800"/>
          </a:xfrm>
          <a:prstGeom prst="rect">
            <a:avLst/>
          </a:prstGeom>
          <a:ln w="12700">
            <a:miter lim="400000"/>
          </a:ln>
        </p:spPr>
      </p:pic>
      <p:sp>
        <p:nvSpPr>
          <p:cNvPr id="63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Text"/>
          <p:cNvSpPr txBox="1">
            <a:spLocks noGrp="1"/>
          </p:cNvSpPr>
          <p:nvPr>
            <p:ph type="title"/>
          </p:nvPr>
        </p:nvSpPr>
        <p:spPr>
          <a:xfrm>
            <a:off x="571500" y="3708400"/>
            <a:ext cx="11861800" cy="2336800"/>
          </a:xfrm>
          <a:prstGeom prst="rect">
            <a:avLst/>
          </a:prstGeom>
        </p:spPr>
        <p:txBody>
          <a:bodyPr anchor="ctr"/>
          <a:lstStyle/>
          <a:p>
            <a:r>
              <a:t>Title Text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268200" y="9258300"/>
            <a:ext cx="258369" cy="249733"/>
          </a:xfrm>
          <a:prstGeom prst="rect">
            <a:avLst/>
          </a:prstGeom>
        </p:spPr>
        <p:txBody>
          <a:bodyPr/>
          <a:lstStyle>
            <a:lvl1pPr algn="l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Horizontal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modernportfolio_photo-h-2.pdf" descr="modernportfolio_photo-h-2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80" name="Line"/>
          <p:cNvSpPr/>
          <p:nvPr/>
        </p:nvSpPr>
        <p:spPr>
          <a:xfrm>
            <a:off x="7543800" y="7975599"/>
            <a:ext cx="1" cy="142252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1" name="Title Text"/>
          <p:cNvSpPr txBox="1">
            <a:spLocks noGrp="1"/>
          </p:cNvSpPr>
          <p:nvPr>
            <p:ph type="title"/>
          </p:nvPr>
        </p:nvSpPr>
        <p:spPr>
          <a:xfrm>
            <a:off x="1409700" y="7785100"/>
            <a:ext cx="5791200" cy="1701800"/>
          </a:xfrm>
          <a:prstGeom prst="rect">
            <a:avLst/>
          </a:prstGeom>
        </p:spPr>
        <p:txBody>
          <a:bodyPr anchor="ctr"/>
          <a:lstStyle>
            <a:lvl1pPr algn="r"/>
          </a:lstStyle>
          <a:p>
            <a:r>
              <a:t>Title Text</a:t>
            </a:r>
          </a:p>
        </p:txBody>
      </p:sp>
      <p:sp>
        <p:nvSpPr>
          <p:cNvPr id="8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848600" y="8470900"/>
            <a:ext cx="4953000" cy="508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400">
                <a:solidFill>
                  <a:srgbClr val="A9A9A9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2400">
                <a:solidFill>
                  <a:srgbClr val="A9A9A9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2400">
                <a:solidFill>
                  <a:srgbClr val="A9A9A9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2400">
                <a:solidFill>
                  <a:srgbClr val="A9A9A9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2400">
                <a:solidFill>
                  <a:srgbClr val="A9A9A9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Vertical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modernportfolio_photo-v-1.pdf" descr="modernportfolio_photo-v-1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91" name="Line"/>
          <p:cNvSpPr/>
          <p:nvPr/>
        </p:nvSpPr>
        <p:spPr>
          <a:xfrm>
            <a:off x="647700" y="4749800"/>
            <a:ext cx="4882122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2" name="Title Text"/>
          <p:cNvSpPr txBox="1">
            <a:spLocks noGrp="1"/>
          </p:cNvSpPr>
          <p:nvPr>
            <p:ph type="title"/>
          </p:nvPr>
        </p:nvSpPr>
        <p:spPr>
          <a:xfrm>
            <a:off x="571500" y="1320800"/>
            <a:ext cx="5092700" cy="3175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571500" y="5029200"/>
            <a:ext cx="5092700" cy="3175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400">
                <a:solidFill>
                  <a:srgbClr val="747474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2400"/>
            </a:lvl2pPr>
            <a:lvl3pPr marL="0" indent="0">
              <a:spcBef>
                <a:spcPts val="0"/>
              </a:spcBef>
              <a:buSzTx/>
              <a:buNone/>
              <a:defRPr sz="2400"/>
            </a:lvl3pPr>
            <a:lvl4pPr marL="0" indent="0">
              <a:spcBef>
                <a:spcPts val="0"/>
              </a:spcBef>
              <a:buSzTx/>
              <a:buNone/>
              <a:defRPr sz="2400"/>
            </a:lvl4pPr>
            <a:lvl5pPr marL="0" indent="0">
              <a:spcBef>
                <a:spcPts val="0"/>
              </a:spcBef>
              <a:buSz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08000" y="9258300"/>
            <a:ext cx="258369" cy="249733"/>
          </a:xfrm>
          <a:prstGeom prst="rect">
            <a:avLst/>
          </a:prstGeom>
        </p:spPr>
        <p:txBody>
          <a:bodyPr/>
          <a:lstStyle>
            <a:lvl1pPr algn="l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571500" y="330200"/>
            <a:ext cx="11861800" cy="1397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 anchor="b"/>
          <a:lstStyle/>
          <a:p>
            <a:r>
              <a:t>Title Text</a:t>
            </a:r>
          </a:p>
        </p:txBody>
      </p:sp>
      <p:sp>
        <p:nvSpPr>
          <p:cNvPr id="3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4" name="Seal 3 SPOT281.jpg" descr="Seal 3 SPOT281.jpg"/>
          <p:cNvPicPr>
            <a:picLocks noChangeAspect="1"/>
          </p:cNvPicPr>
          <p:nvPr/>
        </p:nvPicPr>
        <p:blipFill>
          <a:blip r:embed="rId23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5" name="Body Level One…"/>
          <p:cNvSpPr txBox="1">
            <a:spLocks noGrp="1"/>
          </p:cNvSpPr>
          <p:nvPr>
            <p:ph type="body" idx="1"/>
          </p:nvPr>
        </p:nvSpPr>
        <p:spPr>
          <a:xfrm>
            <a:off x="571500" y="2324100"/>
            <a:ext cx="11861800" cy="6565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/>
          <a:lstStyle>
            <a:lvl2pPr>
              <a:defRPr>
                <a:solidFill>
                  <a:srgbClr val="747474"/>
                </a:solidFill>
              </a:defRPr>
            </a:lvl2pPr>
            <a:lvl3pPr>
              <a:defRPr>
                <a:solidFill>
                  <a:srgbClr val="747474"/>
                </a:solidFill>
              </a:defRPr>
            </a:lvl3pPr>
            <a:lvl4pPr>
              <a:defRPr>
                <a:solidFill>
                  <a:srgbClr val="747474"/>
                </a:solidFill>
              </a:defRPr>
            </a:lvl4pPr>
            <a:lvl5pPr>
              <a:defRPr>
                <a:solidFill>
                  <a:srgbClr val="747474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171679" y="9131300"/>
            <a:ext cx="286615" cy="274422"/>
          </a:xfrm>
          <a:prstGeom prst="rect">
            <a:avLst/>
          </a:prstGeom>
          <a:ln w="12700">
            <a:miter lim="400000"/>
          </a:ln>
        </p:spPr>
        <p:txBody>
          <a:bodyPr wrap="none" lIns="38100" tIns="38100" rIns="38100" bIns="38100">
            <a:spAutoFit/>
          </a:bodyPr>
          <a:lstStyle>
            <a:lvl1pPr algn="r">
              <a:defRPr sz="14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p:transition spd="med"/>
  <p:hf hdr="0" ftr="0" dt="0"/>
  <p:txStyles>
    <p:titleStyle>
      <a:lvl1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 Light"/>
        </a:defRPr>
      </a:lvl1pPr>
      <a:lvl2pPr marL="0" marR="0" indent="2286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 Light"/>
        </a:defRPr>
      </a:lvl2pPr>
      <a:lvl3pPr marL="0" marR="0" indent="4572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 Light"/>
        </a:defRPr>
      </a:lvl3pPr>
      <a:lvl4pPr marL="0" marR="0" indent="6858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 Light"/>
        </a:defRPr>
      </a:lvl4pPr>
      <a:lvl5pPr marL="0" marR="0" indent="9144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 Light"/>
        </a:defRPr>
      </a:lvl5pPr>
      <a:lvl6pPr marL="0" marR="0" indent="11430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 Light"/>
        </a:defRPr>
      </a:lvl6pPr>
      <a:lvl7pPr marL="0" marR="0" indent="13716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 Light"/>
        </a:defRPr>
      </a:lvl7pPr>
      <a:lvl8pPr marL="0" marR="0" indent="16002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 Light"/>
        </a:defRPr>
      </a:lvl8pPr>
      <a:lvl9pPr marL="0" marR="0" indent="18288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 Light"/>
        </a:defRPr>
      </a:lvl9pPr>
    </p:titleStyle>
    <p:bodyStyle>
      <a:lvl1pPr marL="203200" marR="0" indent="-203200" algn="l" defTabSz="58420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941100"/>
          </a:solidFill>
          <a:uFillTx/>
          <a:latin typeface="+mn-lt"/>
          <a:ea typeface="+mn-ea"/>
          <a:cs typeface="+mn-cs"/>
          <a:sym typeface="Helvetica Neue"/>
        </a:defRPr>
      </a:lvl1pPr>
      <a:lvl2pPr marL="546100" marR="0" indent="-203200" algn="l" defTabSz="58420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941100"/>
          </a:solidFill>
          <a:uFillTx/>
          <a:latin typeface="+mn-lt"/>
          <a:ea typeface="+mn-ea"/>
          <a:cs typeface="+mn-cs"/>
          <a:sym typeface="Helvetica Neue"/>
        </a:defRPr>
      </a:lvl2pPr>
      <a:lvl3pPr marL="889000" marR="0" indent="-203200" algn="l" defTabSz="58420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941100"/>
          </a:solidFill>
          <a:uFillTx/>
          <a:latin typeface="+mn-lt"/>
          <a:ea typeface="+mn-ea"/>
          <a:cs typeface="+mn-cs"/>
          <a:sym typeface="Helvetica Neue"/>
        </a:defRPr>
      </a:lvl3pPr>
      <a:lvl4pPr marL="1231900" marR="0" indent="-203200" algn="l" defTabSz="58420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941100"/>
          </a:solidFill>
          <a:uFillTx/>
          <a:latin typeface="+mn-lt"/>
          <a:ea typeface="+mn-ea"/>
          <a:cs typeface="+mn-cs"/>
          <a:sym typeface="Helvetica Neue"/>
        </a:defRPr>
      </a:lvl4pPr>
      <a:lvl5pPr marL="1574800" marR="0" indent="-203200" algn="l" defTabSz="58420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941100"/>
          </a:solidFill>
          <a:uFillTx/>
          <a:latin typeface="+mn-lt"/>
          <a:ea typeface="+mn-ea"/>
          <a:cs typeface="+mn-cs"/>
          <a:sym typeface="Helvetica Neue"/>
        </a:defRPr>
      </a:lvl5pPr>
      <a:lvl6pPr marL="1917700" marR="0" indent="-203200" algn="l" defTabSz="58420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941100"/>
          </a:solidFill>
          <a:uFillTx/>
          <a:latin typeface="+mn-lt"/>
          <a:ea typeface="+mn-ea"/>
          <a:cs typeface="+mn-cs"/>
          <a:sym typeface="Helvetica Neue"/>
        </a:defRPr>
      </a:lvl6pPr>
      <a:lvl7pPr marL="2260600" marR="0" indent="-203200" algn="l" defTabSz="58420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941100"/>
          </a:solidFill>
          <a:uFillTx/>
          <a:latin typeface="+mn-lt"/>
          <a:ea typeface="+mn-ea"/>
          <a:cs typeface="+mn-cs"/>
          <a:sym typeface="Helvetica Neue"/>
        </a:defRPr>
      </a:lvl7pPr>
      <a:lvl8pPr marL="2603500" marR="0" indent="-203200" algn="l" defTabSz="58420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941100"/>
          </a:solidFill>
          <a:uFillTx/>
          <a:latin typeface="+mn-lt"/>
          <a:ea typeface="+mn-ea"/>
          <a:cs typeface="+mn-cs"/>
          <a:sym typeface="Helvetica Neue"/>
        </a:defRPr>
      </a:lvl8pPr>
      <a:lvl9pPr marL="2946400" marR="0" indent="-203200" algn="l" defTabSz="58420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9411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tif"/><Relationship Id="rId3" Type="http://schemas.openxmlformats.org/officeDocument/2006/relationships/image" Target="../media/image1.jpe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tif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tif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5.tif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tif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5.tif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15.tif"/><Relationship Id="rId4" Type="http://schemas.openxmlformats.org/officeDocument/2006/relationships/image" Target="../media/image17.png"/><Relationship Id="rId9" Type="http://schemas.openxmlformats.org/officeDocument/2006/relationships/image" Target="../media/image19.ti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15.tif"/><Relationship Id="rId4" Type="http://schemas.openxmlformats.org/officeDocument/2006/relationships/image" Target="../media/image17.png"/><Relationship Id="rId9" Type="http://schemas.openxmlformats.org/officeDocument/2006/relationships/image" Target="../media/image19.ti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9.t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0.png"/><Relationship Id="rId4" Type="http://schemas.openxmlformats.org/officeDocument/2006/relationships/image" Target="../media/image15.ti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9.t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0.png"/><Relationship Id="rId4" Type="http://schemas.openxmlformats.org/officeDocument/2006/relationships/image" Target="../media/image15.ti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tif"/><Relationship Id="rId3" Type="http://schemas.openxmlformats.org/officeDocument/2006/relationships/image" Target="../media/image16.png"/><Relationship Id="rId7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8.png"/><Relationship Id="rId4" Type="http://schemas.openxmlformats.org/officeDocument/2006/relationships/image" Target="../media/image15.ti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tif"/><Relationship Id="rId5" Type="http://schemas.openxmlformats.org/officeDocument/2006/relationships/image" Target="../media/image18.png"/><Relationship Id="rId4" Type="http://schemas.openxmlformats.org/officeDocument/2006/relationships/image" Target="../media/image15.ti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9.t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8.png"/><Relationship Id="rId4" Type="http://schemas.openxmlformats.org/officeDocument/2006/relationships/image" Target="../media/image15.ti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6.png"/><Relationship Id="rId7" Type="http://schemas.openxmlformats.org/officeDocument/2006/relationships/image" Target="../media/image19.t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21.png"/><Relationship Id="rId4" Type="http://schemas.openxmlformats.org/officeDocument/2006/relationships/image" Target="../media/image15.ti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tif"/><Relationship Id="rId3" Type="http://schemas.openxmlformats.org/officeDocument/2006/relationships/image" Target="../media/image16.png"/><Relationship Id="rId7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21.png"/><Relationship Id="rId4" Type="http://schemas.openxmlformats.org/officeDocument/2006/relationships/image" Target="../media/image15.t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tif"/><Relationship Id="rId3" Type="http://schemas.openxmlformats.org/officeDocument/2006/relationships/image" Target="../media/image16.png"/><Relationship Id="rId7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5.tif"/><Relationship Id="rId4" Type="http://schemas.openxmlformats.org/officeDocument/2006/relationships/image" Target="../media/image17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tif"/><Relationship Id="rId3" Type="http://schemas.openxmlformats.org/officeDocument/2006/relationships/image" Target="../media/image16.png"/><Relationship Id="rId7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5.tif"/><Relationship Id="rId4" Type="http://schemas.openxmlformats.org/officeDocument/2006/relationships/image" Target="../media/image17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5.tif"/><Relationship Id="rId4" Type="http://schemas.openxmlformats.org/officeDocument/2006/relationships/image" Target="../media/image17.png"/><Relationship Id="rId9" Type="http://schemas.openxmlformats.org/officeDocument/2006/relationships/image" Target="../media/image19.tif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ti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Line"/>
          <p:cNvSpPr/>
          <p:nvPr/>
        </p:nvSpPr>
        <p:spPr>
          <a:xfrm>
            <a:off x="647700" y="47498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220" name="Seal 3 SPOT281.jpg" descr="Seal 3 SPOT281.jpg"/>
          <p:cNvPicPr>
            <a:picLocks noChangeAspect="1"/>
          </p:cNvPicPr>
          <p:nvPr/>
        </p:nvPicPr>
        <p:blipFill>
          <a:blip r:embed="rId2"/>
          <a:srcRect l="3469" t="3249" r="3360" b="3533"/>
          <a:stretch>
            <a:fillRect/>
          </a:stretch>
        </p:blipFill>
        <p:spPr>
          <a:xfrm>
            <a:off x="12017002" y="166113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14"/>
                  <a:pt x="560" y="13813"/>
                </a:cubicBezTo>
                <a:cubicBezTo>
                  <a:pt x="1344" y="16446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7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221" name="Threads &amp; POSIX Conditions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(T3) </a:t>
            </a:r>
            <a:r>
              <a:rPr dirty="0"/>
              <a:t>Threads</a:t>
            </a:r>
            <a:r>
              <a:rPr lang="en-US" dirty="0"/>
              <a:t>:</a:t>
            </a:r>
            <a:r>
              <a:rPr dirty="0"/>
              <a:t> </a:t>
            </a:r>
            <a:r>
              <a:t>POSIX Condition</a:t>
            </a:r>
            <a:endParaRPr dirty="0"/>
          </a:p>
        </p:txBody>
      </p:sp>
      <p:sp>
        <p:nvSpPr>
          <p:cNvPr id="222" name="Ion Mandoiu…"/>
          <p:cNvSpPr txBox="1">
            <a:spLocks noGrp="1"/>
          </p:cNvSpPr>
          <p:nvPr>
            <p:ph type="subTitle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Ion </a:t>
            </a:r>
            <a:r>
              <a:rPr dirty="0" err="1"/>
              <a:t>Mandoiu</a:t>
            </a:r>
            <a:endParaRPr dirty="0"/>
          </a:p>
          <a:p>
            <a:r>
              <a:rPr dirty="0"/>
              <a:t>Laurent Michel</a:t>
            </a:r>
            <a:endParaRPr lang="en-US" dirty="0"/>
          </a:p>
          <a:p>
            <a:r>
              <a:rPr lang="en-US" dirty="0"/>
              <a:t>Revised by M. Khan and J. Shi</a:t>
            </a:r>
          </a:p>
          <a:p>
            <a:endParaRPr dirty="0"/>
          </a:p>
        </p:txBody>
      </p:sp>
      <p:pic>
        <p:nvPicPr>
          <p:cNvPr id="223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3908" y="6005655"/>
            <a:ext cx="5080001" cy="3581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Implic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POSIX condition variable</a:t>
            </a:r>
            <a:endParaRPr dirty="0"/>
          </a:p>
        </p:txBody>
      </p:sp>
      <p:sp>
        <p:nvSpPr>
          <p:cNvPr id="292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293" name="Seal 3 SPOT281.jpg" descr="Seal 3 SPOT281.jpg"/>
          <p:cNvPicPr>
            <a:picLocks noChangeAspect="1"/>
          </p:cNvPicPr>
          <p:nvPr/>
        </p:nvPicPr>
        <p:blipFill>
          <a:blip r:embed="rId3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294" name="The handshake mechanism is always paired with a sharing protection…"/>
          <p:cNvSpPr txBox="1">
            <a:spLocks noGrp="1"/>
          </p:cNvSpPr>
          <p:nvPr>
            <p:ph type="body" idx="1"/>
          </p:nvPr>
        </p:nvSpPr>
        <p:spPr>
          <a:xfrm>
            <a:off x="571500" y="2324100"/>
            <a:ext cx="12254352" cy="65659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Second and last </a:t>
            </a:r>
            <a:r>
              <a:rPr lang="en-US" b="1" dirty="0">
                <a:solidFill>
                  <a:srgbClr val="FF0000"/>
                </a:solidFill>
              </a:rPr>
              <a:t>core</a:t>
            </a:r>
            <a:r>
              <a:rPr lang="en-US" dirty="0"/>
              <a:t> synchronization primitive </a:t>
            </a:r>
          </a:p>
          <a:p>
            <a:pPr lvl="1"/>
            <a:r>
              <a:rPr lang="en-US" dirty="0"/>
              <a:t>All others (barriers, read-write locks, …) can be implemented using mutexes and condition variables</a:t>
            </a:r>
          </a:p>
          <a:p>
            <a:r>
              <a:rPr lang="en-US" dirty="0"/>
              <a:t>Always paired </a:t>
            </a:r>
            <a:r>
              <a:rPr dirty="0"/>
              <a:t>with a mutex</a:t>
            </a:r>
            <a:endParaRPr lang="en-US" dirty="0"/>
          </a:p>
          <a:p>
            <a:pPr lvl="2"/>
            <a:r>
              <a:rPr lang="en-US" dirty="0"/>
              <a:t>Its access needs to be </a:t>
            </a:r>
            <a:r>
              <a:rPr lang="en-US" b="1" dirty="0" err="1">
                <a:solidFill>
                  <a:schemeClr val="accent1"/>
                </a:solidFill>
              </a:rPr>
              <a:t>mutex</a:t>
            </a:r>
            <a:r>
              <a:rPr lang="en-US" dirty="0"/>
              <a:t> protected!</a:t>
            </a:r>
            <a:endParaRPr dirty="0"/>
          </a:p>
          <a:p>
            <a:r>
              <a:rPr lang="en-US" dirty="0"/>
              <a:t>If a predicate is not true, a thread can wait on a </a:t>
            </a:r>
            <a:r>
              <a:rPr lang="en-US" dirty="0">
                <a:solidFill>
                  <a:schemeClr val="accent1"/>
                </a:solidFill>
              </a:rPr>
              <a:t>condition variable</a:t>
            </a:r>
          </a:p>
          <a:p>
            <a:pPr lvl="1"/>
            <a:r>
              <a:rPr lang="en-US" dirty="0"/>
              <a:t>Other threads can </a:t>
            </a:r>
            <a:r>
              <a:rPr lang="en-US" dirty="0">
                <a:solidFill>
                  <a:schemeClr val="accent5"/>
                </a:solidFill>
              </a:rPr>
              <a:t>signal</a:t>
            </a:r>
            <a:r>
              <a:rPr lang="en-US" dirty="0"/>
              <a:t> on the condition variable when the </a:t>
            </a:r>
            <a:r>
              <a:rPr lang="en-US" dirty="0">
                <a:solidFill>
                  <a:schemeClr val="accent1"/>
                </a:solidFill>
              </a:rPr>
              <a:t>predicate has changed</a:t>
            </a:r>
          </a:p>
          <a:p>
            <a:pPr lvl="2"/>
            <a:r>
              <a:rPr lang="en-US" dirty="0"/>
              <a:t>Threads must still check if the predicate is true due to spurious wake-ups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" name="API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/>
              <a:t>pthread_cond</a:t>
            </a:r>
            <a:r>
              <a:rPr lang="en-US" dirty="0"/>
              <a:t> </a:t>
            </a:r>
            <a:r>
              <a:rPr dirty="0"/>
              <a:t>API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23CC937-B08F-44A6-9520-FFD23A9C51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defTabSz="457200">
              <a:buNone/>
              <a:defRPr sz="2000">
                <a:solidFill>
                  <a:schemeClr val="accent4">
                    <a:satOff val="1488"/>
                    <a:lumOff val="-724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400" dirty="0">
                <a:latin typeface="Consolas" panose="020B0609020204030204" pitchFamily="49" charset="0"/>
              </a:rPr>
              <a:t>#include &lt;</a:t>
            </a:r>
            <a:r>
              <a:rPr lang="en-US" sz="2400" dirty="0" err="1">
                <a:latin typeface="Consolas" panose="020B0609020204030204" pitchFamily="49" charset="0"/>
              </a:rPr>
              <a:t>pthread.h</a:t>
            </a:r>
            <a:r>
              <a:rPr lang="en-US" sz="2400" dirty="0">
                <a:latin typeface="Consolas" panose="020B0609020204030204" pitchFamily="49" charset="0"/>
              </a:rPr>
              <a:t>&gt;</a:t>
            </a:r>
          </a:p>
          <a:p>
            <a:pPr marL="0" indent="0" defTabSz="457200">
              <a:buNone/>
              <a:defRPr sz="2000">
                <a:solidFill>
                  <a:schemeClr val="accent4">
                    <a:satOff val="1488"/>
                    <a:lumOff val="-724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 defTabSz="457200">
              <a:buNone/>
              <a:defRPr sz="2000">
                <a:solidFill>
                  <a:schemeClr val="accent4">
                    <a:satOff val="1488"/>
                    <a:lumOff val="-724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pthread_cond_t</a:t>
            </a:r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en-US" sz="2400" dirty="0" err="1">
                <a:latin typeface="Consolas" panose="020B0609020204030204" pitchFamily="49" charset="0"/>
              </a:rPr>
              <a:t>cond</a:t>
            </a:r>
            <a:r>
              <a:rPr lang="en-US" sz="2400" dirty="0">
                <a:latin typeface="Consolas" panose="020B0609020204030204" pitchFamily="49" charset="0"/>
              </a:rPr>
              <a:t>;			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// Define a condition variable</a:t>
            </a:r>
          </a:p>
          <a:p>
            <a:pPr marL="0" indent="0" defTabSz="457200">
              <a:buNone/>
              <a:defRPr sz="2000">
                <a:solidFill>
                  <a:schemeClr val="accent4">
                    <a:satOff val="1488"/>
                    <a:lumOff val="-724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400" dirty="0">
                <a:latin typeface="Consolas" panose="020B0609020204030204" pitchFamily="49" charset="0"/>
              </a:rPr>
              <a:t>int </a:t>
            </a:r>
            <a:r>
              <a:rPr lang="en-US" sz="2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pthread_cond_init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pthread_cond_t</a:t>
            </a:r>
            <a:r>
              <a:rPr lang="en-US" sz="2400" dirty="0">
                <a:latin typeface="Consolas" panose="020B0609020204030204" pitchFamily="49" charset="0"/>
              </a:rPr>
              <a:t> * </a:t>
            </a:r>
            <a:r>
              <a:rPr lang="en-US" sz="2400" dirty="0" err="1">
                <a:latin typeface="Consolas" panose="020B0609020204030204" pitchFamily="49" charset="0"/>
              </a:rPr>
              <a:t>cond</a:t>
            </a:r>
            <a:r>
              <a:rPr lang="en-US" sz="2400" dirty="0">
                <a:latin typeface="Consolas" panose="020B0609020204030204" pitchFamily="49" charset="0"/>
              </a:rPr>
              <a:t>,</a:t>
            </a:r>
          </a:p>
          <a:p>
            <a:pPr marL="0" indent="0" defTabSz="457200">
              <a:buNone/>
              <a:defRPr sz="2000">
                <a:solidFill>
                  <a:schemeClr val="accent4">
                    <a:satOff val="1488"/>
                    <a:lumOff val="-724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400" dirty="0">
                <a:latin typeface="Consolas" panose="020B0609020204030204" pitchFamily="49" charset="0"/>
              </a:rPr>
              <a:t>                      </a:t>
            </a:r>
            <a:r>
              <a:rPr lang="en-US" sz="2400" dirty="0" err="1">
                <a:latin typeface="Consolas" panose="020B0609020204030204" pitchFamily="49" charset="0"/>
              </a:rPr>
              <a:t>const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pthread_condattr_t</a:t>
            </a:r>
            <a:r>
              <a:rPr lang="en-US" sz="2400" dirty="0">
                <a:latin typeface="Consolas" panose="020B0609020204030204" pitchFamily="49" charset="0"/>
              </a:rPr>
              <a:t> * </a:t>
            </a:r>
            <a:r>
              <a:rPr lang="en-US" sz="2400" dirty="0" err="1">
                <a:latin typeface="Consolas" panose="020B0609020204030204" pitchFamily="49" charset="0"/>
              </a:rPr>
              <a:t>attr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marL="0" indent="0" defTabSz="457200">
              <a:buNone/>
              <a:defRPr sz="2000">
                <a:solidFill>
                  <a:schemeClr val="accent4">
                    <a:satOff val="1488"/>
                    <a:lumOff val="-724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400" dirty="0" err="1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pthread_cond_destroy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pthread_cond_t</a:t>
            </a:r>
            <a:r>
              <a:rPr lang="en-US" sz="2400" dirty="0">
                <a:latin typeface="Consolas" panose="020B0609020204030204" pitchFamily="49" charset="0"/>
              </a:rPr>
              <a:t> *</a:t>
            </a:r>
            <a:r>
              <a:rPr lang="en-US" sz="2400" dirty="0" err="1">
                <a:latin typeface="Consolas" panose="020B0609020204030204" pitchFamily="49" charset="0"/>
              </a:rPr>
              <a:t>cond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marL="0" indent="0" defTabSz="457200">
              <a:buNone/>
              <a:defRPr sz="2000">
                <a:solidFill>
                  <a:schemeClr val="accent4">
                    <a:satOff val="1488"/>
                    <a:lumOff val="-724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 defTabSz="457200">
              <a:buNone/>
              <a:defRPr sz="2000">
                <a:solidFill>
                  <a:schemeClr val="accent4">
                    <a:satOff val="1488"/>
                    <a:lumOff val="-724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400" dirty="0">
                <a:latin typeface="Consolas" panose="020B0609020204030204" pitchFamily="49" charset="0"/>
              </a:rPr>
              <a:t>int </a:t>
            </a:r>
            <a:r>
              <a:rPr lang="en-US" sz="2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pthread_cond_wait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pthread_cond_t</a:t>
            </a:r>
            <a:r>
              <a:rPr lang="en-US" sz="2400" dirty="0">
                <a:latin typeface="Consolas" panose="020B0609020204030204" pitchFamily="49" charset="0"/>
              </a:rPr>
              <a:t> *</a:t>
            </a:r>
            <a:r>
              <a:rPr lang="en-US" sz="2400" dirty="0" err="1">
                <a:latin typeface="Consolas" panose="020B0609020204030204" pitchFamily="49" charset="0"/>
              </a:rPr>
              <a:t>cond</a:t>
            </a:r>
            <a:r>
              <a:rPr lang="en-US" sz="2400" dirty="0">
                <a:latin typeface="Consolas" panose="020B0609020204030204" pitchFamily="49" charset="0"/>
              </a:rPr>
              <a:t>,</a:t>
            </a:r>
          </a:p>
          <a:p>
            <a:pPr marL="0" indent="0" defTabSz="457200">
              <a:buNone/>
              <a:defRPr sz="2000">
                <a:solidFill>
                  <a:schemeClr val="accent4">
                    <a:satOff val="1488"/>
                    <a:lumOff val="-724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400" dirty="0">
                <a:latin typeface="Consolas" panose="020B0609020204030204" pitchFamily="49" charset="0"/>
              </a:rPr>
              <a:t>								</a:t>
            </a:r>
            <a:r>
              <a:rPr lang="en-US" sz="2400" dirty="0" err="1">
                <a:latin typeface="Consolas" panose="020B0609020204030204" pitchFamily="49" charset="0"/>
              </a:rPr>
              <a:t>pthread_mutex_t</a:t>
            </a:r>
            <a:r>
              <a:rPr lang="en-US" sz="2400" dirty="0">
                <a:latin typeface="Consolas" panose="020B0609020204030204" pitchFamily="49" charset="0"/>
              </a:rPr>
              <a:t> *mutex);</a:t>
            </a:r>
          </a:p>
          <a:p>
            <a:pPr marL="0" indent="0" defTabSz="457200">
              <a:buNone/>
              <a:defRPr sz="2000">
                <a:solidFill>
                  <a:schemeClr val="accent4">
                    <a:satOff val="1488"/>
                    <a:lumOff val="-724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400" dirty="0" err="1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pthread_cond_signal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pthread_cond_t</a:t>
            </a:r>
            <a:r>
              <a:rPr lang="en-US" sz="2400" dirty="0">
                <a:latin typeface="Consolas" panose="020B0609020204030204" pitchFamily="49" charset="0"/>
              </a:rPr>
              <a:t> *</a:t>
            </a:r>
            <a:r>
              <a:rPr lang="en-US" sz="2400" dirty="0" err="1">
                <a:latin typeface="Consolas" panose="020B0609020204030204" pitchFamily="49" charset="0"/>
              </a:rPr>
              <a:t>cond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marL="0" indent="0" defTabSz="457200">
              <a:buNone/>
              <a:defRPr sz="2000">
                <a:solidFill>
                  <a:schemeClr val="accent4">
                    <a:satOff val="1488"/>
                    <a:lumOff val="-724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400" dirty="0">
                <a:latin typeface="Consolas" panose="020B0609020204030204" pitchFamily="49" charset="0"/>
              </a:rPr>
              <a:t>int </a:t>
            </a:r>
            <a:r>
              <a:rPr lang="en-US" sz="2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pthread_cond_broadcast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pthread_cond_t</a:t>
            </a:r>
            <a:r>
              <a:rPr lang="en-US" sz="2400" dirty="0">
                <a:latin typeface="Consolas" panose="020B0609020204030204" pitchFamily="49" charset="0"/>
              </a:rPr>
              <a:t> *</a:t>
            </a:r>
            <a:r>
              <a:rPr lang="en-US" sz="2400" dirty="0" err="1">
                <a:latin typeface="Consolas" panose="020B0609020204030204" pitchFamily="49" charset="0"/>
              </a:rPr>
              <a:t>cond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182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1183" name="Seal 3 SPOT281.jpg" descr="Seal 3 SPOT281.jpg"/>
          <p:cNvPicPr>
            <a:picLocks noChangeAspect="1"/>
          </p:cNvPicPr>
          <p:nvPr/>
        </p:nvPicPr>
        <p:blipFill>
          <a:blip r:embed="rId3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988896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" name="Key Observation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Tips</a:t>
            </a:r>
            <a:endParaRPr dirty="0"/>
          </a:p>
        </p:txBody>
      </p:sp>
      <p:sp>
        <p:nvSpPr>
          <p:cNvPr id="1176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1177" name="Seal 3 SPOT281.jpg" descr="Seal 3 SPOT281.jpg"/>
          <p:cNvPicPr>
            <a:picLocks noChangeAspect="1"/>
          </p:cNvPicPr>
          <p:nvPr/>
        </p:nvPicPr>
        <p:blipFill>
          <a:blip r:embed="rId3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1178" name="The mutex protects…"/>
          <p:cNvSpPr txBox="1">
            <a:spLocks noGrp="1"/>
          </p:cNvSpPr>
          <p:nvPr>
            <p:ph type="body" idx="1"/>
          </p:nvPr>
        </p:nvSpPr>
        <p:spPr>
          <a:xfrm>
            <a:off x="571500" y="2324100"/>
            <a:ext cx="12190325" cy="6565900"/>
          </a:xfrm>
          <a:prstGeom prst="rect">
            <a:avLst/>
          </a:prstGeom>
        </p:spPr>
        <p:txBody>
          <a:bodyPr/>
          <a:lstStyle/>
          <a:p>
            <a:r>
              <a:rPr dirty="0"/>
              <a:t>The mutex protects</a:t>
            </a:r>
          </a:p>
          <a:p>
            <a:pPr lvl="1"/>
            <a:r>
              <a:rPr dirty="0"/>
              <a:t>The shared data</a:t>
            </a:r>
            <a:r>
              <a:rPr lang="en-US" dirty="0"/>
              <a:t> and t</a:t>
            </a:r>
            <a:r>
              <a:rPr dirty="0"/>
              <a:t>he state </a:t>
            </a:r>
            <a:r>
              <a:rPr lang="en-US" dirty="0"/>
              <a:t>(predicate P)</a:t>
            </a:r>
            <a:endParaRPr dirty="0"/>
          </a:p>
          <a:p>
            <a:r>
              <a:rPr dirty="0"/>
              <a:t>The condition</a:t>
            </a:r>
            <a:r>
              <a:rPr lang="en-US" dirty="0"/>
              <a:t> variable</a:t>
            </a:r>
            <a:endParaRPr dirty="0"/>
          </a:p>
          <a:p>
            <a:pPr lvl="1"/>
            <a:r>
              <a:rPr lang="en-US" dirty="0">
                <a:solidFill>
                  <a:schemeClr val="accent1"/>
                </a:solidFill>
              </a:rPr>
              <a:t>lock </a:t>
            </a:r>
            <a:r>
              <a:rPr dirty="0">
                <a:solidFill>
                  <a:schemeClr val="accent1"/>
                </a:solidFill>
              </a:rPr>
              <a:t>the mutex</a:t>
            </a:r>
            <a:r>
              <a:rPr dirty="0"/>
              <a:t> </a:t>
            </a:r>
            <a:r>
              <a:rPr lang="en-US" dirty="0"/>
              <a:t>before </a:t>
            </a:r>
            <a:r>
              <a:rPr dirty="0"/>
              <a:t>waiting</a:t>
            </a:r>
          </a:p>
          <a:p>
            <a:pPr lvl="2"/>
            <a:r>
              <a:rPr dirty="0">
                <a:solidFill>
                  <a:schemeClr val="accent1"/>
                </a:solidFill>
              </a:rPr>
              <a:t>the mutex</a:t>
            </a:r>
            <a:r>
              <a:rPr lang="en-US" dirty="0">
                <a:solidFill>
                  <a:schemeClr val="accent1"/>
                </a:solidFill>
              </a:rPr>
              <a:t> is unlocked</a:t>
            </a:r>
            <a:r>
              <a:rPr dirty="0"/>
              <a:t> automatically </a:t>
            </a:r>
            <a:r>
              <a:rPr lang="en-US" dirty="0"/>
              <a:t>while</a:t>
            </a:r>
            <a:r>
              <a:rPr dirty="0"/>
              <a:t> waiting</a:t>
            </a:r>
          </a:p>
          <a:p>
            <a:pPr lvl="2"/>
            <a:r>
              <a:rPr dirty="0">
                <a:solidFill>
                  <a:schemeClr val="accent1"/>
                </a:solidFill>
              </a:rPr>
              <a:t>automatically</a:t>
            </a:r>
            <a:r>
              <a:rPr dirty="0"/>
              <a:t> and </a:t>
            </a:r>
            <a:r>
              <a:rPr dirty="0">
                <a:solidFill>
                  <a:schemeClr val="accent1"/>
                </a:solidFill>
              </a:rPr>
              <a:t>atomically</a:t>
            </a:r>
            <a:r>
              <a:rPr dirty="0"/>
              <a:t> re-lock the mutex when waking up</a:t>
            </a:r>
          </a:p>
          <a:p>
            <a:r>
              <a:rPr dirty="0"/>
              <a:t>The predicate P is checked in a while loop!</a:t>
            </a:r>
          </a:p>
          <a:p>
            <a:pPr lvl="1"/>
            <a:r>
              <a:rPr dirty="0"/>
              <a:t>The while loop returns to waiting when P is false</a:t>
            </a:r>
          </a:p>
          <a:p>
            <a:pPr lvl="2"/>
            <a:r>
              <a:rPr dirty="0"/>
              <a:t>Why?</a:t>
            </a:r>
            <a:r>
              <a:rPr lang="en-US" dirty="0"/>
              <a:t> (You will see in a moment)</a:t>
            </a:r>
          </a:p>
          <a:p>
            <a:pPr lvl="2"/>
            <a:endParaRPr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653778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Well…. Sorta…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Typical structure of using </a:t>
            </a:r>
            <a:r>
              <a:rPr lang="en-US" dirty="0" err="1"/>
              <a:t>mutex</a:t>
            </a:r>
            <a:r>
              <a:rPr lang="en-US" dirty="0"/>
              <a:t> and condition</a:t>
            </a:r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80B25DC-39D3-4B75-AF29-72C6797F54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7700" y="2055119"/>
            <a:ext cx="11861800" cy="6565900"/>
          </a:xfrm>
        </p:spPr>
        <p:txBody>
          <a:bodyPr/>
          <a:lstStyle/>
          <a:p>
            <a:pPr marL="0" indent="0" defTabSz="457200">
              <a:buNone/>
              <a:defRPr sz="20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000" dirty="0" err="1">
                <a:latin typeface="Consolas" panose="020B0609020204030204" pitchFamily="49" charset="0"/>
              </a:rPr>
              <a:t>pthread_mutex_t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mutex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pPr marL="0" indent="0" defTabSz="457200">
              <a:buNone/>
              <a:defRPr sz="20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000" dirty="0" err="1">
                <a:latin typeface="Consolas" panose="020B0609020204030204" pitchFamily="49" charset="0"/>
              </a:rPr>
              <a:t>pthread_cond_t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cond</a:t>
            </a:r>
            <a:r>
              <a:rPr lang="en-US" sz="2000" dirty="0">
                <a:latin typeface="Consolas" panose="020B0609020204030204" pitchFamily="49" charset="0"/>
              </a:rPr>
              <a:t>;			   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// </a:t>
            </a: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</a:rPr>
              <a:t>mutex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 and </a:t>
            </a: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</a:rPr>
              <a:t>cond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 are defined somewhere</a:t>
            </a: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pthread_mutex_lock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(&amp;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mutex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  <a:r>
              <a:rPr lang="en-US" sz="2000" dirty="0">
                <a:latin typeface="Consolas" panose="020B0609020204030204" pitchFamily="49" charset="0"/>
              </a:rPr>
              <a:t> 		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// Get the </a:t>
            </a: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</a:rPr>
              <a:t>mutex</a:t>
            </a: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while (! predicate ) {	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        // check the predicate</a:t>
            </a: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pthread_cond_wait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(&amp;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cond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, &amp;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mutex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);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// wait on the condition, </a:t>
            </a: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</a:rPr>
              <a:t>mutex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 is unlocked!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do_something</a:t>
            </a:r>
            <a:r>
              <a:rPr lang="en-US" sz="2000" dirty="0">
                <a:latin typeface="Consolas" panose="020B0609020204030204" pitchFamily="49" charset="0"/>
              </a:rPr>
              <a:t>();             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// if needed. </a:t>
            </a: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</a:rPr>
              <a:t>mutex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 is locked here!!!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access_shared_resources</a:t>
            </a:r>
            <a:r>
              <a:rPr lang="en-US" sz="2000" dirty="0">
                <a:latin typeface="Consolas" panose="020B0609020204030204" pitchFamily="49" charset="0"/>
              </a:rPr>
              <a:t>();	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    // safe to access the share resources</a:t>
            </a: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pthread_mutex_unlock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(&amp;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mutex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// continue to perform other tasks, for example, process fetched data.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// Note that </a:t>
            </a:r>
            <a:r>
              <a:rPr lang="en-US" sz="2000" dirty="0" err="1">
                <a:latin typeface="Consolas" panose="020B0609020204030204" pitchFamily="49" charset="0"/>
              </a:rPr>
              <a:t>access_shared_resources</a:t>
            </a:r>
            <a:r>
              <a:rPr lang="en-US" sz="2000" dirty="0">
                <a:latin typeface="Consolas" panose="020B0609020204030204" pitchFamily="49" charset="0"/>
              </a:rPr>
              <a:t>()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should be short.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269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270" name="Seal 3 SPOT281.jpg" descr="Seal 3 SPOT281.jpg"/>
          <p:cNvPicPr>
            <a:picLocks noChangeAspect="1"/>
          </p:cNvPicPr>
          <p:nvPr/>
        </p:nvPicPr>
        <p:blipFill>
          <a:blip r:embed="rId3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107463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etup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Example s</a:t>
            </a:r>
            <a:r>
              <a:rPr dirty="0"/>
              <a:t>etup </a:t>
            </a:r>
          </a:p>
        </p:txBody>
      </p:sp>
      <p:sp>
        <p:nvSpPr>
          <p:cNvPr id="298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299" name="Seal 3 SPOT281.jpg" descr="Seal 3 SPOT281.jpg"/>
          <p:cNvPicPr>
            <a:picLocks noChangeAspect="1"/>
          </p:cNvPicPr>
          <p:nvPr/>
        </p:nvPicPr>
        <p:blipFill>
          <a:blip r:embed="rId2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300" name="Ingredient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Assumptions</a:t>
            </a:r>
            <a:endParaRPr dirty="0"/>
          </a:p>
          <a:p>
            <a:pPr lvl="1"/>
            <a:r>
              <a:rPr lang="en-US" dirty="0"/>
              <a:t>A buffer that can hold only one item</a:t>
            </a:r>
          </a:p>
          <a:p>
            <a:pPr lvl="1"/>
            <a:r>
              <a:rPr lang="en-US" dirty="0"/>
              <a:t>A predicate P, indicating if the data is ready for consumer</a:t>
            </a:r>
          </a:p>
          <a:p>
            <a:pPr lvl="1"/>
            <a:r>
              <a:rPr dirty="0"/>
              <a:t>A POSIX condition variable</a:t>
            </a:r>
          </a:p>
          <a:p>
            <a:pPr lvl="1"/>
            <a:r>
              <a:rPr dirty="0"/>
              <a:t>A POSIX </a:t>
            </a:r>
            <a:r>
              <a:rPr dirty="0" err="1"/>
              <a:t>mutex</a:t>
            </a:r>
            <a:endParaRPr lang="en-US" dirty="0"/>
          </a:p>
          <a:p>
            <a:pPr lvl="1"/>
            <a:endParaRPr dirty="0"/>
          </a:p>
          <a:p>
            <a:r>
              <a:rPr lang="en-US" dirty="0"/>
              <a:t>Threads</a:t>
            </a:r>
            <a:endParaRPr dirty="0"/>
          </a:p>
          <a:p>
            <a:pPr marL="3429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T1: producer   T2: consumer</a:t>
            </a:r>
          </a:p>
          <a:p>
            <a:pPr marL="342900" lvl="1" indent="0">
              <a:buNone/>
            </a:pPr>
            <a:r>
              <a:rPr lang="en-US" dirty="0"/>
              <a:t>Can be many threads:  1 .. k </a:t>
            </a:r>
          </a:p>
          <a:p>
            <a:pPr marL="342900" lvl="1" indent="0">
              <a:buNone/>
            </a:pPr>
            <a:endParaRPr dirty="0">
              <a:solidFill>
                <a:srgbClr val="0070C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Two scenario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Two scenarios</a:t>
            </a:r>
          </a:p>
        </p:txBody>
      </p:sp>
      <p:sp>
        <p:nvSpPr>
          <p:cNvPr id="304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305" name="Seal 3 SPOT281.jpg" descr="Seal 3 SPOT281.jpg"/>
          <p:cNvPicPr>
            <a:picLocks noChangeAspect="1"/>
          </p:cNvPicPr>
          <p:nvPr/>
        </p:nvPicPr>
        <p:blipFill>
          <a:blip r:embed="rId2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306" name="Scenario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Scenario 1</a:t>
            </a:r>
          </a:p>
          <a:p>
            <a:pPr lvl="1"/>
            <a:r>
              <a:rPr dirty="0"/>
              <a:t>The producer gets to produc</a:t>
            </a:r>
            <a:r>
              <a:rPr lang="en-US" dirty="0"/>
              <a:t>e</a:t>
            </a:r>
            <a:r>
              <a:rPr dirty="0"/>
              <a:t>…</a:t>
            </a:r>
          </a:p>
          <a:p>
            <a:pPr lvl="1"/>
            <a:r>
              <a:rPr dirty="0"/>
              <a:t>…before the consumer consume</a:t>
            </a:r>
            <a:r>
              <a:rPr lang="en-US" dirty="0"/>
              <a:t>s the previous one</a:t>
            </a:r>
            <a:endParaRPr dirty="0"/>
          </a:p>
          <a:p>
            <a:r>
              <a:rPr dirty="0"/>
              <a:t>Scenario 2</a:t>
            </a:r>
          </a:p>
          <a:p>
            <a:pPr lvl="1"/>
            <a:r>
              <a:rPr dirty="0"/>
              <a:t>The consumer is eager and tries to consume…</a:t>
            </a:r>
          </a:p>
          <a:p>
            <a:pPr lvl="1"/>
            <a:r>
              <a:rPr dirty="0"/>
              <a:t>…before the producer gets a chance to produce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cenario 1 : eager producer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Scenario 1 : eager producer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AD32832-9105-4200-97EC-8089AE56F2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Producer tries to produce more, but the buffer is full</a:t>
            </a:r>
          </a:p>
        </p:txBody>
      </p:sp>
      <p:sp>
        <p:nvSpPr>
          <p:cNvPr id="310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311" name="Seal 3 SPOT281.jpg" descr="Seal 3 SPOT281.jpg"/>
          <p:cNvPicPr>
            <a:picLocks noChangeAspect="1"/>
          </p:cNvPicPr>
          <p:nvPr/>
        </p:nvPicPr>
        <p:blipFill>
          <a:blip r:embed="rId2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toryboard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Storyboard</a:t>
            </a:r>
          </a:p>
        </p:txBody>
      </p:sp>
      <p:sp>
        <p:nvSpPr>
          <p:cNvPr id="315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316" name="Seal 3 SPOT281.jpg" descr="Seal 3 SPOT281.jpg"/>
          <p:cNvPicPr>
            <a:picLocks noChangeAspect="1"/>
          </p:cNvPicPr>
          <p:nvPr/>
        </p:nvPicPr>
        <p:blipFill>
          <a:blip r:embed="rId3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318" name="Rounded Rectangle"/>
          <p:cNvSpPr/>
          <p:nvPr/>
        </p:nvSpPr>
        <p:spPr>
          <a:xfrm>
            <a:off x="8422938" y="2308140"/>
            <a:ext cx="3579003" cy="3106326"/>
          </a:xfrm>
          <a:prstGeom prst="roundRect">
            <a:avLst>
              <a:gd name="adj" fmla="val 7143"/>
            </a:avLst>
          </a:prstGeom>
          <a:blipFill>
            <a:blip r:embed="rId4"/>
          </a:blipFill>
          <a:ln w="12700">
            <a:miter lim="400000"/>
          </a:ln>
          <a:effectLst>
            <a:outerShdw blurRad="25400" dist="25400" dir="2388334" rotWithShape="0">
              <a:srgbClr val="000000">
                <a:alpha val="79310"/>
              </a:srgbClr>
            </a:outerShdw>
          </a:effectLst>
        </p:spPr>
        <p:txBody>
          <a:bodyPr lIns="38100" tIns="38100" rIns="38100" bIns="38100" anchor="ctr"/>
          <a:lstStyle/>
          <a:p>
            <a:pPr>
              <a:defRPr sz="3400"/>
            </a:pPr>
            <a:endParaRPr/>
          </a:p>
        </p:txBody>
      </p:sp>
      <p:sp>
        <p:nvSpPr>
          <p:cNvPr id="319" name="Rectangle"/>
          <p:cNvSpPr/>
          <p:nvPr/>
        </p:nvSpPr>
        <p:spPr>
          <a:xfrm>
            <a:off x="8905742" y="2585265"/>
            <a:ext cx="2288524" cy="924967"/>
          </a:xfrm>
          <a:prstGeom prst="rect">
            <a:avLst/>
          </a:prstGeom>
          <a:blipFill>
            <a:blip r:embed="rId5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8100" tIns="38100" rIns="38100" bIns="38100" anchor="ctr"/>
          <a:lstStyle/>
          <a:p>
            <a:endParaRPr sz="3400"/>
          </a:p>
        </p:txBody>
      </p:sp>
      <p:sp>
        <p:nvSpPr>
          <p:cNvPr id="320" name="Shared…"/>
          <p:cNvSpPr txBox="1"/>
          <p:nvPr/>
        </p:nvSpPr>
        <p:spPr>
          <a:xfrm>
            <a:off x="6639505" y="2308140"/>
            <a:ext cx="1818133" cy="13314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Shared</a:t>
            </a:r>
          </a:p>
          <a:p>
            <a:r>
              <a:t>Data</a:t>
            </a:r>
          </a:p>
        </p:txBody>
      </p:sp>
      <p:sp>
        <p:nvSpPr>
          <p:cNvPr id="321" name="mutex"/>
          <p:cNvSpPr txBox="1"/>
          <p:nvPr/>
        </p:nvSpPr>
        <p:spPr>
          <a:xfrm rot="19087322">
            <a:off x="11580672" y="5198556"/>
            <a:ext cx="1468629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mutex</a:t>
            </a:r>
          </a:p>
        </p:txBody>
      </p:sp>
      <p:grpSp>
        <p:nvGrpSpPr>
          <p:cNvPr id="324" name="Group"/>
          <p:cNvGrpSpPr/>
          <p:nvPr/>
        </p:nvGrpSpPr>
        <p:grpSpPr>
          <a:xfrm>
            <a:off x="594219" y="1962276"/>
            <a:ext cx="924882" cy="1488335"/>
            <a:chOff x="532438" y="-733015"/>
            <a:chExt cx="924881" cy="1488334"/>
          </a:xfrm>
        </p:grpSpPr>
        <p:pic>
          <p:nvPicPr>
            <p:cNvPr id="322" name="Image" descr="Image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32438" y="-168021"/>
              <a:ext cx="924882" cy="9233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23" name="T1"/>
            <p:cNvSpPr txBox="1"/>
            <p:nvPr/>
          </p:nvSpPr>
          <p:spPr>
            <a:xfrm>
              <a:off x="655280" y="-733016"/>
              <a:ext cx="679197" cy="7091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T1</a:t>
              </a:r>
            </a:p>
          </p:txBody>
        </p:sp>
      </p:grpSp>
      <p:sp>
        <p:nvSpPr>
          <p:cNvPr id="325" name="Shape"/>
          <p:cNvSpPr/>
          <p:nvPr/>
        </p:nvSpPr>
        <p:spPr>
          <a:xfrm>
            <a:off x="8505916" y="5871600"/>
            <a:ext cx="2562316" cy="9233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blipFill>
            <a:blip r:embed="rId7"/>
          </a:blipFill>
          <a:ln w="12700">
            <a:miter lim="400000"/>
          </a:ln>
          <a:effectLst>
            <a:outerShdw blurRad="50800" dist="12700" rotWithShape="0">
              <a:srgbClr val="000000">
                <a:alpha val="50000"/>
              </a:srgbClr>
            </a:outerShdw>
          </a:effectLst>
        </p:spPr>
        <p:txBody>
          <a:bodyPr lIns="38100" tIns="38100" rIns="38100" bIns="38100" anchor="ctr"/>
          <a:lstStyle/>
          <a:p>
            <a:pPr>
              <a:defRPr sz="3400"/>
            </a:pPr>
            <a:endParaRPr/>
          </a:p>
        </p:txBody>
      </p:sp>
      <p:sp>
        <p:nvSpPr>
          <p:cNvPr id="326" name="Condition  C"/>
          <p:cNvSpPr txBox="1"/>
          <p:nvPr/>
        </p:nvSpPr>
        <p:spPr>
          <a:xfrm>
            <a:off x="8360863" y="6783080"/>
            <a:ext cx="2852421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Condition  C</a:t>
            </a:r>
          </a:p>
        </p:txBody>
      </p:sp>
      <p:sp>
        <p:nvSpPr>
          <p:cNvPr id="327" name="Line"/>
          <p:cNvSpPr/>
          <p:nvPr/>
        </p:nvSpPr>
        <p:spPr>
          <a:xfrm flipH="1">
            <a:off x="2923999" y="2744677"/>
            <a:ext cx="1" cy="690745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400"/>
            </a:pPr>
            <a:endParaRPr dirty="0"/>
          </a:p>
        </p:txBody>
      </p:sp>
      <p:grpSp>
        <p:nvGrpSpPr>
          <p:cNvPr id="330" name="Group"/>
          <p:cNvGrpSpPr/>
          <p:nvPr/>
        </p:nvGrpSpPr>
        <p:grpSpPr>
          <a:xfrm>
            <a:off x="4747366" y="1953875"/>
            <a:ext cx="924882" cy="1505137"/>
            <a:chOff x="0" y="-682609"/>
            <a:chExt cx="924881" cy="1505136"/>
          </a:xfrm>
        </p:grpSpPr>
        <p:sp>
          <p:nvSpPr>
            <p:cNvPr id="328" name="T2"/>
            <p:cNvSpPr txBox="1"/>
            <p:nvPr/>
          </p:nvSpPr>
          <p:spPr>
            <a:xfrm>
              <a:off x="122842" y="-682610"/>
              <a:ext cx="679197" cy="7091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T2</a:t>
              </a:r>
            </a:p>
          </p:txBody>
        </p:sp>
        <p:pic>
          <p:nvPicPr>
            <p:cNvPr id="329" name="Image" descr="Image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-100813"/>
              <a:ext cx="924882" cy="92334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32" name="TIME"/>
          <p:cNvSpPr txBox="1"/>
          <p:nvPr/>
        </p:nvSpPr>
        <p:spPr>
          <a:xfrm>
            <a:off x="2341489" y="2035511"/>
            <a:ext cx="1227837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TIME</a:t>
            </a:r>
          </a:p>
        </p:txBody>
      </p:sp>
      <p:pic>
        <p:nvPicPr>
          <p:cNvPr id="333" name="Image" descr="Image"/>
          <p:cNvPicPr>
            <a:picLocks noChangeAspect="1"/>
          </p:cNvPicPr>
          <p:nvPr/>
        </p:nvPicPr>
        <p:blipFill>
          <a:blip r:embed="rId8"/>
          <a:srcRect l="50001" t="6773" r="5526" b="5121"/>
          <a:stretch>
            <a:fillRect/>
          </a:stretch>
        </p:blipFill>
        <p:spPr>
          <a:xfrm rot="19241074">
            <a:off x="11637878" y="3154011"/>
            <a:ext cx="1084661" cy="12101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67" extrusionOk="0">
                <a:moveTo>
                  <a:pt x="16004" y="0"/>
                </a:moveTo>
                <a:cubicBezTo>
                  <a:pt x="13731" y="-15"/>
                  <a:pt x="11495" y="1220"/>
                  <a:pt x="10685" y="3409"/>
                </a:cubicBezTo>
                <a:cubicBezTo>
                  <a:pt x="10529" y="3831"/>
                  <a:pt x="10391" y="5824"/>
                  <a:pt x="10377" y="7837"/>
                </a:cubicBezTo>
                <a:lnTo>
                  <a:pt x="10353" y="11494"/>
                </a:lnTo>
                <a:lnTo>
                  <a:pt x="9460" y="11536"/>
                </a:lnTo>
                <a:cubicBezTo>
                  <a:pt x="8968" y="11557"/>
                  <a:pt x="6639" y="11582"/>
                  <a:pt x="4284" y="11593"/>
                </a:cubicBezTo>
                <a:lnTo>
                  <a:pt x="0" y="11614"/>
                </a:lnTo>
                <a:lnTo>
                  <a:pt x="0" y="16374"/>
                </a:lnTo>
                <a:cubicBezTo>
                  <a:pt x="0" y="20012"/>
                  <a:pt x="72" y="21151"/>
                  <a:pt x="316" y="21184"/>
                </a:cubicBezTo>
                <a:cubicBezTo>
                  <a:pt x="492" y="21207"/>
                  <a:pt x="3230" y="21280"/>
                  <a:pt x="6394" y="21346"/>
                </a:cubicBezTo>
                <a:cubicBezTo>
                  <a:pt x="9557" y="21413"/>
                  <a:pt x="12316" y="21504"/>
                  <a:pt x="12527" y="21544"/>
                </a:cubicBezTo>
                <a:cubicBezTo>
                  <a:pt x="12738" y="21585"/>
                  <a:pt x="13125" y="21569"/>
                  <a:pt x="13388" y="21509"/>
                </a:cubicBezTo>
                <a:cubicBezTo>
                  <a:pt x="14341" y="21291"/>
                  <a:pt x="14726" y="21256"/>
                  <a:pt x="16486" y="21212"/>
                </a:cubicBezTo>
                <a:lnTo>
                  <a:pt x="18281" y="21163"/>
                </a:lnTo>
                <a:lnTo>
                  <a:pt x="16874" y="20957"/>
                </a:lnTo>
                <a:cubicBezTo>
                  <a:pt x="16100" y="20842"/>
                  <a:pt x="14946" y="20723"/>
                  <a:pt x="14313" y="20696"/>
                </a:cubicBezTo>
                <a:lnTo>
                  <a:pt x="13167" y="20646"/>
                </a:lnTo>
                <a:lnTo>
                  <a:pt x="13033" y="16013"/>
                </a:lnTo>
                <a:cubicBezTo>
                  <a:pt x="12952" y="13094"/>
                  <a:pt x="12814" y="11401"/>
                  <a:pt x="12653" y="11437"/>
                </a:cubicBezTo>
                <a:cubicBezTo>
                  <a:pt x="12513" y="11469"/>
                  <a:pt x="12358" y="11212"/>
                  <a:pt x="12314" y="10864"/>
                </a:cubicBezTo>
                <a:cubicBezTo>
                  <a:pt x="12269" y="10516"/>
                  <a:pt x="12129" y="10289"/>
                  <a:pt x="11997" y="10362"/>
                </a:cubicBezTo>
                <a:cubicBezTo>
                  <a:pt x="11534" y="10618"/>
                  <a:pt x="11442" y="9762"/>
                  <a:pt x="11887" y="9322"/>
                </a:cubicBezTo>
                <a:cubicBezTo>
                  <a:pt x="12252" y="8961"/>
                  <a:pt x="12304" y="8631"/>
                  <a:pt x="12171" y="7554"/>
                </a:cubicBezTo>
                <a:cubicBezTo>
                  <a:pt x="11909" y="5423"/>
                  <a:pt x="12361" y="3650"/>
                  <a:pt x="13388" y="2730"/>
                </a:cubicBezTo>
                <a:cubicBezTo>
                  <a:pt x="14909" y="1369"/>
                  <a:pt x="16999" y="1358"/>
                  <a:pt x="18557" y="2709"/>
                </a:cubicBezTo>
                <a:cubicBezTo>
                  <a:pt x="19545" y="3566"/>
                  <a:pt x="19940" y="4873"/>
                  <a:pt x="19940" y="7314"/>
                </a:cubicBezTo>
                <a:cubicBezTo>
                  <a:pt x="19940" y="8540"/>
                  <a:pt x="20049" y="9056"/>
                  <a:pt x="20383" y="9386"/>
                </a:cubicBezTo>
                <a:cubicBezTo>
                  <a:pt x="20804" y="9803"/>
                  <a:pt x="20804" y="9839"/>
                  <a:pt x="20383" y="10115"/>
                </a:cubicBezTo>
                <a:cubicBezTo>
                  <a:pt x="19658" y="10589"/>
                  <a:pt x="19847" y="10958"/>
                  <a:pt x="20770" y="10878"/>
                </a:cubicBezTo>
                <a:lnTo>
                  <a:pt x="21600" y="10808"/>
                </a:lnTo>
                <a:lnTo>
                  <a:pt x="21576" y="7611"/>
                </a:lnTo>
                <a:cubicBezTo>
                  <a:pt x="21550" y="3700"/>
                  <a:pt x="21280" y="2734"/>
                  <a:pt x="19838" y="1443"/>
                </a:cubicBezTo>
                <a:cubicBezTo>
                  <a:pt x="18748" y="468"/>
                  <a:pt x="17368" y="9"/>
                  <a:pt x="16004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334" name="P’s state"/>
          <p:cNvSpPr/>
          <p:nvPr/>
        </p:nvSpPr>
        <p:spPr>
          <a:xfrm>
            <a:off x="8908574" y="3939362"/>
            <a:ext cx="1270001" cy="1270001"/>
          </a:xfrm>
          <a:prstGeom prst="roundRect">
            <a:avLst>
              <a:gd name="adj" fmla="val 15000"/>
            </a:avLst>
          </a:prstGeom>
          <a:solidFill>
            <a:schemeClr val="accent4">
              <a:hueOff val="384618"/>
              <a:satOff val="3869"/>
              <a:lumOff val="5802"/>
            </a:scheme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 anchor="ctr"/>
          <a:lstStyle>
            <a:lvl1pPr>
              <a:defRPr sz="3400"/>
            </a:lvl1pPr>
          </a:lstStyle>
          <a:p>
            <a:r>
              <a:rPr dirty="0"/>
              <a:t>P </a:t>
            </a:r>
            <a:r>
              <a:rPr lang="en-US" dirty="0"/>
              <a:t>True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21BEBE-D4D6-4A69-8EDC-2DC225E2CC3F}"/>
              </a:ext>
            </a:extLst>
          </p:cNvPr>
          <p:cNvSpPr txBox="1"/>
          <p:nvPr/>
        </p:nvSpPr>
        <p:spPr>
          <a:xfrm>
            <a:off x="7262038" y="7873258"/>
            <a:ext cx="4739902" cy="139525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rPr>
              <a:t>Data is ready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dirty="0"/>
              <a:t>P is True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rPr>
              <a:t>T1 tries to place new data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toryboard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Storyboard</a:t>
            </a:r>
          </a:p>
        </p:txBody>
      </p:sp>
      <p:sp>
        <p:nvSpPr>
          <p:cNvPr id="315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316" name="Seal 3 SPOT281.jpg" descr="Seal 3 SPOT281.jpg"/>
          <p:cNvPicPr>
            <a:picLocks noChangeAspect="1"/>
          </p:cNvPicPr>
          <p:nvPr/>
        </p:nvPicPr>
        <p:blipFill>
          <a:blip r:embed="rId2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318" name="Rounded Rectangle"/>
          <p:cNvSpPr/>
          <p:nvPr/>
        </p:nvSpPr>
        <p:spPr>
          <a:xfrm>
            <a:off x="8422938" y="2308140"/>
            <a:ext cx="3579003" cy="3106326"/>
          </a:xfrm>
          <a:prstGeom prst="roundRect">
            <a:avLst>
              <a:gd name="adj" fmla="val 7143"/>
            </a:avLst>
          </a:prstGeom>
          <a:blipFill>
            <a:blip r:embed="rId3"/>
          </a:blipFill>
          <a:ln w="12700">
            <a:miter lim="400000"/>
          </a:ln>
          <a:effectLst>
            <a:outerShdw blurRad="25400" dist="25400" dir="2388334" rotWithShape="0">
              <a:srgbClr val="000000">
                <a:alpha val="79310"/>
              </a:srgbClr>
            </a:outerShdw>
          </a:effectLst>
        </p:spPr>
        <p:txBody>
          <a:bodyPr lIns="38100" tIns="38100" rIns="38100" bIns="38100" anchor="ctr"/>
          <a:lstStyle/>
          <a:p>
            <a:pPr>
              <a:defRPr sz="3400"/>
            </a:pPr>
            <a:endParaRPr/>
          </a:p>
        </p:txBody>
      </p:sp>
      <p:sp>
        <p:nvSpPr>
          <p:cNvPr id="319" name="Rectangle"/>
          <p:cNvSpPr/>
          <p:nvPr/>
        </p:nvSpPr>
        <p:spPr>
          <a:xfrm>
            <a:off x="8905742" y="2585265"/>
            <a:ext cx="2288524" cy="924967"/>
          </a:xfrm>
          <a:prstGeom prst="rect">
            <a:avLst/>
          </a:prstGeom>
          <a:blipFill>
            <a:blip r:embed="rId4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8100" tIns="38100" rIns="38100" bIns="38100" anchor="ctr"/>
          <a:lstStyle/>
          <a:p>
            <a:endParaRPr sz="3400"/>
          </a:p>
        </p:txBody>
      </p:sp>
      <p:sp>
        <p:nvSpPr>
          <p:cNvPr id="320" name="Shared…"/>
          <p:cNvSpPr txBox="1"/>
          <p:nvPr/>
        </p:nvSpPr>
        <p:spPr>
          <a:xfrm>
            <a:off x="6639505" y="2308140"/>
            <a:ext cx="1818133" cy="13314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Shared</a:t>
            </a:r>
          </a:p>
          <a:p>
            <a:r>
              <a:t>Data</a:t>
            </a:r>
          </a:p>
        </p:txBody>
      </p:sp>
      <p:sp>
        <p:nvSpPr>
          <p:cNvPr id="321" name="mutex"/>
          <p:cNvSpPr txBox="1"/>
          <p:nvPr/>
        </p:nvSpPr>
        <p:spPr>
          <a:xfrm rot="19087322">
            <a:off x="11580672" y="5198556"/>
            <a:ext cx="1468629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mutex</a:t>
            </a:r>
          </a:p>
        </p:txBody>
      </p:sp>
      <p:grpSp>
        <p:nvGrpSpPr>
          <p:cNvPr id="324" name="Group"/>
          <p:cNvGrpSpPr/>
          <p:nvPr/>
        </p:nvGrpSpPr>
        <p:grpSpPr>
          <a:xfrm>
            <a:off x="594219" y="1962276"/>
            <a:ext cx="924882" cy="1488335"/>
            <a:chOff x="532438" y="-733015"/>
            <a:chExt cx="924881" cy="1488334"/>
          </a:xfrm>
        </p:grpSpPr>
        <p:pic>
          <p:nvPicPr>
            <p:cNvPr id="322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32438" y="-168021"/>
              <a:ext cx="924882" cy="9233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23" name="T1"/>
            <p:cNvSpPr txBox="1"/>
            <p:nvPr/>
          </p:nvSpPr>
          <p:spPr>
            <a:xfrm>
              <a:off x="655280" y="-733016"/>
              <a:ext cx="679197" cy="7091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T1</a:t>
              </a:r>
            </a:p>
          </p:txBody>
        </p:sp>
      </p:grpSp>
      <p:sp>
        <p:nvSpPr>
          <p:cNvPr id="325" name="Shape"/>
          <p:cNvSpPr/>
          <p:nvPr/>
        </p:nvSpPr>
        <p:spPr>
          <a:xfrm>
            <a:off x="8505916" y="5871600"/>
            <a:ext cx="2562316" cy="9233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blipFill>
            <a:blip r:embed="rId6"/>
          </a:blipFill>
          <a:ln w="12700">
            <a:miter lim="400000"/>
          </a:ln>
          <a:effectLst>
            <a:outerShdw blurRad="50800" dist="12700" rotWithShape="0">
              <a:srgbClr val="000000">
                <a:alpha val="50000"/>
              </a:srgbClr>
            </a:outerShdw>
          </a:effectLst>
        </p:spPr>
        <p:txBody>
          <a:bodyPr lIns="38100" tIns="38100" rIns="38100" bIns="38100" anchor="ctr"/>
          <a:lstStyle/>
          <a:p>
            <a:pPr>
              <a:defRPr sz="3400"/>
            </a:pPr>
            <a:endParaRPr/>
          </a:p>
        </p:txBody>
      </p:sp>
      <p:sp>
        <p:nvSpPr>
          <p:cNvPr id="326" name="Condition  C"/>
          <p:cNvSpPr txBox="1"/>
          <p:nvPr/>
        </p:nvSpPr>
        <p:spPr>
          <a:xfrm>
            <a:off x="8360863" y="6783080"/>
            <a:ext cx="2852421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Condition  C</a:t>
            </a:r>
          </a:p>
        </p:txBody>
      </p:sp>
      <p:sp>
        <p:nvSpPr>
          <p:cNvPr id="327" name="Line"/>
          <p:cNvSpPr/>
          <p:nvPr/>
        </p:nvSpPr>
        <p:spPr>
          <a:xfrm flipH="1">
            <a:off x="2933599" y="2744677"/>
            <a:ext cx="1" cy="690745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400"/>
            </a:pPr>
            <a:endParaRPr/>
          </a:p>
        </p:txBody>
      </p:sp>
      <p:grpSp>
        <p:nvGrpSpPr>
          <p:cNvPr id="330" name="Group"/>
          <p:cNvGrpSpPr/>
          <p:nvPr/>
        </p:nvGrpSpPr>
        <p:grpSpPr>
          <a:xfrm>
            <a:off x="4747366" y="1953875"/>
            <a:ext cx="924882" cy="1505137"/>
            <a:chOff x="0" y="-682609"/>
            <a:chExt cx="924881" cy="1505136"/>
          </a:xfrm>
        </p:grpSpPr>
        <p:sp>
          <p:nvSpPr>
            <p:cNvPr id="328" name="T2"/>
            <p:cNvSpPr txBox="1"/>
            <p:nvPr/>
          </p:nvSpPr>
          <p:spPr>
            <a:xfrm>
              <a:off x="122842" y="-682610"/>
              <a:ext cx="679197" cy="7091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T2</a:t>
              </a:r>
            </a:p>
          </p:txBody>
        </p:sp>
        <p:pic>
          <p:nvPicPr>
            <p:cNvPr id="329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0" y="-100813"/>
              <a:ext cx="924882" cy="92334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32" name="TIME"/>
          <p:cNvSpPr txBox="1"/>
          <p:nvPr/>
        </p:nvSpPr>
        <p:spPr>
          <a:xfrm>
            <a:off x="2341489" y="2035511"/>
            <a:ext cx="1227837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TIME</a:t>
            </a:r>
          </a:p>
        </p:txBody>
      </p:sp>
      <p:sp>
        <p:nvSpPr>
          <p:cNvPr id="334" name="P’s state"/>
          <p:cNvSpPr/>
          <p:nvPr/>
        </p:nvSpPr>
        <p:spPr>
          <a:xfrm>
            <a:off x="8908574" y="3939362"/>
            <a:ext cx="1270001" cy="1270001"/>
          </a:xfrm>
          <a:prstGeom prst="roundRect">
            <a:avLst>
              <a:gd name="adj" fmla="val 15000"/>
            </a:avLst>
          </a:prstGeom>
          <a:solidFill>
            <a:schemeClr val="accent4">
              <a:hueOff val="384618"/>
              <a:satOff val="3869"/>
              <a:lumOff val="5802"/>
            </a:scheme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 anchor="ctr"/>
          <a:lstStyle>
            <a:lvl1pPr>
              <a:defRPr sz="3400"/>
            </a:lvl1pPr>
          </a:lstStyle>
          <a:p>
            <a:r>
              <a:rPr lang="en-US" dirty="0"/>
              <a:t>P True</a:t>
            </a:r>
          </a:p>
        </p:txBody>
      </p:sp>
      <p:pic>
        <p:nvPicPr>
          <p:cNvPr id="23" name="Line" descr="Line">
            <a:extLst>
              <a:ext uri="{FF2B5EF4-FFF2-40B4-BE49-F238E27FC236}">
                <a16:creationId xmlns:a16="http://schemas.microsoft.com/office/drawing/2014/main" id="{2658B2F3-98F9-4CE5-BCA7-43901188D77A}"/>
              </a:ext>
            </a:extLst>
          </p:cNvPr>
          <p:cNvPicPr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299995" y="3766568"/>
            <a:ext cx="2288541" cy="76201"/>
          </a:xfrm>
          <a:prstGeom prst="rect">
            <a:avLst/>
          </a:prstGeom>
        </p:spPr>
      </p:pic>
      <p:sp>
        <p:nvSpPr>
          <p:cNvPr id="24" name="CS">
            <a:extLst>
              <a:ext uri="{FF2B5EF4-FFF2-40B4-BE49-F238E27FC236}">
                <a16:creationId xmlns:a16="http://schemas.microsoft.com/office/drawing/2014/main" id="{CF231604-6E8F-4121-8BD3-C664103C0345}"/>
              </a:ext>
            </a:extLst>
          </p:cNvPr>
          <p:cNvSpPr txBox="1"/>
          <p:nvPr/>
        </p:nvSpPr>
        <p:spPr>
          <a:xfrm>
            <a:off x="660673" y="3883739"/>
            <a:ext cx="791973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r>
              <a:t>CS</a:t>
            </a:r>
          </a:p>
        </p:txBody>
      </p:sp>
      <p:pic>
        <p:nvPicPr>
          <p:cNvPr id="25" name="Image" descr="Image">
            <a:extLst>
              <a:ext uri="{FF2B5EF4-FFF2-40B4-BE49-F238E27FC236}">
                <a16:creationId xmlns:a16="http://schemas.microsoft.com/office/drawing/2014/main" id="{A57F7AE6-C399-4BF6-8891-D836029A997F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l="5089" t="18800" r="60871" b="5381"/>
          <a:stretch>
            <a:fillRect/>
          </a:stretch>
        </p:blipFill>
        <p:spPr>
          <a:xfrm rot="19389011">
            <a:off x="11717827" y="3384698"/>
            <a:ext cx="821357" cy="10302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2" h="21523" extrusionOk="0">
                <a:moveTo>
                  <a:pt x="8445" y="2"/>
                </a:moveTo>
                <a:cubicBezTo>
                  <a:pt x="7549" y="24"/>
                  <a:pt x="6691" y="191"/>
                  <a:pt x="5789" y="516"/>
                </a:cubicBezTo>
                <a:cubicBezTo>
                  <a:pt x="2586" y="1673"/>
                  <a:pt x="1724" y="2963"/>
                  <a:pt x="1465" y="7000"/>
                </a:cubicBezTo>
                <a:cubicBezTo>
                  <a:pt x="1300" y="9572"/>
                  <a:pt x="1210" y="9916"/>
                  <a:pt x="683" y="9918"/>
                </a:cubicBezTo>
                <a:cubicBezTo>
                  <a:pt x="131" y="9920"/>
                  <a:pt x="81" y="10335"/>
                  <a:pt x="17" y="15423"/>
                </a:cubicBezTo>
                <a:cubicBezTo>
                  <a:pt x="-38" y="19760"/>
                  <a:pt x="36" y="20947"/>
                  <a:pt x="381" y="21053"/>
                </a:cubicBezTo>
                <a:cubicBezTo>
                  <a:pt x="622" y="21126"/>
                  <a:pt x="748" y="21282"/>
                  <a:pt x="663" y="21393"/>
                </a:cubicBezTo>
                <a:cubicBezTo>
                  <a:pt x="516" y="21581"/>
                  <a:pt x="17107" y="21559"/>
                  <a:pt x="19280" y="21368"/>
                </a:cubicBezTo>
                <a:cubicBezTo>
                  <a:pt x="19677" y="21333"/>
                  <a:pt x="20672" y="21292"/>
                  <a:pt x="21562" y="21252"/>
                </a:cubicBezTo>
                <a:lnTo>
                  <a:pt x="21562" y="20796"/>
                </a:lnTo>
                <a:cubicBezTo>
                  <a:pt x="20960" y="20755"/>
                  <a:pt x="20457" y="20684"/>
                  <a:pt x="19905" y="20680"/>
                </a:cubicBezTo>
                <a:cubicBezTo>
                  <a:pt x="18548" y="20669"/>
                  <a:pt x="17724" y="20537"/>
                  <a:pt x="17457" y="20282"/>
                </a:cubicBezTo>
                <a:cubicBezTo>
                  <a:pt x="17167" y="20003"/>
                  <a:pt x="17086" y="18509"/>
                  <a:pt x="17165" y="14868"/>
                </a:cubicBezTo>
                <a:cubicBezTo>
                  <a:pt x="17226" y="12102"/>
                  <a:pt x="17188" y="9885"/>
                  <a:pt x="17072" y="9943"/>
                </a:cubicBezTo>
                <a:cubicBezTo>
                  <a:pt x="16531" y="10210"/>
                  <a:pt x="16186" y="9182"/>
                  <a:pt x="16040" y="6867"/>
                </a:cubicBezTo>
                <a:cubicBezTo>
                  <a:pt x="15812" y="3238"/>
                  <a:pt x="14329" y="1208"/>
                  <a:pt x="11310" y="392"/>
                </a:cubicBezTo>
                <a:cubicBezTo>
                  <a:pt x="10276" y="113"/>
                  <a:pt x="9341" y="-19"/>
                  <a:pt x="8445" y="2"/>
                </a:cubicBezTo>
                <a:close/>
                <a:moveTo>
                  <a:pt x="8852" y="1992"/>
                </a:moveTo>
                <a:cubicBezTo>
                  <a:pt x="10524" y="2044"/>
                  <a:pt x="12156" y="2840"/>
                  <a:pt x="13040" y="4222"/>
                </a:cubicBezTo>
                <a:cubicBezTo>
                  <a:pt x="13684" y="5231"/>
                  <a:pt x="13785" y="5749"/>
                  <a:pt x="13707" y="7663"/>
                </a:cubicBezTo>
                <a:lnTo>
                  <a:pt x="13613" y="9918"/>
                </a:lnTo>
                <a:lnTo>
                  <a:pt x="8924" y="9993"/>
                </a:lnTo>
                <a:cubicBezTo>
                  <a:pt x="6347" y="10033"/>
                  <a:pt x="4134" y="9986"/>
                  <a:pt x="4007" y="9885"/>
                </a:cubicBezTo>
                <a:cubicBezTo>
                  <a:pt x="3581" y="9546"/>
                  <a:pt x="3768" y="5284"/>
                  <a:pt x="4247" y="4372"/>
                </a:cubicBezTo>
                <a:cubicBezTo>
                  <a:pt x="4502" y="3885"/>
                  <a:pt x="5272" y="3145"/>
                  <a:pt x="5955" y="2730"/>
                </a:cubicBezTo>
                <a:cubicBezTo>
                  <a:pt x="6835" y="2196"/>
                  <a:pt x="7848" y="1961"/>
                  <a:pt x="8852" y="1992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5382AF65-EC73-41C9-96AE-CC67A95290A9}"/>
              </a:ext>
            </a:extLst>
          </p:cNvPr>
          <p:cNvSpPr txBox="1"/>
          <p:nvPr/>
        </p:nvSpPr>
        <p:spPr>
          <a:xfrm>
            <a:off x="8505916" y="8255732"/>
            <a:ext cx="3496024" cy="9643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rPr>
              <a:t>T1 enters CS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dirty="0" err="1"/>
              <a:t>mutex</a:t>
            </a:r>
            <a:r>
              <a:rPr lang="en-US" sz="2800" dirty="0"/>
              <a:t> is locked</a:t>
            </a:r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 Neue Ligh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268029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toryboard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Storyboard</a:t>
            </a:r>
          </a:p>
        </p:txBody>
      </p:sp>
      <p:sp>
        <p:nvSpPr>
          <p:cNvPr id="315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316" name="Seal 3 SPOT281.jpg" descr="Seal 3 SPOT281.jpg"/>
          <p:cNvPicPr>
            <a:picLocks noChangeAspect="1"/>
          </p:cNvPicPr>
          <p:nvPr/>
        </p:nvPicPr>
        <p:blipFill>
          <a:blip r:embed="rId2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318" name="Rounded Rectangle"/>
          <p:cNvSpPr/>
          <p:nvPr/>
        </p:nvSpPr>
        <p:spPr>
          <a:xfrm>
            <a:off x="8422938" y="2308140"/>
            <a:ext cx="3579003" cy="3106326"/>
          </a:xfrm>
          <a:prstGeom prst="roundRect">
            <a:avLst>
              <a:gd name="adj" fmla="val 7143"/>
            </a:avLst>
          </a:prstGeom>
          <a:blipFill>
            <a:blip r:embed="rId3"/>
          </a:blipFill>
          <a:ln w="12700">
            <a:miter lim="400000"/>
          </a:ln>
          <a:effectLst>
            <a:outerShdw blurRad="25400" dist="25400" dir="2388334" rotWithShape="0">
              <a:srgbClr val="000000">
                <a:alpha val="79310"/>
              </a:srgbClr>
            </a:outerShdw>
          </a:effectLst>
        </p:spPr>
        <p:txBody>
          <a:bodyPr lIns="38100" tIns="38100" rIns="38100" bIns="38100" anchor="ctr"/>
          <a:lstStyle/>
          <a:p>
            <a:pPr>
              <a:defRPr sz="3400"/>
            </a:pPr>
            <a:endParaRPr/>
          </a:p>
        </p:txBody>
      </p:sp>
      <p:sp>
        <p:nvSpPr>
          <p:cNvPr id="319" name="Rectangle"/>
          <p:cNvSpPr/>
          <p:nvPr/>
        </p:nvSpPr>
        <p:spPr>
          <a:xfrm>
            <a:off x="8905742" y="2585265"/>
            <a:ext cx="2288524" cy="924967"/>
          </a:xfrm>
          <a:prstGeom prst="rect">
            <a:avLst/>
          </a:prstGeom>
          <a:blipFill>
            <a:blip r:embed="rId4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8100" tIns="38100" rIns="38100" bIns="38100" anchor="ctr"/>
          <a:lstStyle/>
          <a:p>
            <a:endParaRPr sz="3400"/>
          </a:p>
        </p:txBody>
      </p:sp>
      <p:sp>
        <p:nvSpPr>
          <p:cNvPr id="320" name="Shared…"/>
          <p:cNvSpPr txBox="1"/>
          <p:nvPr/>
        </p:nvSpPr>
        <p:spPr>
          <a:xfrm>
            <a:off x="6639505" y="2308140"/>
            <a:ext cx="1818133" cy="13314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Shared</a:t>
            </a:r>
          </a:p>
          <a:p>
            <a:r>
              <a:t>Data</a:t>
            </a:r>
          </a:p>
        </p:txBody>
      </p:sp>
      <p:sp>
        <p:nvSpPr>
          <p:cNvPr id="321" name="mutex"/>
          <p:cNvSpPr txBox="1"/>
          <p:nvPr/>
        </p:nvSpPr>
        <p:spPr>
          <a:xfrm rot="19087322">
            <a:off x="11580672" y="5198556"/>
            <a:ext cx="1468629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mutex</a:t>
            </a:r>
          </a:p>
        </p:txBody>
      </p:sp>
      <p:grpSp>
        <p:nvGrpSpPr>
          <p:cNvPr id="324" name="Group"/>
          <p:cNvGrpSpPr/>
          <p:nvPr/>
        </p:nvGrpSpPr>
        <p:grpSpPr>
          <a:xfrm>
            <a:off x="594219" y="1962276"/>
            <a:ext cx="924882" cy="1488335"/>
            <a:chOff x="532438" y="-733015"/>
            <a:chExt cx="924881" cy="1488334"/>
          </a:xfrm>
        </p:grpSpPr>
        <p:pic>
          <p:nvPicPr>
            <p:cNvPr id="322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32438" y="-168021"/>
              <a:ext cx="924882" cy="9233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23" name="T1"/>
            <p:cNvSpPr txBox="1"/>
            <p:nvPr/>
          </p:nvSpPr>
          <p:spPr>
            <a:xfrm>
              <a:off x="655280" y="-733016"/>
              <a:ext cx="679197" cy="7091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T1</a:t>
              </a:r>
            </a:p>
          </p:txBody>
        </p:sp>
      </p:grpSp>
      <p:sp>
        <p:nvSpPr>
          <p:cNvPr id="325" name="Shape"/>
          <p:cNvSpPr/>
          <p:nvPr/>
        </p:nvSpPr>
        <p:spPr>
          <a:xfrm>
            <a:off x="8505916" y="5871600"/>
            <a:ext cx="2562316" cy="9233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blipFill>
            <a:blip r:embed="rId6"/>
          </a:blipFill>
          <a:ln w="12700">
            <a:miter lim="400000"/>
          </a:ln>
          <a:effectLst>
            <a:outerShdw blurRad="50800" dist="12700" rotWithShape="0">
              <a:srgbClr val="000000">
                <a:alpha val="50000"/>
              </a:srgbClr>
            </a:outerShdw>
          </a:effectLst>
        </p:spPr>
        <p:txBody>
          <a:bodyPr lIns="38100" tIns="38100" rIns="38100" bIns="38100" anchor="ctr"/>
          <a:lstStyle/>
          <a:p>
            <a:endParaRPr sz="3400"/>
          </a:p>
        </p:txBody>
      </p:sp>
      <p:sp>
        <p:nvSpPr>
          <p:cNvPr id="326" name="Condition  C"/>
          <p:cNvSpPr txBox="1"/>
          <p:nvPr/>
        </p:nvSpPr>
        <p:spPr>
          <a:xfrm>
            <a:off x="8360863" y="6783080"/>
            <a:ext cx="2852421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Condition  C</a:t>
            </a:r>
          </a:p>
        </p:txBody>
      </p:sp>
      <p:sp>
        <p:nvSpPr>
          <p:cNvPr id="327" name="Line"/>
          <p:cNvSpPr/>
          <p:nvPr/>
        </p:nvSpPr>
        <p:spPr>
          <a:xfrm flipH="1">
            <a:off x="3036640" y="2671440"/>
            <a:ext cx="1" cy="690745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400"/>
            </a:pPr>
            <a:endParaRPr/>
          </a:p>
        </p:txBody>
      </p:sp>
      <p:grpSp>
        <p:nvGrpSpPr>
          <p:cNvPr id="330" name="Group"/>
          <p:cNvGrpSpPr/>
          <p:nvPr/>
        </p:nvGrpSpPr>
        <p:grpSpPr>
          <a:xfrm>
            <a:off x="4747366" y="1953875"/>
            <a:ext cx="924882" cy="1505137"/>
            <a:chOff x="0" y="-682609"/>
            <a:chExt cx="924881" cy="1505136"/>
          </a:xfrm>
        </p:grpSpPr>
        <p:sp>
          <p:nvSpPr>
            <p:cNvPr id="328" name="T2"/>
            <p:cNvSpPr txBox="1"/>
            <p:nvPr/>
          </p:nvSpPr>
          <p:spPr>
            <a:xfrm>
              <a:off x="122842" y="-682610"/>
              <a:ext cx="679197" cy="7091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T2</a:t>
              </a:r>
            </a:p>
          </p:txBody>
        </p:sp>
        <p:pic>
          <p:nvPicPr>
            <p:cNvPr id="329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0" y="-100813"/>
              <a:ext cx="924882" cy="92334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32" name="TIME"/>
          <p:cNvSpPr txBox="1"/>
          <p:nvPr/>
        </p:nvSpPr>
        <p:spPr>
          <a:xfrm>
            <a:off x="2341489" y="2035511"/>
            <a:ext cx="1227837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TIME</a:t>
            </a:r>
          </a:p>
        </p:txBody>
      </p:sp>
      <p:sp>
        <p:nvSpPr>
          <p:cNvPr id="334" name="P’s state"/>
          <p:cNvSpPr/>
          <p:nvPr/>
        </p:nvSpPr>
        <p:spPr>
          <a:xfrm>
            <a:off x="8908574" y="3939362"/>
            <a:ext cx="1270001" cy="1270001"/>
          </a:xfrm>
          <a:prstGeom prst="roundRect">
            <a:avLst>
              <a:gd name="adj" fmla="val 15000"/>
            </a:avLst>
          </a:prstGeom>
          <a:solidFill>
            <a:schemeClr val="accent4">
              <a:hueOff val="384618"/>
              <a:satOff val="3869"/>
              <a:lumOff val="5802"/>
            </a:scheme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 anchor="ctr"/>
          <a:lstStyle>
            <a:lvl1pPr>
              <a:defRPr sz="3400"/>
            </a:lvl1pPr>
          </a:lstStyle>
          <a:p>
            <a:r>
              <a:rPr lang="en-US" dirty="0"/>
              <a:t>P True</a:t>
            </a:r>
          </a:p>
        </p:txBody>
      </p:sp>
      <p:pic>
        <p:nvPicPr>
          <p:cNvPr id="23" name="Line" descr="Line">
            <a:extLst>
              <a:ext uri="{FF2B5EF4-FFF2-40B4-BE49-F238E27FC236}">
                <a16:creationId xmlns:a16="http://schemas.microsoft.com/office/drawing/2014/main" id="{2658B2F3-98F9-4CE5-BCA7-43901188D77A}"/>
              </a:ext>
            </a:extLst>
          </p:cNvPr>
          <p:cNvPicPr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299995" y="3766568"/>
            <a:ext cx="2288541" cy="76201"/>
          </a:xfrm>
          <a:prstGeom prst="rect">
            <a:avLst/>
          </a:prstGeom>
        </p:spPr>
      </p:pic>
      <p:sp>
        <p:nvSpPr>
          <p:cNvPr id="24" name="CS">
            <a:extLst>
              <a:ext uri="{FF2B5EF4-FFF2-40B4-BE49-F238E27FC236}">
                <a16:creationId xmlns:a16="http://schemas.microsoft.com/office/drawing/2014/main" id="{CF231604-6E8F-4121-8BD3-C664103C0345}"/>
              </a:ext>
            </a:extLst>
          </p:cNvPr>
          <p:cNvSpPr txBox="1"/>
          <p:nvPr/>
        </p:nvSpPr>
        <p:spPr>
          <a:xfrm>
            <a:off x="660673" y="3883739"/>
            <a:ext cx="791973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r>
              <a:t>CS</a:t>
            </a:r>
          </a:p>
        </p:txBody>
      </p:sp>
      <p:sp>
        <p:nvSpPr>
          <p:cNvPr id="26" name="while (!P()) wait(C,m)">
            <a:extLst>
              <a:ext uri="{FF2B5EF4-FFF2-40B4-BE49-F238E27FC236}">
                <a16:creationId xmlns:a16="http://schemas.microsoft.com/office/drawing/2014/main" id="{2CAB81AD-FCAE-42C5-9678-F8EF8D9D1D8C}"/>
              </a:ext>
            </a:extLst>
          </p:cNvPr>
          <p:cNvSpPr txBox="1"/>
          <p:nvPr/>
        </p:nvSpPr>
        <p:spPr>
          <a:xfrm>
            <a:off x="255895" y="4640838"/>
            <a:ext cx="2806858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1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2400" b="0" dirty="0">
                <a:solidFill>
                  <a:srgbClr val="0070C0"/>
                </a:solidFill>
              </a:rPr>
              <a:t>while (P) wait(</a:t>
            </a:r>
            <a:r>
              <a:rPr sz="2400" b="0" dirty="0" err="1">
                <a:solidFill>
                  <a:schemeClr val="accent5"/>
                </a:solidFill>
              </a:rPr>
              <a:t>C,m</a:t>
            </a:r>
            <a:r>
              <a:rPr sz="2400" b="0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F3C16AE-19DE-4FC3-BC71-4D55BFEBF637}"/>
              </a:ext>
            </a:extLst>
          </p:cNvPr>
          <p:cNvSpPr txBox="1"/>
          <p:nvPr/>
        </p:nvSpPr>
        <p:spPr>
          <a:xfrm>
            <a:off x="8505916" y="8255732"/>
            <a:ext cx="3496024" cy="9643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rPr>
              <a:t>Buffer is full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rPr>
              <a:t>T1 waits on C</a:t>
            </a:r>
          </a:p>
        </p:txBody>
      </p:sp>
      <p:pic>
        <p:nvPicPr>
          <p:cNvPr id="30" name="Image" descr="Image">
            <a:extLst>
              <a:ext uri="{FF2B5EF4-FFF2-40B4-BE49-F238E27FC236}">
                <a16:creationId xmlns:a16="http://schemas.microsoft.com/office/drawing/2014/main" id="{73CCFA7B-83B8-4242-B018-6A5EC2D90C5C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l="5089" t="18800" r="60871" b="5381"/>
          <a:stretch>
            <a:fillRect/>
          </a:stretch>
        </p:blipFill>
        <p:spPr>
          <a:xfrm rot="19389011">
            <a:off x="11717827" y="3384698"/>
            <a:ext cx="821357" cy="10302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2" h="21523" extrusionOk="0">
                <a:moveTo>
                  <a:pt x="8445" y="2"/>
                </a:moveTo>
                <a:cubicBezTo>
                  <a:pt x="7549" y="24"/>
                  <a:pt x="6691" y="191"/>
                  <a:pt x="5789" y="516"/>
                </a:cubicBezTo>
                <a:cubicBezTo>
                  <a:pt x="2586" y="1673"/>
                  <a:pt x="1724" y="2963"/>
                  <a:pt x="1465" y="7000"/>
                </a:cubicBezTo>
                <a:cubicBezTo>
                  <a:pt x="1300" y="9572"/>
                  <a:pt x="1210" y="9916"/>
                  <a:pt x="683" y="9918"/>
                </a:cubicBezTo>
                <a:cubicBezTo>
                  <a:pt x="131" y="9920"/>
                  <a:pt x="81" y="10335"/>
                  <a:pt x="17" y="15423"/>
                </a:cubicBezTo>
                <a:cubicBezTo>
                  <a:pt x="-38" y="19760"/>
                  <a:pt x="36" y="20947"/>
                  <a:pt x="381" y="21053"/>
                </a:cubicBezTo>
                <a:cubicBezTo>
                  <a:pt x="622" y="21126"/>
                  <a:pt x="748" y="21282"/>
                  <a:pt x="663" y="21393"/>
                </a:cubicBezTo>
                <a:cubicBezTo>
                  <a:pt x="516" y="21581"/>
                  <a:pt x="17107" y="21559"/>
                  <a:pt x="19280" y="21368"/>
                </a:cubicBezTo>
                <a:cubicBezTo>
                  <a:pt x="19677" y="21333"/>
                  <a:pt x="20672" y="21292"/>
                  <a:pt x="21562" y="21252"/>
                </a:cubicBezTo>
                <a:lnTo>
                  <a:pt x="21562" y="20796"/>
                </a:lnTo>
                <a:cubicBezTo>
                  <a:pt x="20960" y="20755"/>
                  <a:pt x="20457" y="20684"/>
                  <a:pt x="19905" y="20680"/>
                </a:cubicBezTo>
                <a:cubicBezTo>
                  <a:pt x="18548" y="20669"/>
                  <a:pt x="17724" y="20537"/>
                  <a:pt x="17457" y="20282"/>
                </a:cubicBezTo>
                <a:cubicBezTo>
                  <a:pt x="17167" y="20003"/>
                  <a:pt x="17086" y="18509"/>
                  <a:pt x="17165" y="14868"/>
                </a:cubicBezTo>
                <a:cubicBezTo>
                  <a:pt x="17226" y="12102"/>
                  <a:pt x="17188" y="9885"/>
                  <a:pt x="17072" y="9943"/>
                </a:cubicBezTo>
                <a:cubicBezTo>
                  <a:pt x="16531" y="10210"/>
                  <a:pt x="16186" y="9182"/>
                  <a:pt x="16040" y="6867"/>
                </a:cubicBezTo>
                <a:cubicBezTo>
                  <a:pt x="15812" y="3238"/>
                  <a:pt x="14329" y="1208"/>
                  <a:pt x="11310" y="392"/>
                </a:cubicBezTo>
                <a:cubicBezTo>
                  <a:pt x="10276" y="113"/>
                  <a:pt x="9341" y="-19"/>
                  <a:pt x="8445" y="2"/>
                </a:cubicBezTo>
                <a:close/>
                <a:moveTo>
                  <a:pt x="8852" y="1992"/>
                </a:moveTo>
                <a:cubicBezTo>
                  <a:pt x="10524" y="2044"/>
                  <a:pt x="12156" y="2840"/>
                  <a:pt x="13040" y="4222"/>
                </a:cubicBezTo>
                <a:cubicBezTo>
                  <a:pt x="13684" y="5231"/>
                  <a:pt x="13785" y="5749"/>
                  <a:pt x="13707" y="7663"/>
                </a:cubicBezTo>
                <a:lnTo>
                  <a:pt x="13613" y="9918"/>
                </a:lnTo>
                <a:lnTo>
                  <a:pt x="8924" y="9993"/>
                </a:lnTo>
                <a:cubicBezTo>
                  <a:pt x="6347" y="10033"/>
                  <a:pt x="4134" y="9986"/>
                  <a:pt x="4007" y="9885"/>
                </a:cubicBezTo>
                <a:cubicBezTo>
                  <a:pt x="3581" y="9546"/>
                  <a:pt x="3768" y="5284"/>
                  <a:pt x="4247" y="4372"/>
                </a:cubicBezTo>
                <a:cubicBezTo>
                  <a:pt x="4502" y="3885"/>
                  <a:pt x="5272" y="3145"/>
                  <a:pt x="5955" y="2730"/>
                </a:cubicBezTo>
                <a:cubicBezTo>
                  <a:pt x="6835" y="2196"/>
                  <a:pt x="7848" y="1961"/>
                  <a:pt x="8852" y="1992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450534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OSIX Condi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Mutex Review</a:t>
            </a:r>
            <a:endParaRPr dirty="0"/>
          </a:p>
        </p:txBody>
      </p:sp>
      <p:sp>
        <p:nvSpPr>
          <p:cNvPr id="232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233" name="Seal 3 SPOT281.jpg" descr="Seal 3 SPOT281.jpg"/>
          <p:cNvPicPr>
            <a:picLocks noChangeAspect="1"/>
          </p:cNvPicPr>
          <p:nvPr/>
        </p:nvPicPr>
        <p:blipFill>
          <a:blip r:embed="rId3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234" name="Mutex summary…"/>
          <p:cNvSpPr txBox="1">
            <a:spLocks noGrp="1"/>
          </p:cNvSpPr>
          <p:nvPr>
            <p:ph type="body" idx="1"/>
          </p:nvPr>
        </p:nvSpPr>
        <p:spPr>
          <a:xfrm>
            <a:off x="571500" y="2324100"/>
            <a:ext cx="12223964" cy="6565900"/>
          </a:xfrm>
          <a:prstGeom prst="rect">
            <a:avLst/>
          </a:prstGeom>
        </p:spPr>
        <p:txBody>
          <a:bodyPr/>
          <a:lstStyle/>
          <a:p>
            <a:r>
              <a:rPr dirty="0"/>
              <a:t>Mutex</a:t>
            </a:r>
          </a:p>
          <a:p>
            <a:pPr lvl="1"/>
            <a:r>
              <a:rPr lang="en-US" dirty="0"/>
              <a:t>One has to get the lock before entering </a:t>
            </a:r>
            <a:r>
              <a:rPr b="1" i="1" dirty="0">
                <a:solidFill>
                  <a:schemeClr val="accent1"/>
                </a:solidFill>
              </a:rPr>
              <a:t>critical section</a:t>
            </a:r>
          </a:p>
          <a:p>
            <a:pPr lvl="1"/>
            <a:r>
              <a:rPr dirty="0"/>
              <a:t>Yield</a:t>
            </a:r>
            <a:r>
              <a:rPr lang="en-US" dirty="0"/>
              <a:t>s</a:t>
            </a:r>
            <a:r>
              <a:rPr dirty="0"/>
              <a:t> exclusive access to a resource</a:t>
            </a:r>
            <a:endParaRPr lang="en-US" dirty="0"/>
          </a:p>
          <a:p>
            <a:pPr lvl="1"/>
            <a:r>
              <a:rPr lang="en-US" dirty="0"/>
              <a:t>If a thread cannot get the lock, it waits …</a:t>
            </a:r>
          </a:p>
          <a:p>
            <a:r>
              <a:rPr lang="en-US" dirty="0"/>
              <a:t>Example of two threads sharing data</a:t>
            </a:r>
          </a:p>
          <a:p>
            <a:pPr lvl="1"/>
            <a:r>
              <a:rPr lang="en-US" dirty="0"/>
              <a:t>Thread 1 computes a result</a:t>
            </a:r>
          </a:p>
          <a:p>
            <a:pPr lvl="1"/>
            <a:r>
              <a:rPr lang="en-US" dirty="0"/>
              <a:t>Thread 2 displays the result on UI when computation done</a:t>
            </a:r>
          </a:p>
          <a:p>
            <a:r>
              <a:rPr lang="en-US" dirty="0"/>
              <a:t>Question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>
                <a:solidFill>
                  <a:srgbClr val="FF0000"/>
                </a:solidFill>
              </a:rPr>
              <a:t>How does thread 2 know the result is ready?</a:t>
            </a:r>
            <a:endParaRPr b="1" dirty="0">
              <a:solidFill>
                <a:srgbClr val="FF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22825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toryboard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Storyboard</a:t>
            </a:r>
          </a:p>
        </p:txBody>
      </p:sp>
      <p:sp>
        <p:nvSpPr>
          <p:cNvPr id="315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316" name="Seal 3 SPOT281.jpg" descr="Seal 3 SPOT281.jpg"/>
          <p:cNvPicPr>
            <a:picLocks noChangeAspect="1"/>
          </p:cNvPicPr>
          <p:nvPr/>
        </p:nvPicPr>
        <p:blipFill>
          <a:blip r:embed="rId2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318" name="Rounded Rectangle"/>
          <p:cNvSpPr/>
          <p:nvPr/>
        </p:nvSpPr>
        <p:spPr>
          <a:xfrm>
            <a:off x="8422938" y="2308140"/>
            <a:ext cx="3579003" cy="3106326"/>
          </a:xfrm>
          <a:prstGeom prst="roundRect">
            <a:avLst>
              <a:gd name="adj" fmla="val 7143"/>
            </a:avLst>
          </a:prstGeom>
          <a:blipFill>
            <a:blip r:embed="rId3"/>
          </a:blipFill>
          <a:ln w="12700">
            <a:miter lim="400000"/>
          </a:ln>
          <a:effectLst>
            <a:outerShdw blurRad="25400" dist="25400" dir="2388334" rotWithShape="0">
              <a:srgbClr val="000000">
                <a:alpha val="79310"/>
              </a:srgbClr>
            </a:outerShdw>
          </a:effectLst>
        </p:spPr>
        <p:txBody>
          <a:bodyPr lIns="38100" tIns="38100" rIns="38100" bIns="38100" anchor="ctr"/>
          <a:lstStyle/>
          <a:p>
            <a:pPr>
              <a:defRPr sz="3400"/>
            </a:pPr>
            <a:endParaRPr/>
          </a:p>
        </p:txBody>
      </p:sp>
      <p:sp>
        <p:nvSpPr>
          <p:cNvPr id="319" name="Rectangle"/>
          <p:cNvSpPr/>
          <p:nvPr/>
        </p:nvSpPr>
        <p:spPr>
          <a:xfrm>
            <a:off x="8905742" y="2585265"/>
            <a:ext cx="2288524" cy="924967"/>
          </a:xfrm>
          <a:prstGeom prst="rect">
            <a:avLst/>
          </a:prstGeom>
          <a:blipFill>
            <a:blip r:embed="rId4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8100" tIns="38100" rIns="38100" bIns="38100" anchor="ctr"/>
          <a:lstStyle/>
          <a:p>
            <a:endParaRPr sz="3400"/>
          </a:p>
        </p:txBody>
      </p:sp>
      <p:sp>
        <p:nvSpPr>
          <p:cNvPr id="320" name="Shared…"/>
          <p:cNvSpPr txBox="1"/>
          <p:nvPr/>
        </p:nvSpPr>
        <p:spPr>
          <a:xfrm>
            <a:off x="6639505" y="2308140"/>
            <a:ext cx="1818133" cy="13314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Shared</a:t>
            </a:r>
          </a:p>
          <a:p>
            <a:r>
              <a:t>Data</a:t>
            </a:r>
          </a:p>
        </p:txBody>
      </p:sp>
      <p:sp>
        <p:nvSpPr>
          <p:cNvPr id="321" name="mutex"/>
          <p:cNvSpPr txBox="1"/>
          <p:nvPr/>
        </p:nvSpPr>
        <p:spPr>
          <a:xfrm rot="19087322">
            <a:off x="11580672" y="5198556"/>
            <a:ext cx="1468629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mutex</a:t>
            </a:r>
          </a:p>
        </p:txBody>
      </p:sp>
      <p:grpSp>
        <p:nvGrpSpPr>
          <p:cNvPr id="324" name="Group"/>
          <p:cNvGrpSpPr/>
          <p:nvPr/>
        </p:nvGrpSpPr>
        <p:grpSpPr>
          <a:xfrm>
            <a:off x="594219" y="1962276"/>
            <a:ext cx="924882" cy="1488335"/>
            <a:chOff x="532438" y="-733015"/>
            <a:chExt cx="924881" cy="1488334"/>
          </a:xfrm>
        </p:grpSpPr>
        <p:pic>
          <p:nvPicPr>
            <p:cNvPr id="322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32438" y="-168021"/>
              <a:ext cx="924882" cy="9233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23" name="T1"/>
            <p:cNvSpPr txBox="1"/>
            <p:nvPr/>
          </p:nvSpPr>
          <p:spPr>
            <a:xfrm>
              <a:off x="655280" y="-733016"/>
              <a:ext cx="679197" cy="7091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T1</a:t>
              </a:r>
            </a:p>
          </p:txBody>
        </p:sp>
      </p:grpSp>
      <p:sp>
        <p:nvSpPr>
          <p:cNvPr id="325" name="Shape"/>
          <p:cNvSpPr/>
          <p:nvPr/>
        </p:nvSpPr>
        <p:spPr>
          <a:xfrm>
            <a:off x="8505916" y="5871600"/>
            <a:ext cx="2562316" cy="9233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blipFill>
            <a:blip r:embed="rId6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8100" tIns="38100" rIns="38100" bIns="38100" anchor="ctr"/>
          <a:lstStyle/>
          <a:p>
            <a:endParaRPr sz="3400"/>
          </a:p>
        </p:txBody>
      </p:sp>
      <p:sp>
        <p:nvSpPr>
          <p:cNvPr id="326" name="Condition  C"/>
          <p:cNvSpPr txBox="1"/>
          <p:nvPr/>
        </p:nvSpPr>
        <p:spPr>
          <a:xfrm>
            <a:off x="8360863" y="6783080"/>
            <a:ext cx="2852421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Condition  C</a:t>
            </a:r>
          </a:p>
        </p:txBody>
      </p:sp>
      <p:sp>
        <p:nvSpPr>
          <p:cNvPr id="327" name="Line"/>
          <p:cNvSpPr/>
          <p:nvPr/>
        </p:nvSpPr>
        <p:spPr>
          <a:xfrm flipH="1">
            <a:off x="3036640" y="2671440"/>
            <a:ext cx="1" cy="690745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400"/>
            </a:pPr>
            <a:endParaRPr/>
          </a:p>
        </p:txBody>
      </p:sp>
      <p:grpSp>
        <p:nvGrpSpPr>
          <p:cNvPr id="330" name="Group"/>
          <p:cNvGrpSpPr/>
          <p:nvPr/>
        </p:nvGrpSpPr>
        <p:grpSpPr>
          <a:xfrm>
            <a:off x="4747366" y="1953875"/>
            <a:ext cx="924882" cy="1505137"/>
            <a:chOff x="0" y="-682609"/>
            <a:chExt cx="924881" cy="1505136"/>
          </a:xfrm>
        </p:grpSpPr>
        <p:sp>
          <p:nvSpPr>
            <p:cNvPr id="328" name="T2"/>
            <p:cNvSpPr txBox="1"/>
            <p:nvPr/>
          </p:nvSpPr>
          <p:spPr>
            <a:xfrm>
              <a:off x="122842" y="-682610"/>
              <a:ext cx="679197" cy="7091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T2</a:t>
              </a:r>
            </a:p>
          </p:txBody>
        </p:sp>
        <p:pic>
          <p:nvPicPr>
            <p:cNvPr id="329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0" y="-100813"/>
              <a:ext cx="924882" cy="92334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32" name="TIME"/>
          <p:cNvSpPr txBox="1"/>
          <p:nvPr/>
        </p:nvSpPr>
        <p:spPr>
          <a:xfrm>
            <a:off x="2341489" y="2035511"/>
            <a:ext cx="1227837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TIME</a:t>
            </a:r>
          </a:p>
        </p:txBody>
      </p:sp>
      <p:sp>
        <p:nvSpPr>
          <p:cNvPr id="334" name="P’s state"/>
          <p:cNvSpPr/>
          <p:nvPr/>
        </p:nvSpPr>
        <p:spPr>
          <a:xfrm>
            <a:off x="8908574" y="3939362"/>
            <a:ext cx="1270001" cy="1270001"/>
          </a:xfrm>
          <a:prstGeom prst="roundRect">
            <a:avLst>
              <a:gd name="adj" fmla="val 15000"/>
            </a:avLst>
          </a:prstGeom>
          <a:solidFill>
            <a:schemeClr val="accent4">
              <a:hueOff val="384618"/>
              <a:satOff val="3869"/>
              <a:lumOff val="5802"/>
            </a:scheme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 anchor="ctr"/>
          <a:lstStyle>
            <a:lvl1pPr>
              <a:defRPr sz="3400"/>
            </a:lvl1pPr>
          </a:lstStyle>
          <a:p>
            <a:r>
              <a:rPr lang="en-US" dirty="0"/>
              <a:t>P True</a:t>
            </a:r>
          </a:p>
        </p:txBody>
      </p:sp>
      <p:pic>
        <p:nvPicPr>
          <p:cNvPr id="23" name="Line" descr="Line">
            <a:extLst>
              <a:ext uri="{FF2B5EF4-FFF2-40B4-BE49-F238E27FC236}">
                <a16:creationId xmlns:a16="http://schemas.microsoft.com/office/drawing/2014/main" id="{2658B2F3-98F9-4CE5-BCA7-43901188D77A}"/>
              </a:ext>
            </a:extLst>
          </p:cNvPr>
          <p:cNvPicPr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299995" y="3766568"/>
            <a:ext cx="2288541" cy="76201"/>
          </a:xfrm>
          <a:prstGeom prst="rect">
            <a:avLst/>
          </a:prstGeom>
        </p:spPr>
      </p:pic>
      <p:sp>
        <p:nvSpPr>
          <p:cNvPr id="24" name="CS">
            <a:extLst>
              <a:ext uri="{FF2B5EF4-FFF2-40B4-BE49-F238E27FC236}">
                <a16:creationId xmlns:a16="http://schemas.microsoft.com/office/drawing/2014/main" id="{CF231604-6E8F-4121-8BD3-C664103C0345}"/>
              </a:ext>
            </a:extLst>
          </p:cNvPr>
          <p:cNvSpPr txBox="1"/>
          <p:nvPr/>
        </p:nvSpPr>
        <p:spPr>
          <a:xfrm>
            <a:off x="660673" y="3883739"/>
            <a:ext cx="791973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r>
              <a:t>CS</a:t>
            </a:r>
          </a:p>
        </p:txBody>
      </p:sp>
      <p:sp>
        <p:nvSpPr>
          <p:cNvPr id="26" name="while (!P()) wait(C,m)">
            <a:extLst>
              <a:ext uri="{FF2B5EF4-FFF2-40B4-BE49-F238E27FC236}">
                <a16:creationId xmlns:a16="http://schemas.microsoft.com/office/drawing/2014/main" id="{2CAB81AD-FCAE-42C5-9678-F8EF8D9D1D8C}"/>
              </a:ext>
            </a:extLst>
          </p:cNvPr>
          <p:cNvSpPr txBox="1"/>
          <p:nvPr/>
        </p:nvSpPr>
        <p:spPr>
          <a:xfrm>
            <a:off x="255895" y="4640838"/>
            <a:ext cx="2806858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1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2400" b="0" dirty="0">
                <a:solidFill>
                  <a:srgbClr val="0070C0"/>
                </a:solidFill>
              </a:rPr>
              <a:t>while (P) wait(</a:t>
            </a:r>
            <a:r>
              <a:rPr sz="2400" b="0" dirty="0" err="1">
                <a:solidFill>
                  <a:schemeClr val="accent5"/>
                </a:solidFill>
              </a:rPr>
              <a:t>C,m</a:t>
            </a:r>
            <a:r>
              <a:rPr sz="2400" b="0" dirty="0">
                <a:solidFill>
                  <a:srgbClr val="0070C0"/>
                </a:solidFill>
              </a:rPr>
              <a:t>)</a:t>
            </a:r>
          </a:p>
        </p:txBody>
      </p:sp>
      <p:pic>
        <p:nvPicPr>
          <p:cNvPr id="27" name="Line" descr="Line">
            <a:extLst>
              <a:ext uri="{FF2B5EF4-FFF2-40B4-BE49-F238E27FC236}">
                <a16:creationId xmlns:a16="http://schemas.microsoft.com/office/drawing/2014/main" id="{68FBE636-0AF1-4158-8A1E-6E668D0C0F22}"/>
              </a:ext>
            </a:extLst>
          </p:cNvPr>
          <p:cNvPicPr>
            <a:picLocks/>
          </p:cNvPicPr>
          <p:nvPr/>
        </p:nvPicPr>
        <p:blipFill>
          <a:blip r:embed="rId8"/>
          <a:stretch>
            <a:fillRect/>
          </a:stretch>
        </p:blipFill>
        <p:spPr>
          <a:xfrm>
            <a:off x="308375" y="5243704"/>
            <a:ext cx="2288541" cy="76200"/>
          </a:xfrm>
          <a:prstGeom prst="rect">
            <a:avLst/>
          </a:prstGeom>
        </p:spPr>
      </p:pic>
      <p:pic>
        <p:nvPicPr>
          <p:cNvPr id="28" name="Image" descr="Image">
            <a:extLst>
              <a:ext uri="{FF2B5EF4-FFF2-40B4-BE49-F238E27FC236}">
                <a16:creationId xmlns:a16="http://schemas.microsoft.com/office/drawing/2014/main" id="{266CC3F6-C757-4194-B838-8FF4831EA1B6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 l="50001" t="6773" r="5526" b="5121"/>
          <a:stretch>
            <a:fillRect/>
          </a:stretch>
        </p:blipFill>
        <p:spPr>
          <a:xfrm rot="19241074">
            <a:off x="11637878" y="3154011"/>
            <a:ext cx="1084661" cy="12101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67" extrusionOk="0">
                <a:moveTo>
                  <a:pt x="16004" y="0"/>
                </a:moveTo>
                <a:cubicBezTo>
                  <a:pt x="13731" y="-15"/>
                  <a:pt x="11495" y="1220"/>
                  <a:pt x="10685" y="3409"/>
                </a:cubicBezTo>
                <a:cubicBezTo>
                  <a:pt x="10529" y="3831"/>
                  <a:pt x="10391" y="5824"/>
                  <a:pt x="10377" y="7837"/>
                </a:cubicBezTo>
                <a:lnTo>
                  <a:pt x="10353" y="11494"/>
                </a:lnTo>
                <a:lnTo>
                  <a:pt x="9460" y="11536"/>
                </a:lnTo>
                <a:cubicBezTo>
                  <a:pt x="8968" y="11557"/>
                  <a:pt x="6639" y="11582"/>
                  <a:pt x="4284" y="11593"/>
                </a:cubicBezTo>
                <a:lnTo>
                  <a:pt x="0" y="11614"/>
                </a:lnTo>
                <a:lnTo>
                  <a:pt x="0" y="16374"/>
                </a:lnTo>
                <a:cubicBezTo>
                  <a:pt x="0" y="20012"/>
                  <a:pt x="72" y="21151"/>
                  <a:pt x="316" y="21184"/>
                </a:cubicBezTo>
                <a:cubicBezTo>
                  <a:pt x="492" y="21207"/>
                  <a:pt x="3230" y="21280"/>
                  <a:pt x="6394" y="21346"/>
                </a:cubicBezTo>
                <a:cubicBezTo>
                  <a:pt x="9557" y="21413"/>
                  <a:pt x="12316" y="21504"/>
                  <a:pt x="12527" y="21544"/>
                </a:cubicBezTo>
                <a:cubicBezTo>
                  <a:pt x="12738" y="21585"/>
                  <a:pt x="13125" y="21569"/>
                  <a:pt x="13388" y="21509"/>
                </a:cubicBezTo>
                <a:cubicBezTo>
                  <a:pt x="14341" y="21291"/>
                  <a:pt x="14726" y="21256"/>
                  <a:pt x="16486" y="21212"/>
                </a:cubicBezTo>
                <a:lnTo>
                  <a:pt x="18281" y="21163"/>
                </a:lnTo>
                <a:lnTo>
                  <a:pt x="16874" y="20957"/>
                </a:lnTo>
                <a:cubicBezTo>
                  <a:pt x="16100" y="20842"/>
                  <a:pt x="14946" y="20723"/>
                  <a:pt x="14313" y="20696"/>
                </a:cubicBezTo>
                <a:lnTo>
                  <a:pt x="13167" y="20646"/>
                </a:lnTo>
                <a:lnTo>
                  <a:pt x="13033" y="16013"/>
                </a:lnTo>
                <a:cubicBezTo>
                  <a:pt x="12952" y="13094"/>
                  <a:pt x="12814" y="11401"/>
                  <a:pt x="12653" y="11437"/>
                </a:cubicBezTo>
                <a:cubicBezTo>
                  <a:pt x="12513" y="11469"/>
                  <a:pt x="12358" y="11212"/>
                  <a:pt x="12314" y="10864"/>
                </a:cubicBezTo>
                <a:cubicBezTo>
                  <a:pt x="12269" y="10516"/>
                  <a:pt x="12129" y="10289"/>
                  <a:pt x="11997" y="10362"/>
                </a:cubicBezTo>
                <a:cubicBezTo>
                  <a:pt x="11534" y="10618"/>
                  <a:pt x="11442" y="9762"/>
                  <a:pt x="11887" y="9322"/>
                </a:cubicBezTo>
                <a:cubicBezTo>
                  <a:pt x="12252" y="8961"/>
                  <a:pt x="12304" y="8631"/>
                  <a:pt x="12171" y="7554"/>
                </a:cubicBezTo>
                <a:cubicBezTo>
                  <a:pt x="11909" y="5423"/>
                  <a:pt x="12361" y="3650"/>
                  <a:pt x="13388" y="2730"/>
                </a:cubicBezTo>
                <a:cubicBezTo>
                  <a:pt x="14909" y="1369"/>
                  <a:pt x="16999" y="1358"/>
                  <a:pt x="18557" y="2709"/>
                </a:cubicBezTo>
                <a:cubicBezTo>
                  <a:pt x="19545" y="3566"/>
                  <a:pt x="19940" y="4873"/>
                  <a:pt x="19940" y="7314"/>
                </a:cubicBezTo>
                <a:cubicBezTo>
                  <a:pt x="19940" y="8540"/>
                  <a:pt x="20049" y="9056"/>
                  <a:pt x="20383" y="9386"/>
                </a:cubicBezTo>
                <a:cubicBezTo>
                  <a:pt x="20804" y="9803"/>
                  <a:pt x="20804" y="9839"/>
                  <a:pt x="20383" y="10115"/>
                </a:cubicBezTo>
                <a:cubicBezTo>
                  <a:pt x="19658" y="10589"/>
                  <a:pt x="19847" y="10958"/>
                  <a:pt x="20770" y="10878"/>
                </a:cubicBezTo>
                <a:lnTo>
                  <a:pt x="21600" y="10808"/>
                </a:lnTo>
                <a:lnTo>
                  <a:pt x="21576" y="7611"/>
                </a:lnTo>
                <a:cubicBezTo>
                  <a:pt x="21550" y="3700"/>
                  <a:pt x="21280" y="2734"/>
                  <a:pt x="19838" y="1443"/>
                </a:cubicBezTo>
                <a:cubicBezTo>
                  <a:pt x="18748" y="468"/>
                  <a:pt x="17368" y="9"/>
                  <a:pt x="16004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AF3C16AE-19DE-4FC3-BC71-4D55BFEBF637}"/>
              </a:ext>
            </a:extLst>
          </p:cNvPr>
          <p:cNvSpPr txBox="1"/>
          <p:nvPr/>
        </p:nvSpPr>
        <p:spPr>
          <a:xfrm>
            <a:off x="8505916" y="8255732"/>
            <a:ext cx="3496024" cy="9643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solidFill>
                  <a:schemeClr val="accent1"/>
                </a:solidFill>
              </a:rPr>
              <a:t>wait() unlocks mutex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solidFill>
                  <a:srgbClr val="FF0000"/>
                </a:solidFill>
              </a:rPr>
              <a:t>Mutex is unlocked!</a:t>
            </a:r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Helvetica Neue Ligh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666943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 advAuto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toryboard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Storyboard</a:t>
            </a:r>
          </a:p>
        </p:txBody>
      </p:sp>
      <p:sp>
        <p:nvSpPr>
          <p:cNvPr id="315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316" name="Seal 3 SPOT281.jpg" descr="Seal 3 SPOT281.jpg"/>
          <p:cNvPicPr>
            <a:picLocks noChangeAspect="1"/>
          </p:cNvPicPr>
          <p:nvPr/>
        </p:nvPicPr>
        <p:blipFill>
          <a:blip r:embed="rId2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318" name="Rounded Rectangle"/>
          <p:cNvSpPr/>
          <p:nvPr/>
        </p:nvSpPr>
        <p:spPr>
          <a:xfrm>
            <a:off x="8422938" y="2308140"/>
            <a:ext cx="3579003" cy="3106326"/>
          </a:xfrm>
          <a:prstGeom prst="roundRect">
            <a:avLst>
              <a:gd name="adj" fmla="val 7143"/>
            </a:avLst>
          </a:prstGeom>
          <a:blipFill>
            <a:blip r:embed="rId3"/>
          </a:blipFill>
          <a:ln w="12700">
            <a:miter lim="400000"/>
          </a:ln>
          <a:effectLst>
            <a:outerShdw blurRad="25400" dist="25400" dir="2388334" rotWithShape="0">
              <a:srgbClr val="000000">
                <a:alpha val="79310"/>
              </a:srgbClr>
            </a:outerShdw>
          </a:effectLst>
        </p:spPr>
        <p:txBody>
          <a:bodyPr lIns="38100" tIns="38100" rIns="38100" bIns="38100" anchor="ctr"/>
          <a:lstStyle/>
          <a:p>
            <a:pPr>
              <a:defRPr sz="3400"/>
            </a:pPr>
            <a:endParaRPr/>
          </a:p>
        </p:txBody>
      </p:sp>
      <p:sp>
        <p:nvSpPr>
          <p:cNvPr id="319" name="Rectangle"/>
          <p:cNvSpPr/>
          <p:nvPr/>
        </p:nvSpPr>
        <p:spPr>
          <a:xfrm>
            <a:off x="8905742" y="2585265"/>
            <a:ext cx="2288524" cy="924967"/>
          </a:xfrm>
          <a:prstGeom prst="rect">
            <a:avLst/>
          </a:prstGeom>
          <a:blipFill>
            <a:blip r:embed="rId4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8100" tIns="38100" rIns="38100" bIns="38100" anchor="ctr"/>
          <a:lstStyle/>
          <a:p>
            <a:endParaRPr sz="3400"/>
          </a:p>
        </p:txBody>
      </p:sp>
      <p:sp>
        <p:nvSpPr>
          <p:cNvPr id="320" name="Shared…"/>
          <p:cNvSpPr txBox="1"/>
          <p:nvPr/>
        </p:nvSpPr>
        <p:spPr>
          <a:xfrm>
            <a:off x="6639505" y="2308140"/>
            <a:ext cx="1818133" cy="13314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Shared</a:t>
            </a:r>
          </a:p>
          <a:p>
            <a:r>
              <a:t>Data</a:t>
            </a:r>
          </a:p>
        </p:txBody>
      </p:sp>
      <p:sp>
        <p:nvSpPr>
          <p:cNvPr id="321" name="mutex"/>
          <p:cNvSpPr txBox="1"/>
          <p:nvPr/>
        </p:nvSpPr>
        <p:spPr>
          <a:xfrm rot="19087322">
            <a:off x="11580672" y="5198556"/>
            <a:ext cx="1468629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mutex</a:t>
            </a:r>
          </a:p>
        </p:txBody>
      </p:sp>
      <p:grpSp>
        <p:nvGrpSpPr>
          <p:cNvPr id="324" name="Group"/>
          <p:cNvGrpSpPr/>
          <p:nvPr/>
        </p:nvGrpSpPr>
        <p:grpSpPr>
          <a:xfrm>
            <a:off x="594219" y="1962276"/>
            <a:ext cx="924882" cy="1488335"/>
            <a:chOff x="532438" y="-733015"/>
            <a:chExt cx="924881" cy="1488334"/>
          </a:xfrm>
        </p:grpSpPr>
        <p:pic>
          <p:nvPicPr>
            <p:cNvPr id="322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32438" y="-168021"/>
              <a:ext cx="924882" cy="9233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23" name="T1"/>
            <p:cNvSpPr txBox="1"/>
            <p:nvPr/>
          </p:nvSpPr>
          <p:spPr>
            <a:xfrm>
              <a:off x="655280" y="-733016"/>
              <a:ext cx="679197" cy="7091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T1</a:t>
              </a:r>
            </a:p>
          </p:txBody>
        </p:sp>
      </p:grpSp>
      <p:sp>
        <p:nvSpPr>
          <p:cNvPr id="325" name="Shape"/>
          <p:cNvSpPr/>
          <p:nvPr/>
        </p:nvSpPr>
        <p:spPr>
          <a:xfrm>
            <a:off x="8505916" y="5871600"/>
            <a:ext cx="2562316" cy="9233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blipFill>
            <a:blip r:embed="rId6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8100" tIns="38100" rIns="38100" bIns="38100" anchor="ctr"/>
          <a:lstStyle/>
          <a:p>
            <a:endParaRPr sz="3400"/>
          </a:p>
        </p:txBody>
      </p:sp>
      <p:sp>
        <p:nvSpPr>
          <p:cNvPr id="326" name="Condition  C"/>
          <p:cNvSpPr txBox="1"/>
          <p:nvPr/>
        </p:nvSpPr>
        <p:spPr>
          <a:xfrm>
            <a:off x="8360863" y="6783080"/>
            <a:ext cx="2852421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Condition  C</a:t>
            </a:r>
          </a:p>
        </p:txBody>
      </p:sp>
      <p:sp>
        <p:nvSpPr>
          <p:cNvPr id="327" name="Line"/>
          <p:cNvSpPr/>
          <p:nvPr/>
        </p:nvSpPr>
        <p:spPr>
          <a:xfrm flipH="1">
            <a:off x="3036640" y="2671440"/>
            <a:ext cx="1" cy="690745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400"/>
            </a:pPr>
            <a:endParaRPr/>
          </a:p>
        </p:txBody>
      </p:sp>
      <p:grpSp>
        <p:nvGrpSpPr>
          <p:cNvPr id="330" name="Group"/>
          <p:cNvGrpSpPr/>
          <p:nvPr/>
        </p:nvGrpSpPr>
        <p:grpSpPr>
          <a:xfrm>
            <a:off x="4747366" y="1953875"/>
            <a:ext cx="924882" cy="1505137"/>
            <a:chOff x="0" y="-682609"/>
            <a:chExt cx="924881" cy="1505136"/>
          </a:xfrm>
        </p:grpSpPr>
        <p:sp>
          <p:nvSpPr>
            <p:cNvPr id="328" name="T2"/>
            <p:cNvSpPr txBox="1"/>
            <p:nvPr/>
          </p:nvSpPr>
          <p:spPr>
            <a:xfrm>
              <a:off x="122842" y="-682610"/>
              <a:ext cx="679197" cy="7091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T2</a:t>
              </a:r>
            </a:p>
          </p:txBody>
        </p:sp>
        <p:pic>
          <p:nvPicPr>
            <p:cNvPr id="329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0" y="-100813"/>
              <a:ext cx="924882" cy="92334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32" name="TIME"/>
          <p:cNvSpPr txBox="1"/>
          <p:nvPr/>
        </p:nvSpPr>
        <p:spPr>
          <a:xfrm>
            <a:off x="2341489" y="2035511"/>
            <a:ext cx="1227837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TIME</a:t>
            </a:r>
          </a:p>
        </p:txBody>
      </p:sp>
      <p:sp>
        <p:nvSpPr>
          <p:cNvPr id="334" name="P’s state"/>
          <p:cNvSpPr/>
          <p:nvPr/>
        </p:nvSpPr>
        <p:spPr>
          <a:xfrm>
            <a:off x="8908574" y="3939362"/>
            <a:ext cx="1270001" cy="1270001"/>
          </a:xfrm>
          <a:prstGeom prst="roundRect">
            <a:avLst>
              <a:gd name="adj" fmla="val 15000"/>
            </a:avLst>
          </a:prstGeom>
          <a:solidFill>
            <a:schemeClr val="accent4">
              <a:hueOff val="384618"/>
              <a:satOff val="3869"/>
              <a:lumOff val="5802"/>
            </a:scheme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 anchor="ctr"/>
          <a:lstStyle>
            <a:lvl1pPr>
              <a:defRPr sz="3400"/>
            </a:lvl1pPr>
          </a:lstStyle>
          <a:p>
            <a:r>
              <a:rPr dirty="0"/>
              <a:t>P </a:t>
            </a:r>
            <a:r>
              <a:rPr lang="en-US" dirty="0"/>
              <a:t>True</a:t>
            </a:r>
            <a:endParaRPr dirty="0"/>
          </a:p>
        </p:txBody>
      </p:sp>
      <p:pic>
        <p:nvPicPr>
          <p:cNvPr id="23" name="Line" descr="Line">
            <a:extLst>
              <a:ext uri="{FF2B5EF4-FFF2-40B4-BE49-F238E27FC236}">
                <a16:creationId xmlns:a16="http://schemas.microsoft.com/office/drawing/2014/main" id="{2658B2F3-98F9-4CE5-BCA7-43901188D77A}"/>
              </a:ext>
            </a:extLst>
          </p:cNvPr>
          <p:cNvPicPr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299995" y="3766568"/>
            <a:ext cx="2288541" cy="76201"/>
          </a:xfrm>
          <a:prstGeom prst="rect">
            <a:avLst/>
          </a:prstGeom>
        </p:spPr>
      </p:pic>
      <p:sp>
        <p:nvSpPr>
          <p:cNvPr id="24" name="CS">
            <a:extLst>
              <a:ext uri="{FF2B5EF4-FFF2-40B4-BE49-F238E27FC236}">
                <a16:creationId xmlns:a16="http://schemas.microsoft.com/office/drawing/2014/main" id="{CF231604-6E8F-4121-8BD3-C664103C0345}"/>
              </a:ext>
            </a:extLst>
          </p:cNvPr>
          <p:cNvSpPr txBox="1"/>
          <p:nvPr/>
        </p:nvSpPr>
        <p:spPr>
          <a:xfrm>
            <a:off x="660673" y="3883739"/>
            <a:ext cx="791973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r>
              <a:rPr dirty="0"/>
              <a:t>CS</a:t>
            </a:r>
          </a:p>
        </p:txBody>
      </p:sp>
      <p:sp>
        <p:nvSpPr>
          <p:cNvPr id="26" name="while (!P()) wait(C,m)">
            <a:extLst>
              <a:ext uri="{FF2B5EF4-FFF2-40B4-BE49-F238E27FC236}">
                <a16:creationId xmlns:a16="http://schemas.microsoft.com/office/drawing/2014/main" id="{2CAB81AD-FCAE-42C5-9678-F8EF8D9D1D8C}"/>
              </a:ext>
            </a:extLst>
          </p:cNvPr>
          <p:cNvSpPr txBox="1"/>
          <p:nvPr/>
        </p:nvSpPr>
        <p:spPr>
          <a:xfrm>
            <a:off x="255895" y="4640838"/>
            <a:ext cx="2806858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1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2400" b="0" dirty="0">
                <a:solidFill>
                  <a:srgbClr val="0070C0"/>
                </a:solidFill>
              </a:rPr>
              <a:t>while (P) wait(</a:t>
            </a:r>
            <a:r>
              <a:rPr sz="2400" b="0" dirty="0" err="1">
                <a:solidFill>
                  <a:schemeClr val="accent5"/>
                </a:solidFill>
              </a:rPr>
              <a:t>C,m</a:t>
            </a:r>
            <a:r>
              <a:rPr sz="2400" b="0" dirty="0">
                <a:solidFill>
                  <a:srgbClr val="0070C0"/>
                </a:solidFill>
              </a:rPr>
              <a:t>)</a:t>
            </a:r>
          </a:p>
        </p:txBody>
      </p:sp>
      <p:pic>
        <p:nvPicPr>
          <p:cNvPr id="27" name="Line" descr="Line">
            <a:extLst>
              <a:ext uri="{FF2B5EF4-FFF2-40B4-BE49-F238E27FC236}">
                <a16:creationId xmlns:a16="http://schemas.microsoft.com/office/drawing/2014/main" id="{68FBE636-0AF1-4158-8A1E-6E668D0C0F22}"/>
              </a:ext>
            </a:extLst>
          </p:cNvPr>
          <p:cNvPicPr>
            <a:picLocks/>
          </p:cNvPicPr>
          <p:nvPr/>
        </p:nvPicPr>
        <p:blipFill>
          <a:blip r:embed="rId8"/>
          <a:stretch>
            <a:fillRect/>
          </a:stretch>
        </p:blipFill>
        <p:spPr>
          <a:xfrm>
            <a:off x="308375" y="5243704"/>
            <a:ext cx="2288541" cy="76200"/>
          </a:xfrm>
          <a:prstGeom prst="rect">
            <a:avLst/>
          </a:prstGeom>
        </p:spPr>
      </p:pic>
      <p:pic>
        <p:nvPicPr>
          <p:cNvPr id="29" name="Line" descr="Line">
            <a:extLst>
              <a:ext uri="{FF2B5EF4-FFF2-40B4-BE49-F238E27FC236}">
                <a16:creationId xmlns:a16="http://schemas.microsoft.com/office/drawing/2014/main" id="{6E51C869-FB14-437E-AB08-77C381B62156}"/>
              </a:ext>
            </a:extLst>
          </p:cNvPr>
          <p:cNvPicPr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3936330" y="5871600"/>
            <a:ext cx="2288541" cy="76201"/>
          </a:xfrm>
          <a:prstGeom prst="rect">
            <a:avLst/>
          </a:prstGeom>
        </p:spPr>
      </p:pic>
      <p:sp>
        <p:nvSpPr>
          <p:cNvPr id="30" name="CS">
            <a:extLst>
              <a:ext uri="{FF2B5EF4-FFF2-40B4-BE49-F238E27FC236}">
                <a16:creationId xmlns:a16="http://schemas.microsoft.com/office/drawing/2014/main" id="{1D8EF829-54FF-4F28-BD76-57AF26F853DC}"/>
              </a:ext>
            </a:extLst>
          </p:cNvPr>
          <p:cNvSpPr txBox="1"/>
          <p:nvPr/>
        </p:nvSpPr>
        <p:spPr>
          <a:xfrm>
            <a:off x="4684613" y="6073915"/>
            <a:ext cx="791973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r>
              <a:rPr dirty="0"/>
              <a:t>CS</a:t>
            </a:r>
          </a:p>
        </p:txBody>
      </p:sp>
      <p:pic>
        <p:nvPicPr>
          <p:cNvPr id="31" name="Image" descr="Image">
            <a:extLst>
              <a:ext uri="{FF2B5EF4-FFF2-40B4-BE49-F238E27FC236}">
                <a16:creationId xmlns:a16="http://schemas.microsoft.com/office/drawing/2014/main" id="{6876951D-8369-4094-BAC8-2F1CF516CD5F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 l="5089" t="18800" r="60871" b="5381"/>
          <a:stretch>
            <a:fillRect/>
          </a:stretch>
        </p:blipFill>
        <p:spPr>
          <a:xfrm rot="19389011">
            <a:off x="11717827" y="3384698"/>
            <a:ext cx="821357" cy="10302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2" h="21523" extrusionOk="0">
                <a:moveTo>
                  <a:pt x="8445" y="2"/>
                </a:moveTo>
                <a:cubicBezTo>
                  <a:pt x="7549" y="24"/>
                  <a:pt x="6691" y="191"/>
                  <a:pt x="5789" y="516"/>
                </a:cubicBezTo>
                <a:cubicBezTo>
                  <a:pt x="2586" y="1673"/>
                  <a:pt x="1724" y="2963"/>
                  <a:pt x="1465" y="7000"/>
                </a:cubicBezTo>
                <a:cubicBezTo>
                  <a:pt x="1300" y="9572"/>
                  <a:pt x="1210" y="9916"/>
                  <a:pt x="683" y="9918"/>
                </a:cubicBezTo>
                <a:cubicBezTo>
                  <a:pt x="131" y="9920"/>
                  <a:pt x="81" y="10335"/>
                  <a:pt x="17" y="15423"/>
                </a:cubicBezTo>
                <a:cubicBezTo>
                  <a:pt x="-38" y="19760"/>
                  <a:pt x="36" y="20947"/>
                  <a:pt x="381" y="21053"/>
                </a:cubicBezTo>
                <a:cubicBezTo>
                  <a:pt x="622" y="21126"/>
                  <a:pt x="748" y="21282"/>
                  <a:pt x="663" y="21393"/>
                </a:cubicBezTo>
                <a:cubicBezTo>
                  <a:pt x="516" y="21581"/>
                  <a:pt x="17107" y="21559"/>
                  <a:pt x="19280" y="21368"/>
                </a:cubicBezTo>
                <a:cubicBezTo>
                  <a:pt x="19677" y="21333"/>
                  <a:pt x="20672" y="21292"/>
                  <a:pt x="21562" y="21252"/>
                </a:cubicBezTo>
                <a:lnTo>
                  <a:pt x="21562" y="20796"/>
                </a:lnTo>
                <a:cubicBezTo>
                  <a:pt x="20960" y="20755"/>
                  <a:pt x="20457" y="20684"/>
                  <a:pt x="19905" y="20680"/>
                </a:cubicBezTo>
                <a:cubicBezTo>
                  <a:pt x="18548" y="20669"/>
                  <a:pt x="17724" y="20537"/>
                  <a:pt x="17457" y="20282"/>
                </a:cubicBezTo>
                <a:cubicBezTo>
                  <a:pt x="17167" y="20003"/>
                  <a:pt x="17086" y="18509"/>
                  <a:pt x="17165" y="14868"/>
                </a:cubicBezTo>
                <a:cubicBezTo>
                  <a:pt x="17226" y="12102"/>
                  <a:pt x="17188" y="9885"/>
                  <a:pt x="17072" y="9943"/>
                </a:cubicBezTo>
                <a:cubicBezTo>
                  <a:pt x="16531" y="10210"/>
                  <a:pt x="16186" y="9182"/>
                  <a:pt x="16040" y="6867"/>
                </a:cubicBezTo>
                <a:cubicBezTo>
                  <a:pt x="15812" y="3238"/>
                  <a:pt x="14329" y="1208"/>
                  <a:pt x="11310" y="392"/>
                </a:cubicBezTo>
                <a:cubicBezTo>
                  <a:pt x="10276" y="113"/>
                  <a:pt x="9341" y="-19"/>
                  <a:pt x="8445" y="2"/>
                </a:cubicBezTo>
                <a:close/>
                <a:moveTo>
                  <a:pt x="8852" y="1992"/>
                </a:moveTo>
                <a:cubicBezTo>
                  <a:pt x="10524" y="2044"/>
                  <a:pt x="12156" y="2840"/>
                  <a:pt x="13040" y="4222"/>
                </a:cubicBezTo>
                <a:cubicBezTo>
                  <a:pt x="13684" y="5231"/>
                  <a:pt x="13785" y="5749"/>
                  <a:pt x="13707" y="7663"/>
                </a:cubicBezTo>
                <a:lnTo>
                  <a:pt x="13613" y="9918"/>
                </a:lnTo>
                <a:lnTo>
                  <a:pt x="8924" y="9993"/>
                </a:lnTo>
                <a:cubicBezTo>
                  <a:pt x="6347" y="10033"/>
                  <a:pt x="4134" y="9986"/>
                  <a:pt x="4007" y="9885"/>
                </a:cubicBezTo>
                <a:cubicBezTo>
                  <a:pt x="3581" y="9546"/>
                  <a:pt x="3768" y="5284"/>
                  <a:pt x="4247" y="4372"/>
                </a:cubicBezTo>
                <a:cubicBezTo>
                  <a:pt x="4502" y="3885"/>
                  <a:pt x="5272" y="3145"/>
                  <a:pt x="5955" y="2730"/>
                </a:cubicBezTo>
                <a:cubicBezTo>
                  <a:pt x="6835" y="2196"/>
                  <a:pt x="7848" y="1961"/>
                  <a:pt x="8852" y="1992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E6BE88DC-8A10-4655-9C30-39937DF239E6}"/>
              </a:ext>
            </a:extLst>
          </p:cNvPr>
          <p:cNvSpPr txBox="1"/>
          <p:nvPr/>
        </p:nvSpPr>
        <p:spPr>
          <a:xfrm>
            <a:off x="8505916" y="8255732"/>
            <a:ext cx="3496024" cy="9643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rPr>
              <a:t>T2 to consume 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rPr>
              <a:t>enters CS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20811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toryboard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Storyboard</a:t>
            </a:r>
          </a:p>
        </p:txBody>
      </p:sp>
      <p:sp>
        <p:nvSpPr>
          <p:cNvPr id="315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316" name="Seal 3 SPOT281.jpg" descr="Seal 3 SPOT281.jpg"/>
          <p:cNvPicPr>
            <a:picLocks noChangeAspect="1"/>
          </p:cNvPicPr>
          <p:nvPr/>
        </p:nvPicPr>
        <p:blipFill>
          <a:blip r:embed="rId2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318" name="Rounded Rectangle"/>
          <p:cNvSpPr/>
          <p:nvPr/>
        </p:nvSpPr>
        <p:spPr>
          <a:xfrm>
            <a:off x="8422938" y="2308140"/>
            <a:ext cx="3579003" cy="3106326"/>
          </a:xfrm>
          <a:prstGeom prst="roundRect">
            <a:avLst>
              <a:gd name="adj" fmla="val 7143"/>
            </a:avLst>
          </a:prstGeom>
          <a:blipFill>
            <a:blip r:embed="rId3"/>
          </a:blipFill>
          <a:ln w="12700">
            <a:miter lim="400000"/>
          </a:ln>
          <a:effectLst>
            <a:outerShdw blurRad="25400" dist="25400" dir="2388334" rotWithShape="0">
              <a:srgbClr val="000000">
                <a:alpha val="79310"/>
              </a:srgbClr>
            </a:outerShdw>
          </a:effectLst>
        </p:spPr>
        <p:txBody>
          <a:bodyPr lIns="38100" tIns="38100" rIns="38100" bIns="38100" anchor="ctr"/>
          <a:lstStyle/>
          <a:p>
            <a:pPr>
              <a:defRPr sz="3400"/>
            </a:pPr>
            <a:endParaRPr/>
          </a:p>
        </p:txBody>
      </p:sp>
      <p:sp>
        <p:nvSpPr>
          <p:cNvPr id="319" name="Rectangle"/>
          <p:cNvSpPr/>
          <p:nvPr/>
        </p:nvSpPr>
        <p:spPr>
          <a:xfrm>
            <a:off x="8905742" y="2585265"/>
            <a:ext cx="2288524" cy="924967"/>
          </a:xfrm>
          <a:prstGeom prst="rect">
            <a:avLst/>
          </a:prstGeom>
          <a:solidFill>
            <a:srgbClr val="CBCBCB"/>
          </a:solidFill>
          <a:ln w="25400">
            <a:solidFill>
              <a:srgbClr val="000000"/>
            </a:solidFill>
            <a:miter lim="400000"/>
          </a:ln>
        </p:spPr>
        <p:txBody>
          <a:bodyPr lIns="38100" tIns="38100" rIns="38100" bIns="38100" anchor="ctr"/>
          <a:lstStyle/>
          <a:p>
            <a:endParaRPr sz="3400"/>
          </a:p>
        </p:txBody>
      </p:sp>
      <p:sp>
        <p:nvSpPr>
          <p:cNvPr id="320" name="Shared…"/>
          <p:cNvSpPr txBox="1"/>
          <p:nvPr/>
        </p:nvSpPr>
        <p:spPr>
          <a:xfrm>
            <a:off x="6639505" y="2308140"/>
            <a:ext cx="1818133" cy="13314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Shared</a:t>
            </a:r>
          </a:p>
          <a:p>
            <a:r>
              <a:t>Data</a:t>
            </a:r>
          </a:p>
        </p:txBody>
      </p:sp>
      <p:sp>
        <p:nvSpPr>
          <p:cNvPr id="321" name="mutex"/>
          <p:cNvSpPr txBox="1"/>
          <p:nvPr/>
        </p:nvSpPr>
        <p:spPr>
          <a:xfrm rot="19087322">
            <a:off x="11580672" y="5198556"/>
            <a:ext cx="1468629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mutex</a:t>
            </a:r>
          </a:p>
        </p:txBody>
      </p:sp>
      <p:grpSp>
        <p:nvGrpSpPr>
          <p:cNvPr id="324" name="Group"/>
          <p:cNvGrpSpPr/>
          <p:nvPr/>
        </p:nvGrpSpPr>
        <p:grpSpPr>
          <a:xfrm>
            <a:off x="594219" y="1962276"/>
            <a:ext cx="924882" cy="1488335"/>
            <a:chOff x="532438" y="-733015"/>
            <a:chExt cx="924881" cy="1488334"/>
          </a:xfrm>
        </p:grpSpPr>
        <p:pic>
          <p:nvPicPr>
            <p:cNvPr id="322" name="Image" descr="Image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2438" y="-168021"/>
              <a:ext cx="924882" cy="9233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23" name="T1"/>
            <p:cNvSpPr txBox="1"/>
            <p:nvPr/>
          </p:nvSpPr>
          <p:spPr>
            <a:xfrm>
              <a:off x="655280" y="-733016"/>
              <a:ext cx="679197" cy="7091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T1</a:t>
              </a:r>
            </a:p>
          </p:txBody>
        </p:sp>
      </p:grpSp>
      <p:sp>
        <p:nvSpPr>
          <p:cNvPr id="325" name="Shape"/>
          <p:cNvSpPr/>
          <p:nvPr/>
        </p:nvSpPr>
        <p:spPr>
          <a:xfrm>
            <a:off x="8505916" y="5871600"/>
            <a:ext cx="2562316" cy="9233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FFC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8100" tIns="38100" rIns="38100" bIns="38100" anchor="ctr"/>
          <a:lstStyle/>
          <a:p>
            <a:endParaRPr sz="3400"/>
          </a:p>
        </p:txBody>
      </p:sp>
      <p:sp>
        <p:nvSpPr>
          <p:cNvPr id="326" name="Condition  C"/>
          <p:cNvSpPr txBox="1"/>
          <p:nvPr/>
        </p:nvSpPr>
        <p:spPr>
          <a:xfrm>
            <a:off x="8360863" y="6783080"/>
            <a:ext cx="2852421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Condition  C</a:t>
            </a:r>
          </a:p>
        </p:txBody>
      </p:sp>
      <p:sp>
        <p:nvSpPr>
          <p:cNvPr id="327" name="Line"/>
          <p:cNvSpPr/>
          <p:nvPr/>
        </p:nvSpPr>
        <p:spPr>
          <a:xfrm flipH="1">
            <a:off x="3036640" y="2671440"/>
            <a:ext cx="1" cy="690745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400"/>
            </a:pPr>
            <a:endParaRPr/>
          </a:p>
        </p:txBody>
      </p:sp>
      <p:grpSp>
        <p:nvGrpSpPr>
          <p:cNvPr id="330" name="Group"/>
          <p:cNvGrpSpPr/>
          <p:nvPr/>
        </p:nvGrpSpPr>
        <p:grpSpPr>
          <a:xfrm>
            <a:off x="4747366" y="1953875"/>
            <a:ext cx="924882" cy="1505137"/>
            <a:chOff x="0" y="-682609"/>
            <a:chExt cx="924881" cy="1505136"/>
          </a:xfrm>
        </p:grpSpPr>
        <p:sp>
          <p:nvSpPr>
            <p:cNvPr id="328" name="T2"/>
            <p:cNvSpPr txBox="1"/>
            <p:nvPr/>
          </p:nvSpPr>
          <p:spPr>
            <a:xfrm>
              <a:off x="122842" y="-682610"/>
              <a:ext cx="679197" cy="7091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T2</a:t>
              </a:r>
            </a:p>
          </p:txBody>
        </p:sp>
        <p:pic>
          <p:nvPicPr>
            <p:cNvPr id="329" name="Image" descr="Image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-100813"/>
              <a:ext cx="924882" cy="92334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32" name="TIME"/>
          <p:cNvSpPr txBox="1"/>
          <p:nvPr/>
        </p:nvSpPr>
        <p:spPr>
          <a:xfrm>
            <a:off x="2341489" y="2035511"/>
            <a:ext cx="1227837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TIME</a:t>
            </a:r>
          </a:p>
        </p:txBody>
      </p:sp>
      <p:sp>
        <p:nvSpPr>
          <p:cNvPr id="334" name="P’s state"/>
          <p:cNvSpPr/>
          <p:nvPr/>
        </p:nvSpPr>
        <p:spPr>
          <a:xfrm>
            <a:off x="8908574" y="3939362"/>
            <a:ext cx="1270001" cy="1270001"/>
          </a:xfrm>
          <a:prstGeom prst="roundRect">
            <a:avLst>
              <a:gd name="adj" fmla="val 15000"/>
            </a:avLst>
          </a:prstGeom>
          <a:solidFill>
            <a:srgbClr val="CBCBCB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 anchor="ctr"/>
          <a:lstStyle>
            <a:lvl1pPr>
              <a:defRPr sz="3400"/>
            </a:lvl1pPr>
          </a:lstStyle>
          <a:p>
            <a:r>
              <a:rPr dirty="0"/>
              <a:t>P </a:t>
            </a:r>
            <a:br>
              <a:rPr lang="en-US" dirty="0"/>
            </a:br>
            <a:r>
              <a:rPr lang="en-US" dirty="0"/>
              <a:t>False</a:t>
            </a:r>
            <a:endParaRPr dirty="0"/>
          </a:p>
        </p:txBody>
      </p:sp>
      <p:pic>
        <p:nvPicPr>
          <p:cNvPr id="23" name="Line" descr="Line">
            <a:extLst>
              <a:ext uri="{FF2B5EF4-FFF2-40B4-BE49-F238E27FC236}">
                <a16:creationId xmlns:a16="http://schemas.microsoft.com/office/drawing/2014/main" id="{2658B2F3-98F9-4CE5-BCA7-43901188D77A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299995" y="3766568"/>
            <a:ext cx="2288541" cy="76201"/>
          </a:xfrm>
          <a:prstGeom prst="rect">
            <a:avLst/>
          </a:prstGeom>
        </p:spPr>
      </p:pic>
      <p:sp>
        <p:nvSpPr>
          <p:cNvPr id="24" name="CS">
            <a:extLst>
              <a:ext uri="{FF2B5EF4-FFF2-40B4-BE49-F238E27FC236}">
                <a16:creationId xmlns:a16="http://schemas.microsoft.com/office/drawing/2014/main" id="{CF231604-6E8F-4121-8BD3-C664103C0345}"/>
              </a:ext>
            </a:extLst>
          </p:cNvPr>
          <p:cNvSpPr txBox="1"/>
          <p:nvPr/>
        </p:nvSpPr>
        <p:spPr>
          <a:xfrm>
            <a:off x="660673" y="3883739"/>
            <a:ext cx="791973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r>
              <a:rPr dirty="0"/>
              <a:t>CS</a:t>
            </a:r>
          </a:p>
        </p:txBody>
      </p:sp>
      <p:sp>
        <p:nvSpPr>
          <p:cNvPr id="26" name="while (!P()) wait(C,m)">
            <a:extLst>
              <a:ext uri="{FF2B5EF4-FFF2-40B4-BE49-F238E27FC236}">
                <a16:creationId xmlns:a16="http://schemas.microsoft.com/office/drawing/2014/main" id="{2CAB81AD-FCAE-42C5-9678-F8EF8D9D1D8C}"/>
              </a:ext>
            </a:extLst>
          </p:cNvPr>
          <p:cNvSpPr txBox="1"/>
          <p:nvPr/>
        </p:nvSpPr>
        <p:spPr>
          <a:xfrm>
            <a:off x="255895" y="4640838"/>
            <a:ext cx="2806858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1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2400" b="0" dirty="0">
                <a:solidFill>
                  <a:srgbClr val="0070C0"/>
                </a:solidFill>
              </a:rPr>
              <a:t>while (P) wait(</a:t>
            </a:r>
            <a:r>
              <a:rPr sz="2400" b="0" dirty="0" err="1">
                <a:solidFill>
                  <a:schemeClr val="accent5"/>
                </a:solidFill>
              </a:rPr>
              <a:t>C,m</a:t>
            </a:r>
            <a:r>
              <a:rPr sz="2400" b="0" dirty="0">
                <a:solidFill>
                  <a:srgbClr val="0070C0"/>
                </a:solidFill>
              </a:rPr>
              <a:t>)</a:t>
            </a:r>
          </a:p>
        </p:txBody>
      </p:sp>
      <p:pic>
        <p:nvPicPr>
          <p:cNvPr id="27" name="Line" descr="Line">
            <a:extLst>
              <a:ext uri="{FF2B5EF4-FFF2-40B4-BE49-F238E27FC236}">
                <a16:creationId xmlns:a16="http://schemas.microsoft.com/office/drawing/2014/main" id="{68FBE636-0AF1-4158-8A1E-6E668D0C0F22}"/>
              </a:ext>
            </a:extLst>
          </p:cNvPr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308375" y="5243704"/>
            <a:ext cx="2288541" cy="76200"/>
          </a:xfrm>
          <a:prstGeom prst="rect">
            <a:avLst/>
          </a:prstGeom>
        </p:spPr>
      </p:pic>
      <p:pic>
        <p:nvPicPr>
          <p:cNvPr id="29" name="Line" descr="Line">
            <a:extLst>
              <a:ext uri="{FF2B5EF4-FFF2-40B4-BE49-F238E27FC236}">
                <a16:creationId xmlns:a16="http://schemas.microsoft.com/office/drawing/2014/main" id="{6E51C869-FB14-437E-AB08-77C381B62156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3936330" y="5871600"/>
            <a:ext cx="2288541" cy="76201"/>
          </a:xfrm>
          <a:prstGeom prst="rect">
            <a:avLst/>
          </a:prstGeom>
        </p:spPr>
      </p:pic>
      <p:sp>
        <p:nvSpPr>
          <p:cNvPr id="30" name="CS">
            <a:extLst>
              <a:ext uri="{FF2B5EF4-FFF2-40B4-BE49-F238E27FC236}">
                <a16:creationId xmlns:a16="http://schemas.microsoft.com/office/drawing/2014/main" id="{1D8EF829-54FF-4F28-BD76-57AF26F853DC}"/>
              </a:ext>
            </a:extLst>
          </p:cNvPr>
          <p:cNvSpPr txBox="1"/>
          <p:nvPr/>
        </p:nvSpPr>
        <p:spPr>
          <a:xfrm>
            <a:off x="4684613" y="6073915"/>
            <a:ext cx="791973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r>
              <a:rPr dirty="0"/>
              <a:t>CS</a:t>
            </a:r>
          </a:p>
        </p:txBody>
      </p:sp>
      <p:pic>
        <p:nvPicPr>
          <p:cNvPr id="31" name="Image" descr="Image">
            <a:extLst>
              <a:ext uri="{FF2B5EF4-FFF2-40B4-BE49-F238E27FC236}">
                <a16:creationId xmlns:a16="http://schemas.microsoft.com/office/drawing/2014/main" id="{6876951D-8369-4094-BAC8-2F1CF516CD5F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5089" t="18800" r="60871" b="5381"/>
          <a:stretch>
            <a:fillRect/>
          </a:stretch>
        </p:blipFill>
        <p:spPr>
          <a:xfrm rot="19389011">
            <a:off x="11717827" y="3384698"/>
            <a:ext cx="821357" cy="10302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2" h="21523" extrusionOk="0">
                <a:moveTo>
                  <a:pt x="8445" y="2"/>
                </a:moveTo>
                <a:cubicBezTo>
                  <a:pt x="7549" y="24"/>
                  <a:pt x="6691" y="191"/>
                  <a:pt x="5789" y="516"/>
                </a:cubicBezTo>
                <a:cubicBezTo>
                  <a:pt x="2586" y="1673"/>
                  <a:pt x="1724" y="2963"/>
                  <a:pt x="1465" y="7000"/>
                </a:cubicBezTo>
                <a:cubicBezTo>
                  <a:pt x="1300" y="9572"/>
                  <a:pt x="1210" y="9916"/>
                  <a:pt x="683" y="9918"/>
                </a:cubicBezTo>
                <a:cubicBezTo>
                  <a:pt x="131" y="9920"/>
                  <a:pt x="81" y="10335"/>
                  <a:pt x="17" y="15423"/>
                </a:cubicBezTo>
                <a:cubicBezTo>
                  <a:pt x="-38" y="19760"/>
                  <a:pt x="36" y="20947"/>
                  <a:pt x="381" y="21053"/>
                </a:cubicBezTo>
                <a:cubicBezTo>
                  <a:pt x="622" y="21126"/>
                  <a:pt x="748" y="21282"/>
                  <a:pt x="663" y="21393"/>
                </a:cubicBezTo>
                <a:cubicBezTo>
                  <a:pt x="516" y="21581"/>
                  <a:pt x="17107" y="21559"/>
                  <a:pt x="19280" y="21368"/>
                </a:cubicBezTo>
                <a:cubicBezTo>
                  <a:pt x="19677" y="21333"/>
                  <a:pt x="20672" y="21292"/>
                  <a:pt x="21562" y="21252"/>
                </a:cubicBezTo>
                <a:lnTo>
                  <a:pt x="21562" y="20796"/>
                </a:lnTo>
                <a:cubicBezTo>
                  <a:pt x="20960" y="20755"/>
                  <a:pt x="20457" y="20684"/>
                  <a:pt x="19905" y="20680"/>
                </a:cubicBezTo>
                <a:cubicBezTo>
                  <a:pt x="18548" y="20669"/>
                  <a:pt x="17724" y="20537"/>
                  <a:pt x="17457" y="20282"/>
                </a:cubicBezTo>
                <a:cubicBezTo>
                  <a:pt x="17167" y="20003"/>
                  <a:pt x="17086" y="18509"/>
                  <a:pt x="17165" y="14868"/>
                </a:cubicBezTo>
                <a:cubicBezTo>
                  <a:pt x="17226" y="12102"/>
                  <a:pt x="17188" y="9885"/>
                  <a:pt x="17072" y="9943"/>
                </a:cubicBezTo>
                <a:cubicBezTo>
                  <a:pt x="16531" y="10210"/>
                  <a:pt x="16186" y="9182"/>
                  <a:pt x="16040" y="6867"/>
                </a:cubicBezTo>
                <a:cubicBezTo>
                  <a:pt x="15812" y="3238"/>
                  <a:pt x="14329" y="1208"/>
                  <a:pt x="11310" y="392"/>
                </a:cubicBezTo>
                <a:cubicBezTo>
                  <a:pt x="10276" y="113"/>
                  <a:pt x="9341" y="-19"/>
                  <a:pt x="8445" y="2"/>
                </a:cubicBezTo>
                <a:close/>
                <a:moveTo>
                  <a:pt x="8852" y="1992"/>
                </a:moveTo>
                <a:cubicBezTo>
                  <a:pt x="10524" y="2044"/>
                  <a:pt x="12156" y="2840"/>
                  <a:pt x="13040" y="4222"/>
                </a:cubicBezTo>
                <a:cubicBezTo>
                  <a:pt x="13684" y="5231"/>
                  <a:pt x="13785" y="5749"/>
                  <a:pt x="13707" y="7663"/>
                </a:cubicBezTo>
                <a:lnTo>
                  <a:pt x="13613" y="9918"/>
                </a:lnTo>
                <a:lnTo>
                  <a:pt x="8924" y="9993"/>
                </a:lnTo>
                <a:cubicBezTo>
                  <a:pt x="6347" y="10033"/>
                  <a:pt x="4134" y="9986"/>
                  <a:pt x="4007" y="9885"/>
                </a:cubicBezTo>
                <a:cubicBezTo>
                  <a:pt x="3581" y="9546"/>
                  <a:pt x="3768" y="5284"/>
                  <a:pt x="4247" y="4372"/>
                </a:cubicBezTo>
                <a:cubicBezTo>
                  <a:pt x="4502" y="3885"/>
                  <a:pt x="5272" y="3145"/>
                  <a:pt x="5955" y="2730"/>
                </a:cubicBezTo>
                <a:cubicBezTo>
                  <a:pt x="6835" y="2196"/>
                  <a:pt x="7848" y="1961"/>
                  <a:pt x="8852" y="1992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28" name="while (!P()) wait(C,m)">
            <a:extLst>
              <a:ext uri="{FF2B5EF4-FFF2-40B4-BE49-F238E27FC236}">
                <a16:creationId xmlns:a16="http://schemas.microsoft.com/office/drawing/2014/main" id="{AC7C416F-8A70-4360-AA04-D19E356176BA}"/>
              </a:ext>
            </a:extLst>
          </p:cNvPr>
          <p:cNvSpPr txBox="1"/>
          <p:nvPr/>
        </p:nvSpPr>
        <p:spPr>
          <a:xfrm>
            <a:off x="4302341" y="6702285"/>
            <a:ext cx="1556516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1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lang="en-US" sz="2400" b="0" dirty="0">
                <a:solidFill>
                  <a:srgbClr val="0070C0"/>
                </a:solidFill>
              </a:rPr>
              <a:t>Fetch data</a:t>
            </a:r>
          </a:p>
          <a:p>
            <a:r>
              <a:rPr lang="en-US" sz="2400" b="0" dirty="0">
                <a:solidFill>
                  <a:srgbClr val="0070C0"/>
                </a:solidFill>
              </a:rPr>
              <a:t>Change P</a:t>
            </a:r>
          </a:p>
          <a:p>
            <a:r>
              <a:rPr lang="en-US" sz="2400" b="0" dirty="0">
                <a:solidFill>
                  <a:srgbClr val="0070C0"/>
                </a:solidFill>
              </a:rPr>
              <a:t>signal(C)</a:t>
            </a:r>
          </a:p>
          <a:p>
            <a:endParaRPr sz="2400" b="0" dirty="0">
              <a:solidFill>
                <a:srgbClr val="0070C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08653DE-098D-4C6E-A995-DD17371B8C16}"/>
              </a:ext>
            </a:extLst>
          </p:cNvPr>
          <p:cNvSpPr txBox="1"/>
          <p:nvPr/>
        </p:nvSpPr>
        <p:spPr>
          <a:xfrm>
            <a:off x="6843712" y="8040289"/>
            <a:ext cx="5158227" cy="139525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rPr>
              <a:t>Data </a:t>
            </a:r>
            <a:r>
              <a:rPr lang="en-US" sz="2800" dirty="0"/>
              <a:t>fetched</a:t>
            </a:r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 Neue Light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dirty="0"/>
              <a:t>T2 sends signal,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rPr>
              <a:t>even if nobody is waiting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699283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toryboard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Storyboard</a:t>
            </a:r>
          </a:p>
        </p:txBody>
      </p:sp>
      <p:sp>
        <p:nvSpPr>
          <p:cNvPr id="315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316" name="Seal 3 SPOT281.jpg" descr="Seal 3 SPOT281.jpg"/>
          <p:cNvPicPr>
            <a:picLocks noChangeAspect="1"/>
          </p:cNvPicPr>
          <p:nvPr/>
        </p:nvPicPr>
        <p:blipFill>
          <a:blip r:embed="rId2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318" name="Rounded Rectangle"/>
          <p:cNvSpPr/>
          <p:nvPr/>
        </p:nvSpPr>
        <p:spPr>
          <a:xfrm>
            <a:off x="8422938" y="2308140"/>
            <a:ext cx="3579003" cy="3106326"/>
          </a:xfrm>
          <a:prstGeom prst="roundRect">
            <a:avLst>
              <a:gd name="adj" fmla="val 7143"/>
            </a:avLst>
          </a:prstGeom>
          <a:blipFill>
            <a:blip r:embed="rId3"/>
          </a:blipFill>
          <a:ln w="12700">
            <a:miter lim="400000"/>
          </a:ln>
          <a:effectLst>
            <a:outerShdw blurRad="25400" dist="25400" dir="2388334" rotWithShape="0">
              <a:srgbClr val="000000">
                <a:alpha val="79310"/>
              </a:srgbClr>
            </a:outerShdw>
          </a:effectLst>
        </p:spPr>
        <p:txBody>
          <a:bodyPr lIns="38100" tIns="38100" rIns="38100" bIns="38100" anchor="ctr"/>
          <a:lstStyle/>
          <a:p>
            <a:pPr>
              <a:defRPr sz="3400"/>
            </a:pPr>
            <a:endParaRPr/>
          </a:p>
        </p:txBody>
      </p:sp>
      <p:sp>
        <p:nvSpPr>
          <p:cNvPr id="319" name="Rectangle"/>
          <p:cNvSpPr/>
          <p:nvPr/>
        </p:nvSpPr>
        <p:spPr>
          <a:xfrm>
            <a:off x="8905742" y="2585265"/>
            <a:ext cx="2288524" cy="924967"/>
          </a:xfrm>
          <a:prstGeom prst="rect">
            <a:avLst/>
          </a:prstGeom>
          <a:solidFill>
            <a:srgbClr val="CBCBCB"/>
          </a:solidFill>
          <a:ln w="25400">
            <a:solidFill>
              <a:srgbClr val="000000"/>
            </a:solidFill>
            <a:miter lim="400000"/>
          </a:ln>
        </p:spPr>
        <p:txBody>
          <a:bodyPr lIns="38100" tIns="38100" rIns="38100" bIns="38100" anchor="ctr"/>
          <a:lstStyle/>
          <a:p>
            <a:endParaRPr sz="3400"/>
          </a:p>
        </p:txBody>
      </p:sp>
      <p:sp>
        <p:nvSpPr>
          <p:cNvPr id="320" name="Shared…"/>
          <p:cNvSpPr txBox="1"/>
          <p:nvPr/>
        </p:nvSpPr>
        <p:spPr>
          <a:xfrm>
            <a:off x="6639505" y="2308140"/>
            <a:ext cx="1818133" cy="13314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Shared</a:t>
            </a:r>
          </a:p>
          <a:p>
            <a:r>
              <a:t>Data</a:t>
            </a:r>
          </a:p>
        </p:txBody>
      </p:sp>
      <p:sp>
        <p:nvSpPr>
          <p:cNvPr id="321" name="mutex"/>
          <p:cNvSpPr txBox="1"/>
          <p:nvPr/>
        </p:nvSpPr>
        <p:spPr>
          <a:xfrm rot="19087322">
            <a:off x="11580672" y="5198556"/>
            <a:ext cx="1468629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mutex</a:t>
            </a:r>
          </a:p>
        </p:txBody>
      </p:sp>
      <p:grpSp>
        <p:nvGrpSpPr>
          <p:cNvPr id="324" name="Group"/>
          <p:cNvGrpSpPr/>
          <p:nvPr/>
        </p:nvGrpSpPr>
        <p:grpSpPr>
          <a:xfrm>
            <a:off x="594219" y="1962276"/>
            <a:ext cx="924882" cy="1488335"/>
            <a:chOff x="532438" y="-733015"/>
            <a:chExt cx="924881" cy="1488334"/>
          </a:xfrm>
        </p:grpSpPr>
        <p:pic>
          <p:nvPicPr>
            <p:cNvPr id="322" name="Image" descr="Image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2438" y="-168021"/>
              <a:ext cx="924882" cy="9233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23" name="T1"/>
            <p:cNvSpPr txBox="1"/>
            <p:nvPr/>
          </p:nvSpPr>
          <p:spPr>
            <a:xfrm>
              <a:off x="655280" y="-733016"/>
              <a:ext cx="679197" cy="7091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T1</a:t>
              </a:r>
            </a:p>
          </p:txBody>
        </p:sp>
      </p:grpSp>
      <p:sp>
        <p:nvSpPr>
          <p:cNvPr id="325" name="Shape"/>
          <p:cNvSpPr/>
          <p:nvPr/>
        </p:nvSpPr>
        <p:spPr>
          <a:xfrm>
            <a:off x="8505916" y="5871600"/>
            <a:ext cx="2562316" cy="9233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FFC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8100" tIns="38100" rIns="38100" bIns="38100" anchor="ctr"/>
          <a:lstStyle/>
          <a:p>
            <a:endParaRPr sz="3400"/>
          </a:p>
        </p:txBody>
      </p:sp>
      <p:sp>
        <p:nvSpPr>
          <p:cNvPr id="326" name="Condition  C"/>
          <p:cNvSpPr txBox="1"/>
          <p:nvPr/>
        </p:nvSpPr>
        <p:spPr>
          <a:xfrm>
            <a:off x="8360863" y="6783080"/>
            <a:ext cx="2852421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Condition  C</a:t>
            </a:r>
          </a:p>
        </p:txBody>
      </p:sp>
      <p:sp>
        <p:nvSpPr>
          <p:cNvPr id="327" name="Line"/>
          <p:cNvSpPr/>
          <p:nvPr/>
        </p:nvSpPr>
        <p:spPr>
          <a:xfrm flipH="1">
            <a:off x="3036640" y="2671440"/>
            <a:ext cx="1" cy="690745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400"/>
            </a:pPr>
            <a:endParaRPr/>
          </a:p>
        </p:txBody>
      </p:sp>
      <p:grpSp>
        <p:nvGrpSpPr>
          <p:cNvPr id="330" name="Group"/>
          <p:cNvGrpSpPr/>
          <p:nvPr/>
        </p:nvGrpSpPr>
        <p:grpSpPr>
          <a:xfrm>
            <a:off x="4747366" y="1953875"/>
            <a:ext cx="924882" cy="1505137"/>
            <a:chOff x="0" y="-682609"/>
            <a:chExt cx="924881" cy="1505136"/>
          </a:xfrm>
        </p:grpSpPr>
        <p:sp>
          <p:nvSpPr>
            <p:cNvPr id="328" name="T2"/>
            <p:cNvSpPr txBox="1"/>
            <p:nvPr/>
          </p:nvSpPr>
          <p:spPr>
            <a:xfrm>
              <a:off x="122842" y="-682610"/>
              <a:ext cx="679197" cy="7091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T2</a:t>
              </a:r>
            </a:p>
          </p:txBody>
        </p:sp>
        <p:pic>
          <p:nvPicPr>
            <p:cNvPr id="329" name="Image" descr="Image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-100813"/>
              <a:ext cx="924882" cy="92334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32" name="TIME"/>
          <p:cNvSpPr txBox="1"/>
          <p:nvPr/>
        </p:nvSpPr>
        <p:spPr>
          <a:xfrm>
            <a:off x="2341489" y="2035511"/>
            <a:ext cx="1227837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TIME</a:t>
            </a:r>
          </a:p>
        </p:txBody>
      </p:sp>
      <p:sp>
        <p:nvSpPr>
          <p:cNvPr id="334" name="P’s state"/>
          <p:cNvSpPr/>
          <p:nvPr/>
        </p:nvSpPr>
        <p:spPr>
          <a:xfrm>
            <a:off x="8908574" y="3939362"/>
            <a:ext cx="1270001" cy="1270001"/>
          </a:xfrm>
          <a:prstGeom prst="roundRect">
            <a:avLst>
              <a:gd name="adj" fmla="val 15000"/>
            </a:avLst>
          </a:prstGeom>
          <a:solidFill>
            <a:srgbClr val="CBCBCB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 anchor="ctr"/>
          <a:lstStyle>
            <a:lvl1pPr>
              <a:defRPr sz="3400"/>
            </a:lvl1pPr>
          </a:lstStyle>
          <a:p>
            <a:r>
              <a:rPr dirty="0"/>
              <a:t>P </a:t>
            </a:r>
            <a:br>
              <a:rPr lang="en-US" dirty="0"/>
            </a:br>
            <a:r>
              <a:rPr lang="en-US" dirty="0"/>
              <a:t>False</a:t>
            </a:r>
            <a:endParaRPr dirty="0"/>
          </a:p>
        </p:txBody>
      </p:sp>
      <p:pic>
        <p:nvPicPr>
          <p:cNvPr id="23" name="Line" descr="Line">
            <a:extLst>
              <a:ext uri="{FF2B5EF4-FFF2-40B4-BE49-F238E27FC236}">
                <a16:creationId xmlns:a16="http://schemas.microsoft.com/office/drawing/2014/main" id="{2658B2F3-98F9-4CE5-BCA7-43901188D77A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299995" y="3766568"/>
            <a:ext cx="2288541" cy="76201"/>
          </a:xfrm>
          <a:prstGeom prst="rect">
            <a:avLst/>
          </a:prstGeom>
        </p:spPr>
      </p:pic>
      <p:sp>
        <p:nvSpPr>
          <p:cNvPr id="24" name="CS">
            <a:extLst>
              <a:ext uri="{FF2B5EF4-FFF2-40B4-BE49-F238E27FC236}">
                <a16:creationId xmlns:a16="http://schemas.microsoft.com/office/drawing/2014/main" id="{CF231604-6E8F-4121-8BD3-C664103C0345}"/>
              </a:ext>
            </a:extLst>
          </p:cNvPr>
          <p:cNvSpPr txBox="1"/>
          <p:nvPr/>
        </p:nvSpPr>
        <p:spPr>
          <a:xfrm>
            <a:off x="660673" y="3883739"/>
            <a:ext cx="791973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r>
              <a:rPr dirty="0"/>
              <a:t>CS</a:t>
            </a:r>
          </a:p>
        </p:txBody>
      </p:sp>
      <p:sp>
        <p:nvSpPr>
          <p:cNvPr id="26" name="while (!P()) wait(C,m)">
            <a:extLst>
              <a:ext uri="{FF2B5EF4-FFF2-40B4-BE49-F238E27FC236}">
                <a16:creationId xmlns:a16="http://schemas.microsoft.com/office/drawing/2014/main" id="{2CAB81AD-FCAE-42C5-9678-F8EF8D9D1D8C}"/>
              </a:ext>
            </a:extLst>
          </p:cNvPr>
          <p:cNvSpPr txBox="1"/>
          <p:nvPr/>
        </p:nvSpPr>
        <p:spPr>
          <a:xfrm>
            <a:off x="255895" y="4640838"/>
            <a:ext cx="2806858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1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2400" b="0" dirty="0">
                <a:solidFill>
                  <a:srgbClr val="0070C0"/>
                </a:solidFill>
              </a:rPr>
              <a:t>while (P) wait(</a:t>
            </a:r>
            <a:r>
              <a:rPr sz="2400" b="0" dirty="0" err="1">
                <a:solidFill>
                  <a:schemeClr val="accent5"/>
                </a:solidFill>
              </a:rPr>
              <a:t>C,m</a:t>
            </a:r>
            <a:r>
              <a:rPr sz="2400" b="0" dirty="0">
                <a:solidFill>
                  <a:srgbClr val="0070C0"/>
                </a:solidFill>
              </a:rPr>
              <a:t>)</a:t>
            </a:r>
          </a:p>
        </p:txBody>
      </p:sp>
      <p:pic>
        <p:nvPicPr>
          <p:cNvPr id="27" name="Line" descr="Line">
            <a:extLst>
              <a:ext uri="{FF2B5EF4-FFF2-40B4-BE49-F238E27FC236}">
                <a16:creationId xmlns:a16="http://schemas.microsoft.com/office/drawing/2014/main" id="{68FBE636-0AF1-4158-8A1E-6E668D0C0F22}"/>
              </a:ext>
            </a:extLst>
          </p:cNvPr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308375" y="5243704"/>
            <a:ext cx="2288541" cy="76200"/>
          </a:xfrm>
          <a:prstGeom prst="rect">
            <a:avLst/>
          </a:prstGeom>
        </p:spPr>
      </p:pic>
      <p:pic>
        <p:nvPicPr>
          <p:cNvPr id="29" name="Line" descr="Line">
            <a:extLst>
              <a:ext uri="{FF2B5EF4-FFF2-40B4-BE49-F238E27FC236}">
                <a16:creationId xmlns:a16="http://schemas.microsoft.com/office/drawing/2014/main" id="{6E51C869-FB14-437E-AB08-77C381B62156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3936330" y="5871600"/>
            <a:ext cx="2288541" cy="76201"/>
          </a:xfrm>
          <a:prstGeom prst="rect">
            <a:avLst/>
          </a:prstGeom>
        </p:spPr>
      </p:pic>
      <p:sp>
        <p:nvSpPr>
          <p:cNvPr id="30" name="CS">
            <a:extLst>
              <a:ext uri="{FF2B5EF4-FFF2-40B4-BE49-F238E27FC236}">
                <a16:creationId xmlns:a16="http://schemas.microsoft.com/office/drawing/2014/main" id="{1D8EF829-54FF-4F28-BD76-57AF26F853DC}"/>
              </a:ext>
            </a:extLst>
          </p:cNvPr>
          <p:cNvSpPr txBox="1"/>
          <p:nvPr/>
        </p:nvSpPr>
        <p:spPr>
          <a:xfrm>
            <a:off x="4684613" y="6073915"/>
            <a:ext cx="791973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r>
              <a:rPr dirty="0"/>
              <a:t>CS</a:t>
            </a:r>
          </a:p>
        </p:txBody>
      </p:sp>
      <p:pic>
        <p:nvPicPr>
          <p:cNvPr id="32" name="Line" descr="Line">
            <a:extLst>
              <a:ext uri="{FF2B5EF4-FFF2-40B4-BE49-F238E27FC236}">
                <a16:creationId xmlns:a16="http://schemas.microsoft.com/office/drawing/2014/main" id="{DB763931-C604-4682-B8CE-E4A478E3981A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3936330" y="8021338"/>
            <a:ext cx="2288541" cy="76201"/>
          </a:xfrm>
          <a:prstGeom prst="rect">
            <a:avLst/>
          </a:prstGeom>
        </p:spPr>
      </p:pic>
      <p:pic>
        <p:nvPicPr>
          <p:cNvPr id="33" name="Image" descr="Image">
            <a:extLst>
              <a:ext uri="{FF2B5EF4-FFF2-40B4-BE49-F238E27FC236}">
                <a16:creationId xmlns:a16="http://schemas.microsoft.com/office/drawing/2014/main" id="{C80C3491-ABF9-4833-9ED1-10370649D220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50001" t="6773" r="5526" b="5121"/>
          <a:stretch>
            <a:fillRect/>
          </a:stretch>
        </p:blipFill>
        <p:spPr>
          <a:xfrm rot="19241074">
            <a:off x="11637878" y="3154011"/>
            <a:ext cx="1084661" cy="12101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67" extrusionOk="0">
                <a:moveTo>
                  <a:pt x="16004" y="0"/>
                </a:moveTo>
                <a:cubicBezTo>
                  <a:pt x="13731" y="-15"/>
                  <a:pt x="11495" y="1220"/>
                  <a:pt x="10685" y="3409"/>
                </a:cubicBezTo>
                <a:cubicBezTo>
                  <a:pt x="10529" y="3831"/>
                  <a:pt x="10391" y="5824"/>
                  <a:pt x="10377" y="7837"/>
                </a:cubicBezTo>
                <a:lnTo>
                  <a:pt x="10353" y="11494"/>
                </a:lnTo>
                <a:lnTo>
                  <a:pt x="9460" y="11536"/>
                </a:lnTo>
                <a:cubicBezTo>
                  <a:pt x="8968" y="11557"/>
                  <a:pt x="6639" y="11582"/>
                  <a:pt x="4284" y="11593"/>
                </a:cubicBezTo>
                <a:lnTo>
                  <a:pt x="0" y="11614"/>
                </a:lnTo>
                <a:lnTo>
                  <a:pt x="0" y="16374"/>
                </a:lnTo>
                <a:cubicBezTo>
                  <a:pt x="0" y="20012"/>
                  <a:pt x="72" y="21151"/>
                  <a:pt x="316" y="21184"/>
                </a:cubicBezTo>
                <a:cubicBezTo>
                  <a:pt x="492" y="21207"/>
                  <a:pt x="3230" y="21280"/>
                  <a:pt x="6394" y="21346"/>
                </a:cubicBezTo>
                <a:cubicBezTo>
                  <a:pt x="9557" y="21413"/>
                  <a:pt x="12316" y="21504"/>
                  <a:pt x="12527" y="21544"/>
                </a:cubicBezTo>
                <a:cubicBezTo>
                  <a:pt x="12738" y="21585"/>
                  <a:pt x="13125" y="21569"/>
                  <a:pt x="13388" y="21509"/>
                </a:cubicBezTo>
                <a:cubicBezTo>
                  <a:pt x="14341" y="21291"/>
                  <a:pt x="14726" y="21256"/>
                  <a:pt x="16486" y="21212"/>
                </a:cubicBezTo>
                <a:lnTo>
                  <a:pt x="18281" y="21163"/>
                </a:lnTo>
                <a:lnTo>
                  <a:pt x="16874" y="20957"/>
                </a:lnTo>
                <a:cubicBezTo>
                  <a:pt x="16100" y="20842"/>
                  <a:pt x="14946" y="20723"/>
                  <a:pt x="14313" y="20696"/>
                </a:cubicBezTo>
                <a:lnTo>
                  <a:pt x="13167" y="20646"/>
                </a:lnTo>
                <a:lnTo>
                  <a:pt x="13033" y="16013"/>
                </a:lnTo>
                <a:cubicBezTo>
                  <a:pt x="12952" y="13094"/>
                  <a:pt x="12814" y="11401"/>
                  <a:pt x="12653" y="11437"/>
                </a:cubicBezTo>
                <a:cubicBezTo>
                  <a:pt x="12513" y="11469"/>
                  <a:pt x="12358" y="11212"/>
                  <a:pt x="12314" y="10864"/>
                </a:cubicBezTo>
                <a:cubicBezTo>
                  <a:pt x="12269" y="10516"/>
                  <a:pt x="12129" y="10289"/>
                  <a:pt x="11997" y="10362"/>
                </a:cubicBezTo>
                <a:cubicBezTo>
                  <a:pt x="11534" y="10618"/>
                  <a:pt x="11442" y="9762"/>
                  <a:pt x="11887" y="9322"/>
                </a:cubicBezTo>
                <a:cubicBezTo>
                  <a:pt x="12252" y="8961"/>
                  <a:pt x="12304" y="8631"/>
                  <a:pt x="12171" y="7554"/>
                </a:cubicBezTo>
                <a:cubicBezTo>
                  <a:pt x="11909" y="5423"/>
                  <a:pt x="12361" y="3650"/>
                  <a:pt x="13388" y="2730"/>
                </a:cubicBezTo>
                <a:cubicBezTo>
                  <a:pt x="14909" y="1369"/>
                  <a:pt x="16999" y="1358"/>
                  <a:pt x="18557" y="2709"/>
                </a:cubicBezTo>
                <a:cubicBezTo>
                  <a:pt x="19545" y="3566"/>
                  <a:pt x="19940" y="4873"/>
                  <a:pt x="19940" y="7314"/>
                </a:cubicBezTo>
                <a:cubicBezTo>
                  <a:pt x="19940" y="8540"/>
                  <a:pt x="20049" y="9056"/>
                  <a:pt x="20383" y="9386"/>
                </a:cubicBezTo>
                <a:cubicBezTo>
                  <a:pt x="20804" y="9803"/>
                  <a:pt x="20804" y="9839"/>
                  <a:pt x="20383" y="10115"/>
                </a:cubicBezTo>
                <a:cubicBezTo>
                  <a:pt x="19658" y="10589"/>
                  <a:pt x="19847" y="10958"/>
                  <a:pt x="20770" y="10878"/>
                </a:cubicBezTo>
                <a:lnTo>
                  <a:pt x="21600" y="10808"/>
                </a:lnTo>
                <a:lnTo>
                  <a:pt x="21576" y="7611"/>
                </a:lnTo>
                <a:cubicBezTo>
                  <a:pt x="21550" y="3700"/>
                  <a:pt x="21280" y="2734"/>
                  <a:pt x="19838" y="1443"/>
                </a:cubicBezTo>
                <a:cubicBezTo>
                  <a:pt x="18748" y="468"/>
                  <a:pt x="17368" y="9"/>
                  <a:pt x="16004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36" name="while (!P()) wait(C,m)">
            <a:extLst>
              <a:ext uri="{FF2B5EF4-FFF2-40B4-BE49-F238E27FC236}">
                <a16:creationId xmlns:a16="http://schemas.microsoft.com/office/drawing/2014/main" id="{8C2BBB9B-7C89-46F2-BDCB-91962FA8A7CC}"/>
              </a:ext>
            </a:extLst>
          </p:cNvPr>
          <p:cNvSpPr txBox="1"/>
          <p:nvPr/>
        </p:nvSpPr>
        <p:spPr>
          <a:xfrm>
            <a:off x="4302341" y="6702285"/>
            <a:ext cx="1556516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1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lang="en-US" sz="2400" b="0" dirty="0">
                <a:solidFill>
                  <a:srgbClr val="0070C0"/>
                </a:solidFill>
              </a:rPr>
              <a:t>Fetch data</a:t>
            </a:r>
          </a:p>
          <a:p>
            <a:r>
              <a:rPr lang="en-US" sz="2400" b="0" dirty="0">
                <a:solidFill>
                  <a:srgbClr val="0070C0"/>
                </a:solidFill>
              </a:rPr>
              <a:t>Change P</a:t>
            </a:r>
          </a:p>
          <a:p>
            <a:r>
              <a:rPr lang="en-US" sz="2400" b="0" dirty="0">
                <a:solidFill>
                  <a:srgbClr val="0070C0"/>
                </a:solidFill>
              </a:rPr>
              <a:t>signal(C)</a:t>
            </a:r>
          </a:p>
          <a:p>
            <a:endParaRPr sz="2400" b="0" dirty="0">
              <a:solidFill>
                <a:srgbClr val="0070C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96654B9-1B96-49B0-B913-33599725262E}"/>
              </a:ext>
            </a:extLst>
          </p:cNvPr>
          <p:cNvSpPr txBox="1"/>
          <p:nvPr/>
        </p:nvSpPr>
        <p:spPr>
          <a:xfrm>
            <a:off x="8505916" y="8471176"/>
            <a:ext cx="3496024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rPr>
              <a:t>T2 unlock()</a:t>
            </a:r>
          </a:p>
        </p:txBody>
      </p:sp>
      <p:sp>
        <p:nvSpPr>
          <p:cNvPr id="31" name="while (!P()) wait(C,m)">
            <a:extLst>
              <a:ext uri="{FF2B5EF4-FFF2-40B4-BE49-F238E27FC236}">
                <a16:creationId xmlns:a16="http://schemas.microsoft.com/office/drawing/2014/main" id="{8C2BBB9B-7C89-46F2-BDCB-91962FA8A7CC}"/>
              </a:ext>
            </a:extLst>
          </p:cNvPr>
          <p:cNvSpPr txBox="1"/>
          <p:nvPr/>
        </p:nvSpPr>
        <p:spPr>
          <a:xfrm>
            <a:off x="4183989" y="8238535"/>
            <a:ext cx="1899559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1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lang="en-US" sz="2400" b="0" dirty="0">
                <a:solidFill>
                  <a:srgbClr val="0070C0"/>
                </a:solidFill>
              </a:rPr>
              <a:t>Process data</a:t>
            </a:r>
          </a:p>
          <a:p>
            <a:endParaRPr sz="2400" b="0" dirty="0">
              <a:solidFill>
                <a:srgbClr val="0070C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213448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 advAuto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toryboard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Storyboard</a:t>
            </a:r>
          </a:p>
        </p:txBody>
      </p:sp>
      <p:sp>
        <p:nvSpPr>
          <p:cNvPr id="315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316" name="Seal 3 SPOT281.jpg" descr="Seal 3 SPOT281.jpg"/>
          <p:cNvPicPr>
            <a:picLocks noChangeAspect="1"/>
          </p:cNvPicPr>
          <p:nvPr/>
        </p:nvPicPr>
        <p:blipFill>
          <a:blip r:embed="rId2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318" name="Rounded Rectangle"/>
          <p:cNvSpPr/>
          <p:nvPr/>
        </p:nvSpPr>
        <p:spPr>
          <a:xfrm>
            <a:off x="8422938" y="2308140"/>
            <a:ext cx="3579003" cy="3106326"/>
          </a:xfrm>
          <a:prstGeom prst="roundRect">
            <a:avLst>
              <a:gd name="adj" fmla="val 7143"/>
            </a:avLst>
          </a:prstGeom>
          <a:blipFill>
            <a:blip r:embed="rId3"/>
          </a:blipFill>
          <a:ln w="12700">
            <a:miter lim="400000"/>
          </a:ln>
          <a:effectLst>
            <a:outerShdw blurRad="25400" dist="25400" dir="2388334" rotWithShape="0">
              <a:srgbClr val="000000">
                <a:alpha val="79310"/>
              </a:srgbClr>
            </a:outerShdw>
          </a:effectLst>
        </p:spPr>
        <p:txBody>
          <a:bodyPr lIns="38100" tIns="38100" rIns="38100" bIns="38100" anchor="ctr"/>
          <a:lstStyle/>
          <a:p>
            <a:pPr>
              <a:defRPr sz="3400"/>
            </a:pPr>
            <a:endParaRPr/>
          </a:p>
        </p:txBody>
      </p:sp>
      <p:sp>
        <p:nvSpPr>
          <p:cNvPr id="319" name="Rectangle"/>
          <p:cNvSpPr/>
          <p:nvPr/>
        </p:nvSpPr>
        <p:spPr>
          <a:xfrm>
            <a:off x="8905742" y="2585265"/>
            <a:ext cx="2288524" cy="924967"/>
          </a:xfrm>
          <a:prstGeom prst="rect">
            <a:avLst/>
          </a:prstGeom>
          <a:solidFill>
            <a:srgbClr val="CBCBCB"/>
          </a:solidFill>
          <a:ln w="25400">
            <a:solidFill>
              <a:srgbClr val="000000"/>
            </a:solidFill>
            <a:miter lim="400000"/>
          </a:ln>
        </p:spPr>
        <p:txBody>
          <a:bodyPr lIns="38100" tIns="38100" rIns="38100" bIns="38100" anchor="ctr"/>
          <a:lstStyle/>
          <a:p>
            <a:endParaRPr sz="3400"/>
          </a:p>
        </p:txBody>
      </p:sp>
      <p:sp>
        <p:nvSpPr>
          <p:cNvPr id="320" name="Shared…"/>
          <p:cNvSpPr txBox="1"/>
          <p:nvPr/>
        </p:nvSpPr>
        <p:spPr>
          <a:xfrm>
            <a:off x="6639505" y="2308140"/>
            <a:ext cx="1818133" cy="13314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Shared</a:t>
            </a:r>
          </a:p>
          <a:p>
            <a:r>
              <a:t>Data</a:t>
            </a:r>
          </a:p>
        </p:txBody>
      </p:sp>
      <p:sp>
        <p:nvSpPr>
          <p:cNvPr id="321" name="mutex"/>
          <p:cNvSpPr txBox="1"/>
          <p:nvPr/>
        </p:nvSpPr>
        <p:spPr>
          <a:xfrm rot="19087322">
            <a:off x="11580672" y="5198556"/>
            <a:ext cx="1468629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mutex</a:t>
            </a:r>
          </a:p>
        </p:txBody>
      </p:sp>
      <p:grpSp>
        <p:nvGrpSpPr>
          <p:cNvPr id="324" name="Group"/>
          <p:cNvGrpSpPr/>
          <p:nvPr/>
        </p:nvGrpSpPr>
        <p:grpSpPr>
          <a:xfrm>
            <a:off x="594219" y="1962276"/>
            <a:ext cx="924882" cy="1488335"/>
            <a:chOff x="532438" y="-733015"/>
            <a:chExt cx="924881" cy="1488334"/>
          </a:xfrm>
        </p:grpSpPr>
        <p:pic>
          <p:nvPicPr>
            <p:cNvPr id="322" name="Image" descr="Image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2438" y="-168021"/>
              <a:ext cx="924882" cy="9233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23" name="T1"/>
            <p:cNvSpPr txBox="1"/>
            <p:nvPr/>
          </p:nvSpPr>
          <p:spPr>
            <a:xfrm>
              <a:off x="655280" y="-733016"/>
              <a:ext cx="679197" cy="7091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T1</a:t>
              </a:r>
            </a:p>
          </p:txBody>
        </p:sp>
      </p:grpSp>
      <p:sp>
        <p:nvSpPr>
          <p:cNvPr id="325" name="Shape"/>
          <p:cNvSpPr/>
          <p:nvPr/>
        </p:nvSpPr>
        <p:spPr>
          <a:xfrm>
            <a:off x="8505916" y="5871600"/>
            <a:ext cx="2562316" cy="9233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blipFill>
            <a:blip r:embed="rId5"/>
          </a:blipFill>
          <a:ln w="12700">
            <a:miter lim="400000"/>
          </a:ln>
          <a:effectLst>
            <a:outerShdw blurRad="50800" dist="12700" rotWithShape="0">
              <a:srgbClr val="000000">
                <a:alpha val="50000"/>
              </a:srgbClr>
            </a:outerShdw>
          </a:effectLst>
        </p:spPr>
        <p:txBody>
          <a:bodyPr lIns="38100" tIns="38100" rIns="38100" bIns="38100" anchor="ctr"/>
          <a:lstStyle/>
          <a:p>
            <a:endParaRPr sz="3400"/>
          </a:p>
        </p:txBody>
      </p:sp>
      <p:sp>
        <p:nvSpPr>
          <p:cNvPr id="326" name="Condition  C"/>
          <p:cNvSpPr txBox="1"/>
          <p:nvPr/>
        </p:nvSpPr>
        <p:spPr>
          <a:xfrm>
            <a:off x="8360863" y="6783080"/>
            <a:ext cx="2852421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Condition  C</a:t>
            </a:r>
          </a:p>
        </p:txBody>
      </p:sp>
      <p:sp>
        <p:nvSpPr>
          <p:cNvPr id="327" name="Line"/>
          <p:cNvSpPr/>
          <p:nvPr/>
        </p:nvSpPr>
        <p:spPr>
          <a:xfrm flipH="1">
            <a:off x="3036640" y="2671440"/>
            <a:ext cx="1" cy="690745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400"/>
            </a:pPr>
            <a:endParaRPr/>
          </a:p>
        </p:txBody>
      </p:sp>
      <p:grpSp>
        <p:nvGrpSpPr>
          <p:cNvPr id="330" name="Group"/>
          <p:cNvGrpSpPr/>
          <p:nvPr/>
        </p:nvGrpSpPr>
        <p:grpSpPr>
          <a:xfrm>
            <a:off x="4747366" y="1953875"/>
            <a:ext cx="924882" cy="1505137"/>
            <a:chOff x="0" y="-682609"/>
            <a:chExt cx="924881" cy="1505136"/>
          </a:xfrm>
        </p:grpSpPr>
        <p:sp>
          <p:nvSpPr>
            <p:cNvPr id="328" name="T2"/>
            <p:cNvSpPr txBox="1"/>
            <p:nvPr/>
          </p:nvSpPr>
          <p:spPr>
            <a:xfrm>
              <a:off x="122842" y="-682610"/>
              <a:ext cx="679197" cy="7091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T2</a:t>
              </a:r>
            </a:p>
          </p:txBody>
        </p:sp>
        <p:pic>
          <p:nvPicPr>
            <p:cNvPr id="329" name="Image" descr="Image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-100813"/>
              <a:ext cx="924882" cy="92334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32" name="TIME"/>
          <p:cNvSpPr txBox="1"/>
          <p:nvPr/>
        </p:nvSpPr>
        <p:spPr>
          <a:xfrm>
            <a:off x="2341489" y="2035511"/>
            <a:ext cx="1227837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TIME</a:t>
            </a:r>
          </a:p>
        </p:txBody>
      </p:sp>
      <p:sp>
        <p:nvSpPr>
          <p:cNvPr id="334" name="P’s state"/>
          <p:cNvSpPr/>
          <p:nvPr/>
        </p:nvSpPr>
        <p:spPr>
          <a:xfrm>
            <a:off x="8908574" y="3939362"/>
            <a:ext cx="1270001" cy="1270001"/>
          </a:xfrm>
          <a:prstGeom prst="roundRect">
            <a:avLst>
              <a:gd name="adj" fmla="val 15000"/>
            </a:avLst>
          </a:prstGeom>
          <a:solidFill>
            <a:srgbClr val="CBCBCB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 anchor="ctr"/>
          <a:lstStyle>
            <a:lvl1pPr>
              <a:defRPr sz="3400"/>
            </a:lvl1pPr>
          </a:lstStyle>
          <a:p>
            <a:r>
              <a:rPr dirty="0"/>
              <a:t>P </a:t>
            </a:r>
            <a:br>
              <a:rPr lang="en-US" dirty="0"/>
            </a:br>
            <a:r>
              <a:rPr lang="en-US" dirty="0"/>
              <a:t>False</a:t>
            </a:r>
            <a:endParaRPr dirty="0"/>
          </a:p>
        </p:txBody>
      </p:sp>
      <p:pic>
        <p:nvPicPr>
          <p:cNvPr id="23" name="Line" descr="Line">
            <a:extLst>
              <a:ext uri="{FF2B5EF4-FFF2-40B4-BE49-F238E27FC236}">
                <a16:creationId xmlns:a16="http://schemas.microsoft.com/office/drawing/2014/main" id="{2658B2F3-98F9-4CE5-BCA7-43901188D77A}"/>
              </a:ext>
            </a:extLst>
          </p:cNvPr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299995" y="3766568"/>
            <a:ext cx="2288541" cy="76201"/>
          </a:xfrm>
          <a:prstGeom prst="rect">
            <a:avLst/>
          </a:prstGeom>
        </p:spPr>
      </p:pic>
      <p:sp>
        <p:nvSpPr>
          <p:cNvPr id="24" name="CS">
            <a:extLst>
              <a:ext uri="{FF2B5EF4-FFF2-40B4-BE49-F238E27FC236}">
                <a16:creationId xmlns:a16="http://schemas.microsoft.com/office/drawing/2014/main" id="{CF231604-6E8F-4121-8BD3-C664103C0345}"/>
              </a:ext>
            </a:extLst>
          </p:cNvPr>
          <p:cNvSpPr txBox="1"/>
          <p:nvPr/>
        </p:nvSpPr>
        <p:spPr>
          <a:xfrm>
            <a:off x="660673" y="3883739"/>
            <a:ext cx="791973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r>
              <a:rPr dirty="0"/>
              <a:t>CS</a:t>
            </a:r>
          </a:p>
        </p:txBody>
      </p:sp>
      <p:sp>
        <p:nvSpPr>
          <p:cNvPr id="26" name="while (!P()) wait(C,m)">
            <a:extLst>
              <a:ext uri="{FF2B5EF4-FFF2-40B4-BE49-F238E27FC236}">
                <a16:creationId xmlns:a16="http://schemas.microsoft.com/office/drawing/2014/main" id="{2CAB81AD-FCAE-42C5-9678-F8EF8D9D1D8C}"/>
              </a:ext>
            </a:extLst>
          </p:cNvPr>
          <p:cNvSpPr txBox="1"/>
          <p:nvPr/>
        </p:nvSpPr>
        <p:spPr>
          <a:xfrm>
            <a:off x="255895" y="4640838"/>
            <a:ext cx="2806858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1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2400" b="0" dirty="0">
                <a:solidFill>
                  <a:srgbClr val="0070C0"/>
                </a:solidFill>
              </a:rPr>
              <a:t>while (P) wait(</a:t>
            </a:r>
            <a:r>
              <a:rPr sz="2400" b="0" dirty="0" err="1">
                <a:solidFill>
                  <a:schemeClr val="accent5"/>
                </a:solidFill>
              </a:rPr>
              <a:t>C,m</a:t>
            </a:r>
            <a:r>
              <a:rPr sz="2400" b="0" dirty="0">
                <a:solidFill>
                  <a:srgbClr val="0070C0"/>
                </a:solidFill>
              </a:rPr>
              <a:t>)</a:t>
            </a:r>
          </a:p>
        </p:txBody>
      </p:sp>
      <p:pic>
        <p:nvPicPr>
          <p:cNvPr id="27" name="Line" descr="Line">
            <a:extLst>
              <a:ext uri="{FF2B5EF4-FFF2-40B4-BE49-F238E27FC236}">
                <a16:creationId xmlns:a16="http://schemas.microsoft.com/office/drawing/2014/main" id="{68FBE636-0AF1-4158-8A1E-6E668D0C0F22}"/>
              </a:ext>
            </a:extLst>
          </p:cNvPr>
          <p:cNvPicPr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308375" y="5243704"/>
            <a:ext cx="2288541" cy="76200"/>
          </a:xfrm>
          <a:prstGeom prst="rect">
            <a:avLst/>
          </a:prstGeom>
        </p:spPr>
      </p:pic>
      <p:pic>
        <p:nvPicPr>
          <p:cNvPr id="29" name="Line" descr="Line">
            <a:extLst>
              <a:ext uri="{FF2B5EF4-FFF2-40B4-BE49-F238E27FC236}">
                <a16:creationId xmlns:a16="http://schemas.microsoft.com/office/drawing/2014/main" id="{6E51C869-FB14-437E-AB08-77C381B62156}"/>
              </a:ext>
            </a:extLst>
          </p:cNvPr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3936330" y="5871600"/>
            <a:ext cx="2288541" cy="76201"/>
          </a:xfrm>
          <a:prstGeom prst="rect">
            <a:avLst/>
          </a:prstGeom>
        </p:spPr>
      </p:pic>
      <p:sp>
        <p:nvSpPr>
          <p:cNvPr id="30" name="CS">
            <a:extLst>
              <a:ext uri="{FF2B5EF4-FFF2-40B4-BE49-F238E27FC236}">
                <a16:creationId xmlns:a16="http://schemas.microsoft.com/office/drawing/2014/main" id="{1D8EF829-54FF-4F28-BD76-57AF26F853DC}"/>
              </a:ext>
            </a:extLst>
          </p:cNvPr>
          <p:cNvSpPr txBox="1"/>
          <p:nvPr/>
        </p:nvSpPr>
        <p:spPr>
          <a:xfrm>
            <a:off x="4684613" y="6073915"/>
            <a:ext cx="791973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r>
              <a:rPr dirty="0"/>
              <a:t>CS</a:t>
            </a:r>
          </a:p>
        </p:txBody>
      </p:sp>
      <p:pic>
        <p:nvPicPr>
          <p:cNvPr id="32" name="Line" descr="Line">
            <a:extLst>
              <a:ext uri="{FF2B5EF4-FFF2-40B4-BE49-F238E27FC236}">
                <a16:creationId xmlns:a16="http://schemas.microsoft.com/office/drawing/2014/main" id="{DB763931-C604-4682-B8CE-E4A478E3981A}"/>
              </a:ext>
            </a:extLst>
          </p:cNvPr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3936330" y="8021338"/>
            <a:ext cx="2288541" cy="76201"/>
          </a:xfrm>
          <a:prstGeom prst="rect">
            <a:avLst/>
          </a:prstGeom>
        </p:spPr>
      </p:pic>
      <p:sp>
        <p:nvSpPr>
          <p:cNvPr id="35" name="while (!P()) wait(C,m)">
            <a:extLst>
              <a:ext uri="{FF2B5EF4-FFF2-40B4-BE49-F238E27FC236}">
                <a16:creationId xmlns:a16="http://schemas.microsoft.com/office/drawing/2014/main" id="{D2143E19-AF4D-4CA9-A84F-C17E9B6025B9}"/>
              </a:ext>
            </a:extLst>
          </p:cNvPr>
          <p:cNvSpPr txBox="1"/>
          <p:nvPr/>
        </p:nvSpPr>
        <p:spPr>
          <a:xfrm>
            <a:off x="185362" y="8490605"/>
            <a:ext cx="2877391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1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lang="en-US" sz="2400" b="0" dirty="0">
                <a:solidFill>
                  <a:srgbClr val="0070C0"/>
                </a:solidFill>
              </a:rPr>
              <a:t>Continue to produce</a:t>
            </a:r>
            <a:endParaRPr sz="2400" b="0" dirty="0">
              <a:solidFill>
                <a:srgbClr val="0070C0"/>
              </a:solidFill>
            </a:endParaRPr>
          </a:p>
        </p:txBody>
      </p:sp>
      <p:pic>
        <p:nvPicPr>
          <p:cNvPr id="36" name="Image" descr="Image">
            <a:extLst>
              <a:ext uri="{FF2B5EF4-FFF2-40B4-BE49-F238E27FC236}">
                <a16:creationId xmlns:a16="http://schemas.microsoft.com/office/drawing/2014/main" id="{58F0FE00-F644-4E9F-820C-94374C94E65B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l="5089" t="18800" r="60871" b="5381"/>
          <a:stretch>
            <a:fillRect/>
          </a:stretch>
        </p:blipFill>
        <p:spPr>
          <a:xfrm rot="19389011">
            <a:off x="11717827" y="3384698"/>
            <a:ext cx="821357" cy="10302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2" h="21523" extrusionOk="0">
                <a:moveTo>
                  <a:pt x="8445" y="2"/>
                </a:moveTo>
                <a:cubicBezTo>
                  <a:pt x="7549" y="24"/>
                  <a:pt x="6691" y="191"/>
                  <a:pt x="5789" y="516"/>
                </a:cubicBezTo>
                <a:cubicBezTo>
                  <a:pt x="2586" y="1673"/>
                  <a:pt x="1724" y="2963"/>
                  <a:pt x="1465" y="7000"/>
                </a:cubicBezTo>
                <a:cubicBezTo>
                  <a:pt x="1300" y="9572"/>
                  <a:pt x="1210" y="9916"/>
                  <a:pt x="683" y="9918"/>
                </a:cubicBezTo>
                <a:cubicBezTo>
                  <a:pt x="131" y="9920"/>
                  <a:pt x="81" y="10335"/>
                  <a:pt x="17" y="15423"/>
                </a:cubicBezTo>
                <a:cubicBezTo>
                  <a:pt x="-38" y="19760"/>
                  <a:pt x="36" y="20947"/>
                  <a:pt x="381" y="21053"/>
                </a:cubicBezTo>
                <a:cubicBezTo>
                  <a:pt x="622" y="21126"/>
                  <a:pt x="748" y="21282"/>
                  <a:pt x="663" y="21393"/>
                </a:cubicBezTo>
                <a:cubicBezTo>
                  <a:pt x="516" y="21581"/>
                  <a:pt x="17107" y="21559"/>
                  <a:pt x="19280" y="21368"/>
                </a:cubicBezTo>
                <a:cubicBezTo>
                  <a:pt x="19677" y="21333"/>
                  <a:pt x="20672" y="21292"/>
                  <a:pt x="21562" y="21252"/>
                </a:cubicBezTo>
                <a:lnTo>
                  <a:pt x="21562" y="20796"/>
                </a:lnTo>
                <a:cubicBezTo>
                  <a:pt x="20960" y="20755"/>
                  <a:pt x="20457" y="20684"/>
                  <a:pt x="19905" y="20680"/>
                </a:cubicBezTo>
                <a:cubicBezTo>
                  <a:pt x="18548" y="20669"/>
                  <a:pt x="17724" y="20537"/>
                  <a:pt x="17457" y="20282"/>
                </a:cubicBezTo>
                <a:cubicBezTo>
                  <a:pt x="17167" y="20003"/>
                  <a:pt x="17086" y="18509"/>
                  <a:pt x="17165" y="14868"/>
                </a:cubicBezTo>
                <a:cubicBezTo>
                  <a:pt x="17226" y="12102"/>
                  <a:pt x="17188" y="9885"/>
                  <a:pt x="17072" y="9943"/>
                </a:cubicBezTo>
                <a:cubicBezTo>
                  <a:pt x="16531" y="10210"/>
                  <a:pt x="16186" y="9182"/>
                  <a:pt x="16040" y="6867"/>
                </a:cubicBezTo>
                <a:cubicBezTo>
                  <a:pt x="15812" y="3238"/>
                  <a:pt x="14329" y="1208"/>
                  <a:pt x="11310" y="392"/>
                </a:cubicBezTo>
                <a:cubicBezTo>
                  <a:pt x="10276" y="113"/>
                  <a:pt x="9341" y="-19"/>
                  <a:pt x="8445" y="2"/>
                </a:cubicBezTo>
                <a:close/>
                <a:moveTo>
                  <a:pt x="8852" y="1992"/>
                </a:moveTo>
                <a:cubicBezTo>
                  <a:pt x="10524" y="2044"/>
                  <a:pt x="12156" y="2840"/>
                  <a:pt x="13040" y="4222"/>
                </a:cubicBezTo>
                <a:cubicBezTo>
                  <a:pt x="13684" y="5231"/>
                  <a:pt x="13785" y="5749"/>
                  <a:pt x="13707" y="7663"/>
                </a:cubicBezTo>
                <a:lnTo>
                  <a:pt x="13613" y="9918"/>
                </a:lnTo>
                <a:lnTo>
                  <a:pt x="8924" y="9993"/>
                </a:lnTo>
                <a:cubicBezTo>
                  <a:pt x="6347" y="10033"/>
                  <a:pt x="4134" y="9986"/>
                  <a:pt x="4007" y="9885"/>
                </a:cubicBezTo>
                <a:cubicBezTo>
                  <a:pt x="3581" y="9546"/>
                  <a:pt x="3768" y="5284"/>
                  <a:pt x="4247" y="4372"/>
                </a:cubicBezTo>
                <a:cubicBezTo>
                  <a:pt x="4502" y="3885"/>
                  <a:pt x="5272" y="3145"/>
                  <a:pt x="5955" y="2730"/>
                </a:cubicBezTo>
                <a:cubicBezTo>
                  <a:pt x="6835" y="2196"/>
                  <a:pt x="7848" y="1961"/>
                  <a:pt x="8852" y="1992"/>
                </a:cubicBezTo>
                <a:close/>
              </a:path>
            </a:pathLst>
          </a:custGeom>
          <a:ln w="12700">
            <a:miter lim="400000"/>
          </a:ln>
        </p:spPr>
      </p:pic>
      <p:pic>
        <p:nvPicPr>
          <p:cNvPr id="37" name="Line" descr="Line">
            <a:extLst>
              <a:ext uri="{FF2B5EF4-FFF2-40B4-BE49-F238E27FC236}">
                <a16:creationId xmlns:a16="http://schemas.microsoft.com/office/drawing/2014/main" id="{1412B9F6-DB6E-4DF8-B4E8-6EEFD7F813CA}"/>
              </a:ext>
            </a:extLst>
          </p:cNvPr>
          <p:cNvPicPr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290837" y="8182588"/>
            <a:ext cx="2288541" cy="76200"/>
          </a:xfrm>
          <a:prstGeom prst="rect">
            <a:avLst/>
          </a:prstGeom>
        </p:spPr>
      </p:pic>
      <p:sp>
        <p:nvSpPr>
          <p:cNvPr id="39" name="while (!P()) wait(C,m)">
            <a:extLst>
              <a:ext uri="{FF2B5EF4-FFF2-40B4-BE49-F238E27FC236}">
                <a16:creationId xmlns:a16="http://schemas.microsoft.com/office/drawing/2014/main" id="{54979EE6-8849-4535-9DE7-FF42617F198C}"/>
              </a:ext>
            </a:extLst>
          </p:cNvPr>
          <p:cNvSpPr txBox="1"/>
          <p:nvPr/>
        </p:nvSpPr>
        <p:spPr>
          <a:xfrm>
            <a:off x="4302341" y="6702285"/>
            <a:ext cx="1556516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1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lang="en-US" sz="2400" b="0" dirty="0">
                <a:solidFill>
                  <a:srgbClr val="0070C0"/>
                </a:solidFill>
              </a:rPr>
              <a:t>Fetch data</a:t>
            </a:r>
          </a:p>
          <a:p>
            <a:r>
              <a:rPr lang="en-US" sz="2400" b="0" dirty="0">
                <a:solidFill>
                  <a:srgbClr val="0070C0"/>
                </a:solidFill>
              </a:rPr>
              <a:t>Change P</a:t>
            </a:r>
          </a:p>
          <a:p>
            <a:r>
              <a:rPr lang="en-US" sz="2400" b="0" dirty="0">
                <a:solidFill>
                  <a:srgbClr val="0070C0"/>
                </a:solidFill>
              </a:rPr>
              <a:t>signal(C)</a:t>
            </a:r>
          </a:p>
          <a:p>
            <a:endParaRPr sz="2400" b="0" dirty="0">
              <a:solidFill>
                <a:srgbClr val="0070C0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31E9C46-DF1C-43BA-8A34-E62F66415609}"/>
              </a:ext>
            </a:extLst>
          </p:cNvPr>
          <p:cNvSpPr txBox="1"/>
          <p:nvPr/>
        </p:nvSpPr>
        <p:spPr>
          <a:xfrm>
            <a:off x="8505916" y="8471176"/>
            <a:ext cx="3496024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rPr>
              <a:t>T1 gains the lock</a:t>
            </a:r>
          </a:p>
        </p:txBody>
      </p:sp>
      <p:sp>
        <p:nvSpPr>
          <p:cNvPr id="33" name="while (!P()) wait(C,m)">
            <a:extLst>
              <a:ext uri="{FF2B5EF4-FFF2-40B4-BE49-F238E27FC236}">
                <a16:creationId xmlns:a16="http://schemas.microsoft.com/office/drawing/2014/main" id="{8C2BBB9B-7C89-46F2-BDCB-91962FA8A7CC}"/>
              </a:ext>
            </a:extLst>
          </p:cNvPr>
          <p:cNvSpPr txBox="1"/>
          <p:nvPr/>
        </p:nvSpPr>
        <p:spPr>
          <a:xfrm>
            <a:off x="4183989" y="8238535"/>
            <a:ext cx="1899559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1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lang="en-US" sz="2400" b="0" dirty="0">
                <a:solidFill>
                  <a:srgbClr val="0070C0"/>
                </a:solidFill>
              </a:rPr>
              <a:t>Process data</a:t>
            </a:r>
          </a:p>
          <a:p>
            <a:endParaRPr sz="2400" b="0" dirty="0">
              <a:solidFill>
                <a:srgbClr val="0070C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045224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Scenario 2 (Eager consumer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Scenario 2 (Eager consumer)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6A32A94-0F96-47F5-B162-F2633803CC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Consumer tries to fetch data before they are produced</a:t>
            </a:r>
          </a:p>
        </p:txBody>
      </p:sp>
      <p:sp>
        <p:nvSpPr>
          <p:cNvPr id="682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683" name="Seal 3 SPOT281.jpg" descr="Seal 3 SPOT281.jpg"/>
          <p:cNvPicPr>
            <a:picLocks noChangeAspect="1"/>
          </p:cNvPicPr>
          <p:nvPr/>
        </p:nvPicPr>
        <p:blipFill>
          <a:blip r:embed="rId2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25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Storyboard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Storyboard</a:t>
            </a:r>
          </a:p>
        </p:txBody>
      </p:sp>
      <p:sp>
        <p:nvSpPr>
          <p:cNvPr id="687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688" name="Seal 3 SPOT281.jpg" descr="Seal 3 SPOT281.jpg"/>
          <p:cNvPicPr>
            <a:picLocks noChangeAspect="1"/>
          </p:cNvPicPr>
          <p:nvPr/>
        </p:nvPicPr>
        <p:blipFill>
          <a:blip r:embed="rId2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690" name="Rounded Rectangle"/>
          <p:cNvSpPr/>
          <p:nvPr/>
        </p:nvSpPr>
        <p:spPr>
          <a:xfrm>
            <a:off x="8422938" y="2308140"/>
            <a:ext cx="3579003" cy="3106326"/>
          </a:xfrm>
          <a:prstGeom prst="roundRect">
            <a:avLst>
              <a:gd name="adj" fmla="val 7143"/>
            </a:avLst>
          </a:prstGeom>
          <a:blipFill>
            <a:blip r:embed="rId3"/>
          </a:blipFill>
          <a:ln w="12700">
            <a:miter lim="400000"/>
          </a:ln>
          <a:effectLst>
            <a:outerShdw blurRad="25400" dist="25400" dir="2388334" rotWithShape="0">
              <a:srgbClr val="000000">
                <a:alpha val="79310"/>
              </a:srgbClr>
            </a:outerShdw>
          </a:effectLst>
        </p:spPr>
        <p:txBody>
          <a:bodyPr lIns="38100" tIns="38100" rIns="38100" bIns="38100" anchor="ctr"/>
          <a:lstStyle/>
          <a:p>
            <a:pPr>
              <a:defRPr sz="3400"/>
            </a:pPr>
            <a:endParaRPr/>
          </a:p>
        </p:txBody>
      </p:sp>
      <p:sp>
        <p:nvSpPr>
          <p:cNvPr id="691" name="Rectangle"/>
          <p:cNvSpPr/>
          <p:nvPr/>
        </p:nvSpPr>
        <p:spPr>
          <a:xfrm>
            <a:off x="8905742" y="2585265"/>
            <a:ext cx="2288524" cy="924967"/>
          </a:xfrm>
          <a:prstGeom prst="rect">
            <a:avLst/>
          </a:prstGeom>
          <a:solidFill>
            <a:srgbClr val="CBCBCB"/>
          </a:solidFill>
          <a:ln w="25400">
            <a:solidFill>
              <a:srgbClr val="000000"/>
            </a:solidFill>
            <a:miter lim="400000"/>
          </a:ln>
        </p:spPr>
        <p:txBody>
          <a:bodyPr lIns="38100" tIns="38100" rIns="38100" bIns="38100" anchor="ctr"/>
          <a:lstStyle/>
          <a:p>
            <a:pPr>
              <a:defRPr sz="3400"/>
            </a:pPr>
            <a:endParaRPr/>
          </a:p>
        </p:txBody>
      </p:sp>
      <p:sp>
        <p:nvSpPr>
          <p:cNvPr id="692" name="Shared…"/>
          <p:cNvSpPr txBox="1"/>
          <p:nvPr/>
        </p:nvSpPr>
        <p:spPr>
          <a:xfrm>
            <a:off x="6639505" y="2308140"/>
            <a:ext cx="1818133" cy="13314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Shared</a:t>
            </a:r>
          </a:p>
          <a:p>
            <a:r>
              <a:t>Data</a:t>
            </a:r>
          </a:p>
        </p:txBody>
      </p:sp>
      <p:sp>
        <p:nvSpPr>
          <p:cNvPr id="693" name="mutex"/>
          <p:cNvSpPr txBox="1"/>
          <p:nvPr/>
        </p:nvSpPr>
        <p:spPr>
          <a:xfrm rot="19087322">
            <a:off x="11580672" y="5198556"/>
            <a:ext cx="1468629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mutex</a:t>
            </a:r>
          </a:p>
        </p:txBody>
      </p:sp>
      <p:grpSp>
        <p:nvGrpSpPr>
          <p:cNvPr id="696" name="Group"/>
          <p:cNvGrpSpPr/>
          <p:nvPr/>
        </p:nvGrpSpPr>
        <p:grpSpPr>
          <a:xfrm>
            <a:off x="594219" y="1962276"/>
            <a:ext cx="924882" cy="1488335"/>
            <a:chOff x="532438" y="-733015"/>
            <a:chExt cx="924881" cy="1488334"/>
          </a:xfrm>
        </p:grpSpPr>
        <p:pic>
          <p:nvPicPr>
            <p:cNvPr id="694" name="Image" descr="Image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2438" y="-168021"/>
              <a:ext cx="924882" cy="9233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95" name="T1"/>
            <p:cNvSpPr txBox="1"/>
            <p:nvPr/>
          </p:nvSpPr>
          <p:spPr>
            <a:xfrm>
              <a:off x="655280" y="-733016"/>
              <a:ext cx="679197" cy="7091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T1</a:t>
              </a:r>
            </a:p>
          </p:txBody>
        </p:sp>
      </p:grpSp>
      <p:sp>
        <p:nvSpPr>
          <p:cNvPr id="697" name="Shape"/>
          <p:cNvSpPr/>
          <p:nvPr/>
        </p:nvSpPr>
        <p:spPr>
          <a:xfrm>
            <a:off x="8505916" y="5871600"/>
            <a:ext cx="2562316" cy="9233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blipFill>
            <a:blip r:embed="rId5"/>
          </a:blipFill>
          <a:ln w="12700">
            <a:miter lim="400000"/>
          </a:ln>
          <a:effectLst>
            <a:outerShdw blurRad="50800" dist="12700" rotWithShape="0">
              <a:srgbClr val="000000">
                <a:alpha val="50000"/>
              </a:srgbClr>
            </a:outerShdw>
          </a:effectLst>
        </p:spPr>
        <p:txBody>
          <a:bodyPr lIns="38100" tIns="38100" rIns="38100" bIns="38100" anchor="ctr"/>
          <a:lstStyle/>
          <a:p>
            <a:pPr>
              <a:defRPr sz="3400"/>
            </a:pPr>
            <a:endParaRPr/>
          </a:p>
        </p:txBody>
      </p:sp>
      <p:sp>
        <p:nvSpPr>
          <p:cNvPr id="698" name="Condition  C"/>
          <p:cNvSpPr txBox="1"/>
          <p:nvPr/>
        </p:nvSpPr>
        <p:spPr>
          <a:xfrm>
            <a:off x="8360863" y="6783080"/>
            <a:ext cx="2852421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Condition  C</a:t>
            </a:r>
          </a:p>
        </p:txBody>
      </p:sp>
      <p:sp>
        <p:nvSpPr>
          <p:cNvPr id="699" name="Line"/>
          <p:cNvSpPr/>
          <p:nvPr/>
        </p:nvSpPr>
        <p:spPr>
          <a:xfrm flipH="1">
            <a:off x="3010390" y="2663039"/>
            <a:ext cx="1" cy="690745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400"/>
            </a:pPr>
            <a:endParaRPr/>
          </a:p>
        </p:txBody>
      </p:sp>
      <p:grpSp>
        <p:nvGrpSpPr>
          <p:cNvPr id="702" name="Group"/>
          <p:cNvGrpSpPr/>
          <p:nvPr/>
        </p:nvGrpSpPr>
        <p:grpSpPr>
          <a:xfrm>
            <a:off x="4747366" y="1953875"/>
            <a:ext cx="924882" cy="1505137"/>
            <a:chOff x="0" y="-682609"/>
            <a:chExt cx="924881" cy="1505136"/>
          </a:xfrm>
        </p:grpSpPr>
        <p:sp>
          <p:nvSpPr>
            <p:cNvPr id="700" name="T2"/>
            <p:cNvSpPr txBox="1"/>
            <p:nvPr/>
          </p:nvSpPr>
          <p:spPr>
            <a:xfrm>
              <a:off x="122842" y="-682610"/>
              <a:ext cx="679197" cy="7091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T2</a:t>
              </a:r>
            </a:p>
          </p:txBody>
        </p:sp>
        <p:pic>
          <p:nvPicPr>
            <p:cNvPr id="701" name="Image" descr="Image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-100813"/>
              <a:ext cx="924882" cy="92334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704" name="TIME"/>
          <p:cNvSpPr txBox="1"/>
          <p:nvPr/>
        </p:nvSpPr>
        <p:spPr>
          <a:xfrm>
            <a:off x="2341489" y="2035511"/>
            <a:ext cx="1227837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TIME</a:t>
            </a:r>
          </a:p>
        </p:txBody>
      </p:sp>
      <p:pic>
        <p:nvPicPr>
          <p:cNvPr id="705" name="Image" descr="Image"/>
          <p:cNvPicPr>
            <a:picLocks noChangeAspect="1"/>
          </p:cNvPicPr>
          <p:nvPr/>
        </p:nvPicPr>
        <p:blipFill>
          <a:blip r:embed="rId6"/>
          <a:srcRect l="50001" t="6773" r="5526" b="5121"/>
          <a:stretch>
            <a:fillRect/>
          </a:stretch>
        </p:blipFill>
        <p:spPr>
          <a:xfrm rot="19241074">
            <a:off x="11637878" y="3154011"/>
            <a:ext cx="1084661" cy="12101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67" extrusionOk="0">
                <a:moveTo>
                  <a:pt x="16004" y="0"/>
                </a:moveTo>
                <a:cubicBezTo>
                  <a:pt x="13731" y="-15"/>
                  <a:pt x="11495" y="1220"/>
                  <a:pt x="10685" y="3409"/>
                </a:cubicBezTo>
                <a:cubicBezTo>
                  <a:pt x="10529" y="3831"/>
                  <a:pt x="10391" y="5824"/>
                  <a:pt x="10377" y="7837"/>
                </a:cubicBezTo>
                <a:lnTo>
                  <a:pt x="10353" y="11494"/>
                </a:lnTo>
                <a:lnTo>
                  <a:pt x="9460" y="11536"/>
                </a:lnTo>
                <a:cubicBezTo>
                  <a:pt x="8968" y="11557"/>
                  <a:pt x="6639" y="11582"/>
                  <a:pt x="4284" y="11593"/>
                </a:cubicBezTo>
                <a:lnTo>
                  <a:pt x="0" y="11614"/>
                </a:lnTo>
                <a:lnTo>
                  <a:pt x="0" y="16374"/>
                </a:lnTo>
                <a:cubicBezTo>
                  <a:pt x="0" y="20012"/>
                  <a:pt x="72" y="21151"/>
                  <a:pt x="316" y="21184"/>
                </a:cubicBezTo>
                <a:cubicBezTo>
                  <a:pt x="492" y="21207"/>
                  <a:pt x="3230" y="21280"/>
                  <a:pt x="6394" y="21346"/>
                </a:cubicBezTo>
                <a:cubicBezTo>
                  <a:pt x="9557" y="21413"/>
                  <a:pt x="12316" y="21504"/>
                  <a:pt x="12527" y="21544"/>
                </a:cubicBezTo>
                <a:cubicBezTo>
                  <a:pt x="12738" y="21585"/>
                  <a:pt x="13125" y="21569"/>
                  <a:pt x="13388" y="21509"/>
                </a:cubicBezTo>
                <a:cubicBezTo>
                  <a:pt x="14341" y="21291"/>
                  <a:pt x="14726" y="21256"/>
                  <a:pt x="16486" y="21212"/>
                </a:cubicBezTo>
                <a:lnTo>
                  <a:pt x="18281" y="21163"/>
                </a:lnTo>
                <a:lnTo>
                  <a:pt x="16874" y="20957"/>
                </a:lnTo>
                <a:cubicBezTo>
                  <a:pt x="16100" y="20842"/>
                  <a:pt x="14946" y="20723"/>
                  <a:pt x="14313" y="20696"/>
                </a:cubicBezTo>
                <a:lnTo>
                  <a:pt x="13167" y="20646"/>
                </a:lnTo>
                <a:lnTo>
                  <a:pt x="13033" y="16013"/>
                </a:lnTo>
                <a:cubicBezTo>
                  <a:pt x="12952" y="13094"/>
                  <a:pt x="12814" y="11401"/>
                  <a:pt x="12653" y="11437"/>
                </a:cubicBezTo>
                <a:cubicBezTo>
                  <a:pt x="12513" y="11469"/>
                  <a:pt x="12358" y="11212"/>
                  <a:pt x="12314" y="10864"/>
                </a:cubicBezTo>
                <a:cubicBezTo>
                  <a:pt x="12269" y="10516"/>
                  <a:pt x="12129" y="10289"/>
                  <a:pt x="11997" y="10362"/>
                </a:cubicBezTo>
                <a:cubicBezTo>
                  <a:pt x="11534" y="10618"/>
                  <a:pt x="11442" y="9762"/>
                  <a:pt x="11887" y="9322"/>
                </a:cubicBezTo>
                <a:cubicBezTo>
                  <a:pt x="12252" y="8961"/>
                  <a:pt x="12304" y="8631"/>
                  <a:pt x="12171" y="7554"/>
                </a:cubicBezTo>
                <a:cubicBezTo>
                  <a:pt x="11909" y="5423"/>
                  <a:pt x="12361" y="3650"/>
                  <a:pt x="13388" y="2730"/>
                </a:cubicBezTo>
                <a:cubicBezTo>
                  <a:pt x="14909" y="1369"/>
                  <a:pt x="16999" y="1358"/>
                  <a:pt x="18557" y="2709"/>
                </a:cubicBezTo>
                <a:cubicBezTo>
                  <a:pt x="19545" y="3566"/>
                  <a:pt x="19940" y="4873"/>
                  <a:pt x="19940" y="7314"/>
                </a:cubicBezTo>
                <a:cubicBezTo>
                  <a:pt x="19940" y="8540"/>
                  <a:pt x="20049" y="9056"/>
                  <a:pt x="20383" y="9386"/>
                </a:cubicBezTo>
                <a:cubicBezTo>
                  <a:pt x="20804" y="9803"/>
                  <a:pt x="20804" y="9839"/>
                  <a:pt x="20383" y="10115"/>
                </a:cubicBezTo>
                <a:cubicBezTo>
                  <a:pt x="19658" y="10589"/>
                  <a:pt x="19847" y="10958"/>
                  <a:pt x="20770" y="10878"/>
                </a:cubicBezTo>
                <a:lnTo>
                  <a:pt x="21600" y="10808"/>
                </a:lnTo>
                <a:lnTo>
                  <a:pt x="21576" y="7611"/>
                </a:lnTo>
                <a:cubicBezTo>
                  <a:pt x="21550" y="3700"/>
                  <a:pt x="21280" y="2734"/>
                  <a:pt x="19838" y="1443"/>
                </a:cubicBezTo>
                <a:cubicBezTo>
                  <a:pt x="18748" y="468"/>
                  <a:pt x="17368" y="9"/>
                  <a:pt x="16004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706" name="P’s state"/>
          <p:cNvSpPr/>
          <p:nvPr/>
        </p:nvSpPr>
        <p:spPr>
          <a:xfrm>
            <a:off x="8908574" y="3939362"/>
            <a:ext cx="1270001" cy="1270001"/>
          </a:xfrm>
          <a:prstGeom prst="roundRect">
            <a:avLst>
              <a:gd name="adj" fmla="val 15000"/>
            </a:avLst>
          </a:prstGeom>
          <a:solidFill>
            <a:srgbClr val="CBCBCB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 anchor="ctr"/>
          <a:lstStyle>
            <a:lvl1pPr>
              <a:defRPr sz="3400"/>
            </a:lvl1pPr>
          </a:lstStyle>
          <a:p>
            <a:r>
              <a:rPr dirty="0"/>
              <a:t>P</a:t>
            </a:r>
            <a:endParaRPr lang="en-US" dirty="0"/>
          </a:p>
          <a:p>
            <a:r>
              <a:rPr lang="en-US" dirty="0"/>
              <a:t>False</a:t>
            </a:r>
            <a:endParaRPr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86F059A-DE76-4334-A431-351C58CA28C7}"/>
              </a:ext>
            </a:extLst>
          </p:cNvPr>
          <p:cNvSpPr txBox="1"/>
          <p:nvPr/>
        </p:nvSpPr>
        <p:spPr>
          <a:xfrm>
            <a:off x="8505916" y="8471176"/>
            <a:ext cx="3496024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rPr>
              <a:t>Buffer is empty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26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Storyboard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Storyboard</a:t>
            </a:r>
          </a:p>
        </p:txBody>
      </p:sp>
      <p:sp>
        <p:nvSpPr>
          <p:cNvPr id="709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710" name="Seal 3 SPOT281.jpg" descr="Seal 3 SPOT281.jpg"/>
          <p:cNvPicPr>
            <a:picLocks noChangeAspect="1"/>
          </p:cNvPicPr>
          <p:nvPr/>
        </p:nvPicPr>
        <p:blipFill>
          <a:blip r:embed="rId2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712" name="Rounded Rectangle"/>
          <p:cNvSpPr/>
          <p:nvPr/>
        </p:nvSpPr>
        <p:spPr>
          <a:xfrm>
            <a:off x="8422938" y="2308140"/>
            <a:ext cx="3579003" cy="3106326"/>
          </a:xfrm>
          <a:prstGeom prst="roundRect">
            <a:avLst>
              <a:gd name="adj" fmla="val 7143"/>
            </a:avLst>
          </a:prstGeom>
          <a:blipFill>
            <a:blip r:embed="rId3"/>
          </a:blipFill>
          <a:ln w="12700">
            <a:miter lim="400000"/>
          </a:ln>
          <a:effectLst>
            <a:outerShdw blurRad="25400" dist="25400" dir="2388334" rotWithShape="0">
              <a:srgbClr val="000000">
                <a:alpha val="79310"/>
              </a:srgbClr>
            </a:outerShdw>
          </a:effectLst>
        </p:spPr>
        <p:txBody>
          <a:bodyPr lIns="38100" tIns="38100" rIns="38100" bIns="38100" anchor="ctr"/>
          <a:lstStyle/>
          <a:p>
            <a:pPr>
              <a:defRPr sz="3400"/>
            </a:pPr>
            <a:endParaRPr/>
          </a:p>
        </p:txBody>
      </p:sp>
      <p:sp>
        <p:nvSpPr>
          <p:cNvPr id="713" name="Rectangle"/>
          <p:cNvSpPr/>
          <p:nvPr/>
        </p:nvSpPr>
        <p:spPr>
          <a:xfrm>
            <a:off x="8905742" y="2585265"/>
            <a:ext cx="2288524" cy="924967"/>
          </a:xfrm>
          <a:prstGeom prst="rect">
            <a:avLst/>
          </a:prstGeom>
          <a:solidFill>
            <a:srgbClr val="CBCBCB"/>
          </a:solidFill>
          <a:ln w="25400">
            <a:solidFill>
              <a:srgbClr val="000000"/>
            </a:solidFill>
            <a:miter lim="400000"/>
          </a:ln>
        </p:spPr>
        <p:txBody>
          <a:bodyPr lIns="38100" tIns="38100" rIns="38100" bIns="38100" anchor="ctr"/>
          <a:lstStyle/>
          <a:p>
            <a:pPr>
              <a:defRPr sz="3400"/>
            </a:pPr>
            <a:endParaRPr/>
          </a:p>
        </p:txBody>
      </p:sp>
      <p:sp>
        <p:nvSpPr>
          <p:cNvPr id="714" name="Shared…"/>
          <p:cNvSpPr txBox="1"/>
          <p:nvPr/>
        </p:nvSpPr>
        <p:spPr>
          <a:xfrm>
            <a:off x="6639505" y="2308140"/>
            <a:ext cx="1818133" cy="13314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Shared</a:t>
            </a:r>
          </a:p>
          <a:p>
            <a:r>
              <a:t>Data</a:t>
            </a:r>
          </a:p>
        </p:txBody>
      </p:sp>
      <p:sp>
        <p:nvSpPr>
          <p:cNvPr id="715" name="mutex"/>
          <p:cNvSpPr txBox="1"/>
          <p:nvPr/>
        </p:nvSpPr>
        <p:spPr>
          <a:xfrm rot="19087322">
            <a:off x="11580672" y="5198556"/>
            <a:ext cx="1468629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mutex</a:t>
            </a:r>
          </a:p>
        </p:txBody>
      </p:sp>
      <p:grpSp>
        <p:nvGrpSpPr>
          <p:cNvPr id="718" name="Group"/>
          <p:cNvGrpSpPr/>
          <p:nvPr/>
        </p:nvGrpSpPr>
        <p:grpSpPr>
          <a:xfrm>
            <a:off x="594219" y="1962276"/>
            <a:ext cx="924882" cy="1488335"/>
            <a:chOff x="532438" y="-733015"/>
            <a:chExt cx="924881" cy="1488334"/>
          </a:xfrm>
        </p:grpSpPr>
        <p:pic>
          <p:nvPicPr>
            <p:cNvPr id="716" name="Image" descr="Image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2438" y="-168021"/>
              <a:ext cx="924882" cy="9233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717" name="T1"/>
            <p:cNvSpPr txBox="1"/>
            <p:nvPr/>
          </p:nvSpPr>
          <p:spPr>
            <a:xfrm>
              <a:off x="655280" y="-733016"/>
              <a:ext cx="679197" cy="7091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T1</a:t>
              </a:r>
            </a:p>
          </p:txBody>
        </p:sp>
      </p:grpSp>
      <p:sp>
        <p:nvSpPr>
          <p:cNvPr id="719" name="Shape"/>
          <p:cNvSpPr/>
          <p:nvPr/>
        </p:nvSpPr>
        <p:spPr>
          <a:xfrm>
            <a:off x="8505916" y="5871600"/>
            <a:ext cx="2562316" cy="9233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blipFill>
            <a:blip r:embed="rId5"/>
          </a:blipFill>
          <a:ln w="12700">
            <a:miter lim="400000"/>
          </a:ln>
          <a:effectLst>
            <a:outerShdw blurRad="50800" dist="12700" rotWithShape="0">
              <a:srgbClr val="000000">
                <a:alpha val="50000"/>
              </a:srgbClr>
            </a:outerShdw>
          </a:effectLst>
        </p:spPr>
        <p:txBody>
          <a:bodyPr lIns="38100" tIns="38100" rIns="38100" bIns="38100" anchor="ctr"/>
          <a:lstStyle/>
          <a:p>
            <a:endParaRPr sz="3400"/>
          </a:p>
        </p:txBody>
      </p:sp>
      <p:sp>
        <p:nvSpPr>
          <p:cNvPr id="720" name="Condition  C"/>
          <p:cNvSpPr txBox="1"/>
          <p:nvPr/>
        </p:nvSpPr>
        <p:spPr>
          <a:xfrm>
            <a:off x="8360863" y="6783080"/>
            <a:ext cx="2852421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Condition  C</a:t>
            </a:r>
          </a:p>
        </p:txBody>
      </p:sp>
      <p:sp>
        <p:nvSpPr>
          <p:cNvPr id="721" name="Line"/>
          <p:cNvSpPr/>
          <p:nvPr/>
        </p:nvSpPr>
        <p:spPr>
          <a:xfrm flipH="1">
            <a:off x="3015081" y="2663039"/>
            <a:ext cx="1" cy="690745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400"/>
            </a:pPr>
            <a:endParaRPr/>
          </a:p>
        </p:txBody>
      </p:sp>
      <p:grpSp>
        <p:nvGrpSpPr>
          <p:cNvPr id="724" name="Group"/>
          <p:cNvGrpSpPr/>
          <p:nvPr/>
        </p:nvGrpSpPr>
        <p:grpSpPr>
          <a:xfrm>
            <a:off x="4747366" y="1953875"/>
            <a:ext cx="924882" cy="1505137"/>
            <a:chOff x="0" y="-682609"/>
            <a:chExt cx="924881" cy="1505136"/>
          </a:xfrm>
        </p:grpSpPr>
        <p:sp>
          <p:nvSpPr>
            <p:cNvPr id="722" name="T2"/>
            <p:cNvSpPr txBox="1"/>
            <p:nvPr/>
          </p:nvSpPr>
          <p:spPr>
            <a:xfrm>
              <a:off x="122842" y="-682610"/>
              <a:ext cx="679197" cy="7091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T2</a:t>
              </a:r>
            </a:p>
          </p:txBody>
        </p:sp>
        <p:pic>
          <p:nvPicPr>
            <p:cNvPr id="723" name="Image" descr="Image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-100813"/>
              <a:ext cx="924882" cy="92334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726" name="TIME"/>
          <p:cNvSpPr txBox="1"/>
          <p:nvPr/>
        </p:nvSpPr>
        <p:spPr>
          <a:xfrm>
            <a:off x="2341489" y="2035511"/>
            <a:ext cx="1227837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TIME</a:t>
            </a:r>
          </a:p>
        </p:txBody>
      </p:sp>
      <p:sp>
        <p:nvSpPr>
          <p:cNvPr id="727" name="P’s state"/>
          <p:cNvSpPr/>
          <p:nvPr/>
        </p:nvSpPr>
        <p:spPr>
          <a:xfrm>
            <a:off x="8908574" y="3939362"/>
            <a:ext cx="1270001" cy="1270001"/>
          </a:xfrm>
          <a:prstGeom prst="roundRect">
            <a:avLst>
              <a:gd name="adj" fmla="val 15000"/>
            </a:avLst>
          </a:prstGeom>
          <a:solidFill>
            <a:srgbClr val="CBCBCB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 anchor="ctr"/>
          <a:lstStyle>
            <a:lvl1pPr>
              <a:defRPr sz="3400"/>
            </a:lvl1pPr>
          </a:lstStyle>
          <a:p>
            <a:r>
              <a:rPr dirty="0"/>
              <a:t>P</a:t>
            </a:r>
            <a:endParaRPr lang="en-US" dirty="0"/>
          </a:p>
          <a:p>
            <a:r>
              <a:rPr lang="en-US" dirty="0"/>
              <a:t>False</a:t>
            </a:r>
            <a:endParaRPr dirty="0"/>
          </a:p>
        </p:txBody>
      </p:sp>
      <p:pic>
        <p:nvPicPr>
          <p:cNvPr id="728" name="Line" descr="Line"/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3727990" y="3823203"/>
            <a:ext cx="2288541" cy="76201"/>
          </a:xfrm>
          <a:prstGeom prst="rect">
            <a:avLst/>
          </a:prstGeom>
        </p:spPr>
      </p:pic>
      <p:sp>
        <p:nvSpPr>
          <p:cNvPr id="730" name="CS"/>
          <p:cNvSpPr txBox="1"/>
          <p:nvPr/>
        </p:nvSpPr>
        <p:spPr>
          <a:xfrm>
            <a:off x="5190049" y="3815112"/>
            <a:ext cx="791973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r>
              <a:rPr dirty="0"/>
              <a:t>CS</a:t>
            </a:r>
          </a:p>
        </p:txBody>
      </p:sp>
      <p:pic>
        <p:nvPicPr>
          <p:cNvPr id="731" name="Image" descr="Image"/>
          <p:cNvPicPr>
            <a:picLocks noChangeAspect="1"/>
          </p:cNvPicPr>
          <p:nvPr/>
        </p:nvPicPr>
        <p:blipFill>
          <a:blip r:embed="rId7"/>
          <a:srcRect l="5089" t="18800" r="60871" b="5381"/>
          <a:stretch>
            <a:fillRect/>
          </a:stretch>
        </p:blipFill>
        <p:spPr>
          <a:xfrm rot="19389011">
            <a:off x="11717827" y="3384698"/>
            <a:ext cx="821357" cy="10302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2" h="21523" extrusionOk="0">
                <a:moveTo>
                  <a:pt x="8445" y="2"/>
                </a:moveTo>
                <a:cubicBezTo>
                  <a:pt x="7549" y="24"/>
                  <a:pt x="6691" y="191"/>
                  <a:pt x="5789" y="516"/>
                </a:cubicBezTo>
                <a:cubicBezTo>
                  <a:pt x="2586" y="1673"/>
                  <a:pt x="1724" y="2963"/>
                  <a:pt x="1465" y="7000"/>
                </a:cubicBezTo>
                <a:cubicBezTo>
                  <a:pt x="1300" y="9572"/>
                  <a:pt x="1210" y="9916"/>
                  <a:pt x="683" y="9918"/>
                </a:cubicBezTo>
                <a:cubicBezTo>
                  <a:pt x="131" y="9920"/>
                  <a:pt x="81" y="10335"/>
                  <a:pt x="17" y="15423"/>
                </a:cubicBezTo>
                <a:cubicBezTo>
                  <a:pt x="-38" y="19760"/>
                  <a:pt x="36" y="20947"/>
                  <a:pt x="381" y="21053"/>
                </a:cubicBezTo>
                <a:cubicBezTo>
                  <a:pt x="622" y="21126"/>
                  <a:pt x="748" y="21282"/>
                  <a:pt x="663" y="21393"/>
                </a:cubicBezTo>
                <a:cubicBezTo>
                  <a:pt x="516" y="21581"/>
                  <a:pt x="17107" y="21559"/>
                  <a:pt x="19280" y="21368"/>
                </a:cubicBezTo>
                <a:cubicBezTo>
                  <a:pt x="19677" y="21333"/>
                  <a:pt x="20672" y="21292"/>
                  <a:pt x="21562" y="21252"/>
                </a:cubicBezTo>
                <a:lnTo>
                  <a:pt x="21562" y="20796"/>
                </a:lnTo>
                <a:cubicBezTo>
                  <a:pt x="20960" y="20755"/>
                  <a:pt x="20457" y="20684"/>
                  <a:pt x="19905" y="20680"/>
                </a:cubicBezTo>
                <a:cubicBezTo>
                  <a:pt x="18548" y="20669"/>
                  <a:pt x="17724" y="20537"/>
                  <a:pt x="17457" y="20282"/>
                </a:cubicBezTo>
                <a:cubicBezTo>
                  <a:pt x="17167" y="20003"/>
                  <a:pt x="17086" y="18509"/>
                  <a:pt x="17165" y="14868"/>
                </a:cubicBezTo>
                <a:cubicBezTo>
                  <a:pt x="17226" y="12102"/>
                  <a:pt x="17188" y="9885"/>
                  <a:pt x="17072" y="9943"/>
                </a:cubicBezTo>
                <a:cubicBezTo>
                  <a:pt x="16531" y="10210"/>
                  <a:pt x="16186" y="9182"/>
                  <a:pt x="16040" y="6867"/>
                </a:cubicBezTo>
                <a:cubicBezTo>
                  <a:pt x="15812" y="3238"/>
                  <a:pt x="14329" y="1208"/>
                  <a:pt x="11310" y="392"/>
                </a:cubicBezTo>
                <a:cubicBezTo>
                  <a:pt x="10276" y="113"/>
                  <a:pt x="9341" y="-19"/>
                  <a:pt x="8445" y="2"/>
                </a:cubicBezTo>
                <a:close/>
                <a:moveTo>
                  <a:pt x="8852" y="1992"/>
                </a:moveTo>
                <a:cubicBezTo>
                  <a:pt x="10524" y="2044"/>
                  <a:pt x="12156" y="2840"/>
                  <a:pt x="13040" y="4222"/>
                </a:cubicBezTo>
                <a:cubicBezTo>
                  <a:pt x="13684" y="5231"/>
                  <a:pt x="13785" y="5749"/>
                  <a:pt x="13707" y="7663"/>
                </a:cubicBezTo>
                <a:lnTo>
                  <a:pt x="13613" y="9918"/>
                </a:lnTo>
                <a:lnTo>
                  <a:pt x="8924" y="9993"/>
                </a:lnTo>
                <a:cubicBezTo>
                  <a:pt x="6347" y="10033"/>
                  <a:pt x="4134" y="9986"/>
                  <a:pt x="4007" y="9885"/>
                </a:cubicBezTo>
                <a:cubicBezTo>
                  <a:pt x="3581" y="9546"/>
                  <a:pt x="3768" y="5284"/>
                  <a:pt x="4247" y="4372"/>
                </a:cubicBezTo>
                <a:cubicBezTo>
                  <a:pt x="4502" y="3885"/>
                  <a:pt x="5272" y="3145"/>
                  <a:pt x="5955" y="2730"/>
                </a:cubicBezTo>
                <a:cubicBezTo>
                  <a:pt x="6835" y="2196"/>
                  <a:pt x="7848" y="1961"/>
                  <a:pt x="8852" y="1992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B71BFBAF-11D7-4F7E-91F5-3E1093383C7D}"/>
              </a:ext>
            </a:extLst>
          </p:cNvPr>
          <p:cNvSpPr txBox="1"/>
          <p:nvPr/>
        </p:nvSpPr>
        <p:spPr>
          <a:xfrm>
            <a:off x="8505916" y="8040289"/>
            <a:ext cx="3496024" cy="139525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rPr>
              <a:t>T2 locks the </a:t>
            </a:r>
            <a:r>
              <a:rPr kumimoji="0" lang="en-US" sz="2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rPr>
              <a:t>mutex</a:t>
            </a:r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 Neue Light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rPr>
              <a:t>and checks P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rPr>
              <a:t>Data is not ready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27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Storyboard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Storyboard</a:t>
            </a:r>
          </a:p>
        </p:txBody>
      </p:sp>
      <p:sp>
        <p:nvSpPr>
          <p:cNvPr id="764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765" name="Seal 3 SPOT281.jpg" descr="Seal 3 SPOT281.jpg"/>
          <p:cNvPicPr>
            <a:picLocks noChangeAspect="1"/>
          </p:cNvPicPr>
          <p:nvPr/>
        </p:nvPicPr>
        <p:blipFill>
          <a:blip r:embed="rId2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767" name="Rounded Rectangle"/>
          <p:cNvSpPr/>
          <p:nvPr/>
        </p:nvSpPr>
        <p:spPr>
          <a:xfrm>
            <a:off x="8422938" y="2308140"/>
            <a:ext cx="3579003" cy="3106326"/>
          </a:xfrm>
          <a:prstGeom prst="roundRect">
            <a:avLst>
              <a:gd name="adj" fmla="val 7143"/>
            </a:avLst>
          </a:prstGeom>
          <a:blipFill>
            <a:blip r:embed="rId3"/>
          </a:blipFill>
          <a:ln w="12700">
            <a:miter lim="400000"/>
          </a:ln>
          <a:effectLst>
            <a:outerShdw blurRad="25400" dist="25400" dir="2388334" rotWithShape="0">
              <a:srgbClr val="000000">
                <a:alpha val="79310"/>
              </a:srgbClr>
            </a:outerShdw>
          </a:effectLst>
        </p:spPr>
        <p:txBody>
          <a:bodyPr lIns="38100" tIns="38100" rIns="38100" bIns="38100" anchor="ctr"/>
          <a:lstStyle/>
          <a:p>
            <a:pPr>
              <a:defRPr sz="3400"/>
            </a:pPr>
            <a:endParaRPr/>
          </a:p>
        </p:txBody>
      </p:sp>
      <p:sp>
        <p:nvSpPr>
          <p:cNvPr id="768" name="Rectangle"/>
          <p:cNvSpPr/>
          <p:nvPr/>
        </p:nvSpPr>
        <p:spPr>
          <a:xfrm>
            <a:off x="8905742" y="2585265"/>
            <a:ext cx="2288524" cy="924967"/>
          </a:xfrm>
          <a:prstGeom prst="rect">
            <a:avLst/>
          </a:prstGeom>
          <a:solidFill>
            <a:srgbClr val="CBCBCB"/>
          </a:solidFill>
          <a:ln w="25400">
            <a:solidFill>
              <a:srgbClr val="000000"/>
            </a:solidFill>
            <a:miter lim="400000"/>
          </a:ln>
        </p:spPr>
        <p:txBody>
          <a:bodyPr lIns="38100" tIns="38100" rIns="38100" bIns="38100" anchor="ctr"/>
          <a:lstStyle/>
          <a:p>
            <a:pPr>
              <a:defRPr sz="3400"/>
            </a:pPr>
            <a:endParaRPr/>
          </a:p>
        </p:txBody>
      </p:sp>
      <p:sp>
        <p:nvSpPr>
          <p:cNvPr id="769" name="Shared…"/>
          <p:cNvSpPr txBox="1"/>
          <p:nvPr/>
        </p:nvSpPr>
        <p:spPr>
          <a:xfrm>
            <a:off x="6639505" y="2308140"/>
            <a:ext cx="1818133" cy="13314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Shared</a:t>
            </a:r>
          </a:p>
          <a:p>
            <a:r>
              <a:t>Data</a:t>
            </a:r>
          </a:p>
        </p:txBody>
      </p:sp>
      <p:sp>
        <p:nvSpPr>
          <p:cNvPr id="770" name="mutex"/>
          <p:cNvSpPr txBox="1"/>
          <p:nvPr/>
        </p:nvSpPr>
        <p:spPr>
          <a:xfrm rot="19087322">
            <a:off x="11580672" y="5198556"/>
            <a:ext cx="1468629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mutex</a:t>
            </a:r>
          </a:p>
        </p:txBody>
      </p:sp>
      <p:grpSp>
        <p:nvGrpSpPr>
          <p:cNvPr id="773" name="Group"/>
          <p:cNvGrpSpPr/>
          <p:nvPr/>
        </p:nvGrpSpPr>
        <p:grpSpPr>
          <a:xfrm>
            <a:off x="594219" y="1962276"/>
            <a:ext cx="924882" cy="1488335"/>
            <a:chOff x="532438" y="-733015"/>
            <a:chExt cx="924881" cy="1488334"/>
          </a:xfrm>
        </p:grpSpPr>
        <p:pic>
          <p:nvPicPr>
            <p:cNvPr id="771" name="Image" descr="Image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2438" y="-168021"/>
              <a:ext cx="924882" cy="9233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772" name="T1"/>
            <p:cNvSpPr txBox="1"/>
            <p:nvPr/>
          </p:nvSpPr>
          <p:spPr>
            <a:xfrm>
              <a:off x="655280" y="-733016"/>
              <a:ext cx="679197" cy="7091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T1</a:t>
              </a:r>
            </a:p>
          </p:txBody>
        </p:sp>
      </p:grpSp>
      <p:sp>
        <p:nvSpPr>
          <p:cNvPr id="774" name="Shape"/>
          <p:cNvSpPr/>
          <p:nvPr/>
        </p:nvSpPr>
        <p:spPr>
          <a:xfrm>
            <a:off x="8505916" y="5871600"/>
            <a:ext cx="2562316" cy="9233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blipFill>
            <a:blip r:embed="rId5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8100" tIns="38100" rIns="38100" bIns="38100" anchor="ctr"/>
          <a:lstStyle/>
          <a:p>
            <a:endParaRPr sz="3400"/>
          </a:p>
        </p:txBody>
      </p:sp>
      <p:sp>
        <p:nvSpPr>
          <p:cNvPr id="775" name="Condition  C"/>
          <p:cNvSpPr txBox="1"/>
          <p:nvPr/>
        </p:nvSpPr>
        <p:spPr>
          <a:xfrm>
            <a:off x="8360863" y="6783080"/>
            <a:ext cx="2852421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Condition  C</a:t>
            </a:r>
          </a:p>
        </p:txBody>
      </p:sp>
      <p:sp>
        <p:nvSpPr>
          <p:cNvPr id="776" name="Line"/>
          <p:cNvSpPr/>
          <p:nvPr/>
        </p:nvSpPr>
        <p:spPr>
          <a:xfrm flipH="1">
            <a:off x="3011472" y="2661955"/>
            <a:ext cx="1" cy="690745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400"/>
            </a:pPr>
            <a:endParaRPr/>
          </a:p>
        </p:txBody>
      </p:sp>
      <p:sp>
        <p:nvSpPr>
          <p:cNvPr id="778" name="TIME"/>
          <p:cNvSpPr txBox="1"/>
          <p:nvPr/>
        </p:nvSpPr>
        <p:spPr>
          <a:xfrm>
            <a:off x="2341489" y="2035511"/>
            <a:ext cx="1227837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TIME</a:t>
            </a:r>
          </a:p>
        </p:txBody>
      </p:sp>
      <p:sp>
        <p:nvSpPr>
          <p:cNvPr id="779" name="P’s state"/>
          <p:cNvSpPr/>
          <p:nvPr/>
        </p:nvSpPr>
        <p:spPr>
          <a:xfrm>
            <a:off x="8908574" y="3939362"/>
            <a:ext cx="1270001" cy="1270001"/>
          </a:xfrm>
          <a:prstGeom prst="roundRect">
            <a:avLst>
              <a:gd name="adj" fmla="val 15000"/>
            </a:avLst>
          </a:prstGeom>
          <a:solidFill>
            <a:srgbClr val="CBCBCB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 anchor="ctr"/>
          <a:lstStyle>
            <a:lvl1pPr>
              <a:defRPr sz="3400"/>
            </a:lvl1pPr>
          </a:lstStyle>
          <a:p>
            <a:r>
              <a:rPr dirty="0"/>
              <a:t>P</a:t>
            </a:r>
            <a:endParaRPr lang="en-US" dirty="0"/>
          </a:p>
          <a:p>
            <a:r>
              <a:rPr lang="en-US" dirty="0"/>
              <a:t>False</a:t>
            </a:r>
          </a:p>
        </p:txBody>
      </p:sp>
      <p:pic>
        <p:nvPicPr>
          <p:cNvPr id="780" name="Line" descr="Line"/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3727990" y="3823203"/>
            <a:ext cx="2288541" cy="76201"/>
          </a:xfrm>
          <a:prstGeom prst="rect">
            <a:avLst/>
          </a:prstGeom>
        </p:spPr>
      </p:pic>
      <p:sp>
        <p:nvSpPr>
          <p:cNvPr id="782" name="CS"/>
          <p:cNvSpPr txBox="1"/>
          <p:nvPr/>
        </p:nvSpPr>
        <p:spPr>
          <a:xfrm>
            <a:off x="5190049" y="3815112"/>
            <a:ext cx="791973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r>
              <a:t>CS</a:t>
            </a:r>
          </a:p>
        </p:txBody>
      </p:sp>
      <p:pic>
        <p:nvPicPr>
          <p:cNvPr id="787" name="Image" descr="Image"/>
          <p:cNvPicPr>
            <a:picLocks noChangeAspect="1"/>
          </p:cNvPicPr>
          <p:nvPr/>
        </p:nvPicPr>
        <p:blipFill>
          <a:blip r:embed="rId7"/>
          <a:srcRect l="50001" t="6773" r="5526" b="5121"/>
          <a:stretch>
            <a:fillRect/>
          </a:stretch>
        </p:blipFill>
        <p:spPr>
          <a:xfrm rot="19241074">
            <a:off x="11637878" y="3154011"/>
            <a:ext cx="1084661" cy="12101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67" extrusionOk="0">
                <a:moveTo>
                  <a:pt x="16004" y="0"/>
                </a:moveTo>
                <a:cubicBezTo>
                  <a:pt x="13731" y="-15"/>
                  <a:pt x="11495" y="1220"/>
                  <a:pt x="10685" y="3409"/>
                </a:cubicBezTo>
                <a:cubicBezTo>
                  <a:pt x="10529" y="3831"/>
                  <a:pt x="10391" y="5824"/>
                  <a:pt x="10377" y="7837"/>
                </a:cubicBezTo>
                <a:lnTo>
                  <a:pt x="10353" y="11494"/>
                </a:lnTo>
                <a:lnTo>
                  <a:pt x="9460" y="11536"/>
                </a:lnTo>
                <a:cubicBezTo>
                  <a:pt x="8968" y="11557"/>
                  <a:pt x="6639" y="11582"/>
                  <a:pt x="4284" y="11593"/>
                </a:cubicBezTo>
                <a:lnTo>
                  <a:pt x="0" y="11614"/>
                </a:lnTo>
                <a:lnTo>
                  <a:pt x="0" y="16374"/>
                </a:lnTo>
                <a:cubicBezTo>
                  <a:pt x="0" y="20012"/>
                  <a:pt x="72" y="21151"/>
                  <a:pt x="316" y="21184"/>
                </a:cubicBezTo>
                <a:cubicBezTo>
                  <a:pt x="492" y="21207"/>
                  <a:pt x="3230" y="21280"/>
                  <a:pt x="6394" y="21346"/>
                </a:cubicBezTo>
                <a:cubicBezTo>
                  <a:pt x="9557" y="21413"/>
                  <a:pt x="12316" y="21504"/>
                  <a:pt x="12527" y="21544"/>
                </a:cubicBezTo>
                <a:cubicBezTo>
                  <a:pt x="12738" y="21585"/>
                  <a:pt x="13125" y="21569"/>
                  <a:pt x="13388" y="21509"/>
                </a:cubicBezTo>
                <a:cubicBezTo>
                  <a:pt x="14341" y="21291"/>
                  <a:pt x="14726" y="21256"/>
                  <a:pt x="16486" y="21212"/>
                </a:cubicBezTo>
                <a:lnTo>
                  <a:pt x="18281" y="21163"/>
                </a:lnTo>
                <a:lnTo>
                  <a:pt x="16874" y="20957"/>
                </a:lnTo>
                <a:cubicBezTo>
                  <a:pt x="16100" y="20842"/>
                  <a:pt x="14946" y="20723"/>
                  <a:pt x="14313" y="20696"/>
                </a:cubicBezTo>
                <a:lnTo>
                  <a:pt x="13167" y="20646"/>
                </a:lnTo>
                <a:lnTo>
                  <a:pt x="13033" y="16013"/>
                </a:lnTo>
                <a:cubicBezTo>
                  <a:pt x="12952" y="13094"/>
                  <a:pt x="12814" y="11401"/>
                  <a:pt x="12653" y="11437"/>
                </a:cubicBezTo>
                <a:cubicBezTo>
                  <a:pt x="12513" y="11469"/>
                  <a:pt x="12358" y="11212"/>
                  <a:pt x="12314" y="10864"/>
                </a:cubicBezTo>
                <a:cubicBezTo>
                  <a:pt x="12269" y="10516"/>
                  <a:pt x="12129" y="10289"/>
                  <a:pt x="11997" y="10362"/>
                </a:cubicBezTo>
                <a:cubicBezTo>
                  <a:pt x="11534" y="10618"/>
                  <a:pt x="11442" y="9762"/>
                  <a:pt x="11887" y="9322"/>
                </a:cubicBezTo>
                <a:cubicBezTo>
                  <a:pt x="12252" y="8961"/>
                  <a:pt x="12304" y="8631"/>
                  <a:pt x="12171" y="7554"/>
                </a:cubicBezTo>
                <a:cubicBezTo>
                  <a:pt x="11909" y="5423"/>
                  <a:pt x="12361" y="3650"/>
                  <a:pt x="13388" y="2730"/>
                </a:cubicBezTo>
                <a:cubicBezTo>
                  <a:pt x="14909" y="1369"/>
                  <a:pt x="16999" y="1358"/>
                  <a:pt x="18557" y="2709"/>
                </a:cubicBezTo>
                <a:cubicBezTo>
                  <a:pt x="19545" y="3566"/>
                  <a:pt x="19940" y="4873"/>
                  <a:pt x="19940" y="7314"/>
                </a:cubicBezTo>
                <a:cubicBezTo>
                  <a:pt x="19940" y="8540"/>
                  <a:pt x="20049" y="9056"/>
                  <a:pt x="20383" y="9386"/>
                </a:cubicBezTo>
                <a:cubicBezTo>
                  <a:pt x="20804" y="9803"/>
                  <a:pt x="20804" y="9839"/>
                  <a:pt x="20383" y="10115"/>
                </a:cubicBezTo>
                <a:cubicBezTo>
                  <a:pt x="19658" y="10589"/>
                  <a:pt x="19847" y="10958"/>
                  <a:pt x="20770" y="10878"/>
                </a:cubicBezTo>
                <a:lnTo>
                  <a:pt x="21600" y="10808"/>
                </a:lnTo>
                <a:lnTo>
                  <a:pt x="21576" y="7611"/>
                </a:lnTo>
                <a:cubicBezTo>
                  <a:pt x="21550" y="3700"/>
                  <a:pt x="21280" y="2734"/>
                  <a:pt x="19838" y="1443"/>
                </a:cubicBezTo>
                <a:cubicBezTo>
                  <a:pt x="18748" y="468"/>
                  <a:pt x="17368" y="9"/>
                  <a:pt x="16004" y="0"/>
                </a:cubicBezTo>
                <a:close/>
              </a:path>
            </a:pathLst>
          </a:custGeom>
          <a:ln w="12700">
            <a:miter lim="400000"/>
          </a:ln>
        </p:spPr>
      </p:pic>
      <p:pic>
        <p:nvPicPr>
          <p:cNvPr id="788" name="Line" descr="Line"/>
          <p:cNvPicPr>
            <a:picLocks/>
          </p:cNvPicPr>
          <p:nvPr/>
        </p:nvPicPr>
        <p:blipFill>
          <a:blip r:embed="rId8"/>
          <a:stretch>
            <a:fillRect/>
          </a:stretch>
        </p:blipFill>
        <p:spPr>
          <a:xfrm>
            <a:off x="3727990" y="5115552"/>
            <a:ext cx="2288541" cy="76200"/>
          </a:xfrm>
          <a:prstGeom prst="rect">
            <a:avLst/>
          </a:prstGeom>
        </p:spPr>
      </p:pic>
      <p:grpSp>
        <p:nvGrpSpPr>
          <p:cNvPr id="30" name="Group">
            <a:extLst>
              <a:ext uri="{FF2B5EF4-FFF2-40B4-BE49-F238E27FC236}">
                <a16:creationId xmlns:a16="http://schemas.microsoft.com/office/drawing/2014/main" id="{02767D4A-323B-4A02-8B65-3791F2B77BC7}"/>
              </a:ext>
            </a:extLst>
          </p:cNvPr>
          <p:cNvGrpSpPr/>
          <p:nvPr/>
        </p:nvGrpSpPr>
        <p:grpSpPr>
          <a:xfrm>
            <a:off x="4747366" y="1953875"/>
            <a:ext cx="924882" cy="1505137"/>
            <a:chOff x="0" y="-682609"/>
            <a:chExt cx="924881" cy="1505136"/>
          </a:xfrm>
        </p:grpSpPr>
        <p:sp>
          <p:nvSpPr>
            <p:cNvPr id="31" name="T2">
              <a:extLst>
                <a:ext uri="{FF2B5EF4-FFF2-40B4-BE49-F238E27FC236}">
                  <a16:creationId xmlns:a16="http://schemas.microsoft.com/office/drawing/2014/main" id="{2FC89578-3904-42BB-BD5B-494023345FD7}"/>
                </a:ext>
              </a:extLst>
            </p:cNvPr>
            <p:cNvSpPr txBox="1"/>
            <p:nvPr/>
          </p:nvSpPr>
          <p:spPr>
            <a:xfrm>
              <a:off x="122842" y="-682610"/>
              <a:ext cx="679197" cy="7091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T2</a:t>
              </a:r>
            </a:p>
          </p:txBody>
        </p:sp>
        <p:pic>
          <p:nvPicPr>
            <p:cNvPr id="32" name="Image" descr="Image">
              <a:extLst>
                <a:ext uri="{FF2B5EF4-FFF2-40B4-BE49-F238E27FC236}">
                  <a16:creationId xmlns:a16="http://schemas.microsoft.com/office/drawing/2014/main" id="{9FD451C3-AFC6-450D-AF9E-92E51B42CB5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-100813"/>
              <a:ext cx="924882" cy="92334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3" name="while (!P()) wait(C,m)">
            <a:extLst>
              <a:ext uri="{FF2B5EF4-FFF2-40B4-BE49-F238E27FC236}">
                <a16:creationId xmlns:a16="http://schemas.microsoft.com/office/drawing/2014/main" id="{FC91B28F-0E2E-4430-A252-01E191D06FBB}"/>
              </a:ext>
            </a:extLst>
          </p:cNvPr>
          <p:cNvSpPr txBox="1"/>
          <p:nvPr/>
        </p:nvSpPr>
        <p:spPr>
          <a:xfrm>
            <a:off x="3695542" y="4556416"/>
            <a:ext cx="2806858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1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2400" b="0" dirty="0">
                <a:solidFill>
                  <a:srgbClr val="0070C0"/>
                </a:solidFill>
              </a:rPr>
              <a:t>while (</a:t>
            </a:r>
            <a:r>
              <a:rPr lang="en-US" sz="2400" b="0" dirty="0">
                <a:solidFill>
                  <a:srgbClr val="0070C0"/>
                </a:solidFill>
              </a:rPr>
              <a:t>!</a:t>
            </a:r>
            <a:r>
              <a:rPr sz="2400" b="0" dirty="0">
                <a:solidFill>
                  <a:srgbClr val="0070C0"/>
                </a:solidFill>
              </a:rPr>
              <a:t>P) wait(</a:t>
            </a:r>
            <a:r>
              <a:rPr sz="2400" b="0" dirty="0" err="1">
                <a:solidFill>
                  <a:schemeClr val="accent5"/>
                </a:solidFill>
              </a:rPr>
              <a:t>C,m</a:t>
            </a:r>
            <a:r>
              <a:rPr sz="2400" b="0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1EB7548-5B82-455B-9F4C-5E1091CA62DC}"/>
              </a:ext>
            </a:extLst>
          </p:cNvPr>
          <p:cNvSpPr txBox="1"/>
          <p:nvPr/>
        </p:nvSpPr>
        <p:spPr>
          <a:xfrm>
            <a:off x="8505916" y="8255732"/>
            <a:ext cx="3496024" cy="9643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dirty="0"/>
              <a:t>T2 has to wait!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dirty="0"/>
              <a:t>wait() unlocks mutex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28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Storyboard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Storyboard</a:t>
            </a:r>
          </a:p>
        </p:txBody>
      </p:sp>
      <p:sp>
        <p:nvSpPr>
          <p:cNvPr id="764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765" name="Seal 3 SPOT281.jpg" descr="Seal 3 SPOT281.jpg"/>
          <p:cNvPicPr>
            <a:picLocks noChangeAspect="1"/>
          </p:cNvPicPr>
          <p:nvPr/>
        </p:nvPicPr>
        <p:blipFill>
          <a:blip r:embed="rId2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767" name="Rounded Rectangle"/>
          <p:cNvSpPr/>
          <p:nvPr/>
        </p:nvSpPr>
        <p:spPr>
          <a:xfrm>
            <a:off x="8422938" y="2308140"/>
            <a:ext cx="3579003" cy="3106326"/>
          </a:xfrm>
          <a:prstGeom prst="roundRect">
            <a:avLst>
              <a:gd name="adj" fmla="val 7143"/>
            </a:avLst>
          </a:prstGeom>
          <a:blipFill>
            <a:blip r:embed="rId3"/>
          </a:blipFill>
          <a:ln w="12700">
            <a:miter lim="400000"/>
          </a:ln>
          <a:effectLst>
            <a:outerShdw blurRad="25400" dist="25400" dir="2388334" rotWithShape="0">
              <a:srgbClr val="000000">
                <a:alpha val="79310"/>
              </a:srgbClr>
            </a:outerShdw>
          </a:effectLst>
        </p:spPr>
        <p:txBody>
          <a:bodyPr lIns="38100" tIns="38100" rIns="38100" bIns="38100" anchor="ctr"/>
          <a:lstStyle/>
          <a:p>
            <a:pPr>
              <a:defRPr sz="3400"/>
            </a:pPr>
            <a:endParaRPr/>
          </a:p>
        </p:txBody>
      </p:sp>
      <p:sp>
        <p:nvSpPr>
          <p:cNvPr id="768" name="Rectangle"/>
          <p:cNvSpPr/>
          <p:nvPr/>
        </p:nvSpPr>
        <p:spPr>
          <a:xfrm>
            <a:off x="8905742" y="2585265"/>
            <a:ext cx="2288524" cy="924967"/>
          </a:xfrm>
          <a:prstGeom prst="rect">
            <a:avLst/>
          </a:prstGeom>
          <a:solidFill>
            <a:srgbClr val="CBCBCB"/>
          </a:solidFill>
          <a:ln w="25400">
            <a:solidFill>
              <a:srgbClr val="000000"/>
            </a:solidFill>
            <a:miter lim="400000"/>
          </a:ln>
        </p:spPr>
        <p:txBody>
          <a:bodyPr lIns="38100" tIns="38100" rIns="38100" bIns="38100" anchor="ctr"/>
          <a:lstStyle/>
          <a:p>
            <a:pPr>
              <a:defRPr sz="3400"/>
            </a:pPr>
            <a:endParaRPr/>
          </a:p>
        </p:txBody>
      </p:sp>
      <p:sp>
        <p:nvSpPr>
          <p:cNvPr id="769" name="Shared…"/>
          <p:cNvSpPr txBox="1"/>
          <p:nvPr/>
        </p:nvSpPr>
        <p:spPr>
          <a:xfrm>
            <a:off x="6639505" y="2308140"/>
            <a:ext cx="1818133" cy="13314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Shared</a:t>
            </a:r>
          </a:p>
          <a:p>
            <a:r>
              <a:t>Data</a:t>
            </a:r>
          </a:p>
        </p:txBody>
      </p:sp>
      <p:sp>
        <p:nvSpPr>
          <p:cNvPr id="770" name="mutex"/>
          <p:cNvSpPr txBox="1"/>
          <p:nvPr/>
        </p:nvSpPr>
        <p:spPr>
          <a:xfrm rot="19087322">
            <a:off x="11580672" y="5198556"/>
            <a:ext cx="1468629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mutex</a:t>
            </a:r>
          </a:p>
        </p:txBody>
      </p:sp>
      <p:grpSp>
        <p:nvGrpSpPr>
          <p:cNvPr id="773" name="Group"/>
          <p:cNvGrpSpPr/>
          <p:nvPr/>
        </p:nvGrpSpPr>
        <p:grpSpPr>
          <a:xfrm>
            <a:off x="594219" y="1962276"/>
            <a:ext cx="924882" cy="1488335"/>
            <a:chOff x="532438" y="-733015"/>
            <a:chExt cx="924881" cy="1488334"/>
          </a:xfrm>
        </p:grpSpPr>
        <p:pic>
          <p:nvPicPr>
            <p:cNvPr id="771" name="Image" descr="Image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2438" y="-168021"/>
              <a:ext cx="924882" cy="9233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772" name="T1"/>
            <p:cNvSpPr txBox="1"/>
            <p:nvPr/>
          </p:nvSpPr>
          <p:spPr>
            <a:xfrm>
              <a:off x="655280" y="-733016"/>
              <a:ext cx="679197" cy="7091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T1</a:t>
              </a:r>
            </a:p>
          </p:txBody>
        </p:sp>
      </p:grpSp>
      <p:sp>
        <p:nvSpPr>
          <p:cNvPr id="774" name="Shape"/>
          <p:cNvSpPr/>
          <p:nvPr/>
        </p:nvSpPr>
        <p:spPr>
          <a:xfrm>
            <a:off x="8505916" y="5871600"/>
            <a:ext cx="2562316" cy="9233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blipFill>
            <a:blip r:embed="rId5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8100" tIns="38100" rIns="38100" bIns="38100" anchor="ctr"/>
          <a:lstStyle/>
          <a:p>
            <a:endParaRPr sz="3400"/>
          </a:p>
        </p:txBody>
      </p:sp>
      <p:sp>
        <p:nvSpPr>
          <p:cNvPr id="775" name="Condition  C"/>
          <p:cNvSpPr txBox="1"/>
          <p:nvPr/>
        </p:nvSpPr>
        <p:spPr>
          <a:xfrm>
            <a:off x="8360863" y="6783080"/>
            <a:ext cx="2852421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Condition  C</a:t>
            </a:r>
          </a:p>
        </p:txBody>
      </p:sp>
      <p:sp>
        <p:nvSpPr>
          <p:cNvPr id="776" name="Line"/>
          <p:cNvSpPr/>
          <p:nvPr/>
        </p:nvSpPr>
        <p:spPr>
          <a:xfrm flipH="1">
            <a:off x="3012253" y="2657152"/>
            <a:ext cx="1" cy="690745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400"/>
            </a:pPr>
            <a:endParaRPr/>
          </a:p>
        </p:txBody>
      </p:sp>
      <p:sp>
        <p:nvSpPr>
          <p:cNvPr id="778" name="TIME"/>
          <p:cNvSpPr txBox="1"/>
          <p:nvPr/>
        </p:nvSpPr>
        <p:spPr>
          <a:xfrm>
            <a:off x="2341489" y="2035511"/>
            <a:ext cx="1227837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TIME</a:t>
            </a:r>
          </a:p>
        </p:txBody>
      </p:sp>
      <p:sp>
        <p:nvSpPr>
          <p:cNvPr id="779" name="P’s state"/>
          <p:cNvSpPr/>
          <p:nvPr/>
        </p:nvSpPr>
        <p:spPr>
          <a:xfrm>
            <a:off x="8908574" y="3939362"/>
            <a:ext cx="1270001" cy="1270001"/>
          </a:xfrm>
          <a:prstGeom prst="roundRect">
            <a:avLst>
              <a:gd name="adj" fmla="val 15000"/>
            </a:avLst>
          </a:prstGeom>
          <a:solidFill>
            <a:srgbClr val="CBCBCB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 anchor="ctr"/>
          <a:lstStyle>
            <a:lvl1pPr>
              <a:defRPr sz="3400"/>
            </a:lvl1pPr>
          </a:lstStyle>
          <a:p>
            <a:r>
              <a:rPr dirty="0"/>
              <a:t>P</a:t>
            </a:r>
            <a:endParaRPr lang="en-US" dirty="0"/>
          </a:p>
          <a:p>
            <a:r>
              <a:rPr lang="en-US" dirty="0"/>
              <a:t>False</a:t>
            </a:r>
          </a:p>
        </p:txBody>
      </p:sp>
      <p:pic>
        <p:nvPicPr>
          <p:cNvPr id="780" name="Line" descr="Line"/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3727990" y="3823203"/>
            <a:ext cx="2288541" cy="76201"/>
          </a:xfrm>
          <a:prstGeom prst="rect">
            <a:avLst/>
          </a:prstGeom>
        </p:spPr>
      </p:pic>
      <p:sp>
        <p:nvSpPr>
          <p:cNvPr id="782" name="CS"/>
          <p:cNvSpPr txBox="1"/>
          <p:nvPr/>
        </p:nvSpPr>
        <p:spPr>
          <a:xfrm>
            <a:off x="5190049" y="3815112"/>
            <a:ext cx="791973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r>
              <a:t>CS</a:t>
            </a:r>
          </a:p>
        </p:txBody>
      </p:sp>
      <p:pic>
        <p:nvPicPr>
          <p:cNvPr id="788" name="Line" descr="Line"/>
          <p:cNvPicPr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3727990" y="5115552"/>
            <a:ext cx="2288541" cy="76200"/>
          </a:xfrm>
          <a:prstGeom prst="rect">
            <a:avLst/>
          </a:prstGeom>
        </p:spPr>
      </p:pic>
      <p:grpSp>
        <p:nvGrpSpPr>
          <p:cNvPr id="30" name="Group">
            <a:extLst>
              <a:ext uri="{FF2B5EF4-FFF2-40B4-BE49-F238E27FC236}">
                <a16:creationId xmlns:a16="http://schemas.microsoft.com/office/drawing/2014/main" id="{02767D4A-323B-4A02-8B65-3791F2B77BC7}"/>
              </a:ext>
            </a:extLst>
          </p:cNvPr>
          <p:cNvGrpSpPr/>
          <p:nvPr/>
        </p:nvGrpSpPr>
        <p:grpSpPr>
          <a:xfrm>
            <a:off x="4747366" y="1953875"/>
            <a:ext cx="924882" cy="1505137"/>
            <a:chOff x="0" y="-682609"/>
            <a:chExt cx="924881" cy="1505136"/>
          </a:xfrm>
        </p:grpSpPr>
        <p:sp>
          <p:nvSpPr>
            <p:cNvPr id="31" name="T2">
              <a:extLst>
                <a:ext uri="{FF2B5EF4-FFF2-40B4-BE49-F238E27FC236}">
                  <a16:creationId xmlns:a16="http://schemas.microsoft.com/office/drawing/2014/main" id="{2FC89578-3904-42BB-BD5B-494023345FD7}"/>
                </a:ext>
              </a:extLst>
            </p:cNvPr>
            <p:cNvSpPr txBox="1"/>
            <p:nvPr/>
          </p:nvSpPr>
          <p:spPr>
            <a:xfrm>
              <a:off x="122842" y="-682610"/>
              <a:ext cx="679197" cy="7091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T2</a:t>
              </a:r>
            </a:p>
          </p:txBody>
        </p:sp>
        <p:pic>
          <p:nvPicPr>
            <p:cNvPr id="32" name="Image" descr="Image">
              <a:extLst>
                <a:ext uri="{FF2B5EF4-FFF2-40B4-BE49-F238E27FC236}">
                  <a16:creationId xmlns:a16="http://schemas.microsoft.com/office/drawing/2014/main" id="{9FD451C3-AFC6-450D-AF9E-92E51B42CB5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-100813"/>
              <a:ext cx="924882" cy="92334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3" name="while (!P()) wait(C,m)">
            <a:extLst>
              <a:ext uri="{FF2B5EF4-FFF2-40B4-BE49-F238E27FC236}">
                <a16:creationId xmlns:a16="http://schemas.microsoft.com/office/drawing/2014/main" id="{FC91B28F-0E2E-4430-A252-01E191D06FBB}"/>
              </a:ext>
            </a:extLst>
          </p:cNvPr>
          <p:cNvSpPr txBox="1"/>
          <p:nvPr/>
        </p:nvSpPr>
        <p:spPr>
          <a:xfrm>
            <a:off x="3695542" y="4556416"/>
            <a:ext cx="2806858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1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2400" b="0" dirty="0">
                <a:solidFill>
                  <a:srgbClr val="0070C0"/>
                </a:solidFill>
              </a:rPr>
              <a:t>while (</a:t>
            </a:r>
            <a:r>
              <a:rPr lang="en-US" sz="2400" b="0" dirty="0">
                <a:solidFill>
                  <a:srgbClr val="0070C0"/>
                </a:solidFill>
              </a:rPr>
              <a:t>!</a:t>
            </a:r>
            <a:r>
              <a:rPr sz="2400" b="0" dirty="0">
                <a:solidFill>
                  <a:srgbClr val="0070C0"/>
                </a:solidFill>
              </a:rPr>
              <a:t>P) wait(</a:t>
            </a:r>
            <a:r>
              <a:rPr sz="2400" b="0" dirty="0" err="1">
                <a:solidFill>
                  <a:schemeClr val="accent5"/>
                </a:solidFill>
              </a:rPr>
              <a:t>C,m</a:t>
            </a:r>
            <a:r>
              <a:rPr sz="2400" b="0" dirty="0">
                <a:solidFill>
                  <a:srgbClr val="0070C0"/>
                </a:solidFill>
              </a:rPr>
              <a:t>)</a:t>
            </a:r>
          </a:p>
        </p:txBody>
      </p:sp>
      <p:pic>
        <p:nvPicPr>
          <p:cNvPr id="26" name="Line" descr="Line">
            <a:extLst>
              <a:ext uri="{FF2B5EF4-FFF2-40B4-BE49-F238E27FC236}">
                <a16:creationId xmlns:a16="http://schemas.microsoft.com/office/drawing/2014/main" id="{546B36BD-41EB-4AF5-A4CE-9063A0260974}"/>
              </a:ext>
            </a:extLst>
          </p:cNvPr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475843" y="5338265"/>
            <a:ext cx="2288541" cy="76201"/>
          </a:xfrm>
          <a:prstGeom prst="rect">
            <a:avLst/>
          </a:prstGeom>
        </p:spPr>
      </p:pic>
      <p:sp>
        <p:nvSpPr>
          <p:cNvPr id="27" name="CS">
            <a:extLst>
              <a:ext uri="{FF2B5EF4-FFF2-40B4-BE49-F238E27FC236}">
                <a16:creationId xmlns:a16="http://schemas.microsoft.com/office/drawing/2014/main" id="{CA1DE82A-2108-41A9-B2A3-AB5425F9A809}"/>
              </a:ext>
            </a:extLst>
          </p:cNvPr>
          <p:cNvSpPr txBox="1"/>
          <p:nvPr/>
        </p:nvSpPr>
        <p:spPr>
          <a:xfrm>
            <a:off x="1937902" y="5330174"/>
            <a:ext cx="791973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r>
              <a:t>CS</a:t>
            </a:r>
          </a:p>
        </p:txBody>
      </p:sp>
      <p:pic>
        <p:nvPicPr>
          <p:cNvPr id="28" name="Image" descr="Image">
            <a:extLst>
              <a:ext uri="{FF2B5EF4-FFF2-40B4-BE49-F238E27FC236}">
                <a16:creationId xmlns:a16="http://schemas.microsoft.com/office/drawing/2014/main" id="{7BC50A99-16D2-4BCB-AD6A-A685001CF514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l="5089" t="18800" r="60871" b="5381"/>
          <a:stretch>
            <a:fillRect/>
          </a:stretch>
        </p:blipFill>
        <p:spPr>
          <a:xfrm rot="19389011">
            <a:off x="11717827" y="3384698"/>
            <a:ext cx="821357" cy="10302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2" h="21523" extrusionOk="0">
                <a:moveTo>
                  <a:pt x="8445" y="2"/>
                </a:moveTo>
                <a:cubicBezTo>
                  <a:pt x="7549" y="24"/>
                  <a:pt x="6691" y="191"/>
                  <a:pt x="5789" y="516"/>
                </a:cubicBezTo>
                <a:cubicBezTo>
                  <a:pt x="2586" y="1673"/>
                  <a:pt x="1724" y="2963"/>
                  <a:pt x="1465" y="7000"/>
                </a:cubicBezTo>
                <a:cubicBezTo>
                  <a:pt x="1300" y="9572"/>
                  <a:pt x="1210" y="9916"/>
                  <a:pt x="683" y="9918"/>
                </a:cubicBezTo>
                <a:cubicBezTo>
                  <a:pt x="131" y="9920"/>
                  <a:pt x="81" y="10335"/>
                  <a:pt x="17" y="15423"/>
                </a:cubicBezTo>
                <a:cubicBezTo>
                  <a:pt x="-38" y="19760"/>
                  <a:pt x="36" y="20947"/>
                  <a:pt x="381" y="21053"/>
                </a:cubicBezTo>
                <a:cubicBezTo>
                  <a:pt x="622" y="21126"/>
                  <a:pt x="748" y="21282"/>
                  <a:pt x="663" y="21393"/>
                </a:cubicBezTo>
                <a:cubicBezTo>
                  <a:pt x="516" y="21581"/>
                  <a:pt x="17107" y="21559"/>
                  <a:pt x="19280" y="21368"/>
                </a:cubicBezTo>
                <a:cubicBezTo>
                  <a:pt x="19677" y="21333"/>
                  <a:pt x="20672" y="21292"/>
                  <a:pt x="21562" y="21252"/>
                </a:cubicBezTo>
                <a:lnTo>
                  <a:pt x="21562" y="20796"/>
                </a:lnTo>
                <a:cubicBezTo>
                  <a:pt x="20960" y="20755"/>
                  <a:pt x="20457" y="20684"/>
                  <a:pt x="19905" y="20680"/>
                </a:cubicBezTo>
                <a:cubicBezTo>
                  <a:pt x="18548" y="20669"/>
                  <a:pt x="17724" y="20537"/>
                  <a:pt x="17457" y="20282"/>
                </a:cubicBezTo>
                <a:cubicBezTo>
                  <a:pt x="17167" y="20003"/>
                  <a:pt x="17086" y="18509"/>
                  <a:pt x="17165" y="14868"/>
                </a:cubicBezTo>
                <a:cubicBezTo>
                  <a:pt x="17226" y="12102"/>
                  <a:pt x="17188" y="9885"/>
                  <a:pt x="17072" y="9943"/>
                </a:cubicBezTo>
                <a:cubicBezTo>
                  <a:pt x="16531" y="10210"/>
                  <a:pt x="16186" y="9182"/>
                  <a:pt x="16040" y="6867"/>
                </a:cubicBezTo>
                <a:cubicBezTo>
                  <a:pt x="15812" y="3238"/>
                  <a:pt x="14329" y="1208"/>
                  <a:pt x="11310" y="392"/>
                </a:cubicBezTo>
                <a:cubicBezTo>
                  <a:pt x="10276" y="113"/>
                  <a:pt x="9341" y="-19"/>
                  <a:pt x="8445" y="2"/>
                </a:cubicBezTo>
                <a:close/>
                <a:moveTo>
                  <a:pt x="8852" y="1992"/>
                </a:moveTo>
                <a:cubicBezTo>
                  <a:pt x="10524" y="2044"/>
                  <a:pt x="12156" y="2840"/>
                  <a:pt x="13040" y="4222"/>
                </a:cubicBezTo>
                <a:cubicBezTo>
                  <a:pt x="13684" y="5231"/>
                  <a:pt x="13785" y="5749"/>
                  <a:pt x="13707" y="7663"/>
                </a:cubicBezTo>
                <a:lnTo>
                  <a:pt x="13613" y="9918"/>
                </a:lnTo>
                <a:lnTo>
                  <a:pt x="8924" y="9993"/>
                </a:lnTo>
                <a:cubicBezTo>
                  <a:pt x="6347" y="10033"/>
                  <a:pt x="4134" y="9986"/>
                  <a:pt x="4007" y="9885"/>
                </a:cubicBezTo>
                <a:cubicBezTo>
                  <a:pt x="3581" y="9546"/>
                  <a:pt x="3768" y="5284"/>
                  <a:pt x="4247" y="4372"/>
                </a:cubicBezTo>
                <a:cubicBezTo>
                  <a:pt x="4502" y="3885"/>
                  <a:pt x="5272" y="3145"/>
                  <a:pt x="5955" y="2730"/>
                </a:cubicBezTo>
                <a:cubicBezTo>
                  <a:pt x="6835" y="2196"/>
                  <a:pt x="7848" y="1961"/>
                  <a:pt x="8852" y="1992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FA08E4D3-6A0E-4B89-BAF9-E18DFB00FDA0}"/>
              </a:ext>
            </a:extLst>
          </p:cNvPr>
          <p:cNvSpPr txBox="1"/>
          <p:nvPr/>
        </p:nvSpPr>
        <p:spPr>
          <a:xfrm>
            <a:off x="8505916" y="8255732"/>
            <a:ext cx="3496024" cy="9643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dirty="0"/>
              <a:t>T1 tries to place data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dirty="0"/>
              <a:t>enters critical section</a:t>
            </a:r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 Neue Ligh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174349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roducer-Consumer with Bounded Buffer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Producer-Consumer with Bounded Buffer</a:t>
            </a:r>
          </a:p>
        </p:txBody>
      </p:sp>
      <p:sp>
        <p:nvSpPr>
          <p:cNvPr id="250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251" name="Seal 3 SPOT281.jpg" descr="Seal 3 SPOT281.jpg"/>
          <p:cNvPicPr>
            <a:picLocks noChangeAspect="1"/>
          </p:cNvPicPr>
          <p:nvPr/>
        </p:nvPicPr>
        <p:blipFill>
          <a:blip r:embed="rId2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252" name="Classic problem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Classic problem</a:t>
            </a:r>
          </a:p>
          <a:p>
            <a:pPr lvl="1"/>
            <a:r>
              <a:t>Producer(s) put things into a shared buffer</a:t>
            </a:r>
          </a:p>
          <a:p>
            <a:pPr lvl="1"/>
            <a:r>
              <a:t>Consumer(s) take them out!</a:t>
            </a:r>
          </a:p>
        </p:txBody>
      </p:sp>
      <p:pic>
        <p:nvPicPr>
          <p:cNvPr id="254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677" y="4798607"/>
            <a:ext cx="11861800" cy="3517489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Storyboard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Storyboard</a:t>
            </a:r>
          </a:p>
        </p:txBody>
      </p:sp>
      <p:sp>
        <p:nvSpPr>
          <p:cNvPr id="764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765" name="Seal 3 SPOT281.jpg" descr="Seal 3 SPOT281.jpg"/>
          <p:cNvPicPr>
            <a:picLocks noChangeAspect="1"/>
          </p:cNvPicPr>
          <p:nvPr/>
        </p:nvPicPr>
        <p:blipFill>
          <a:blip r:embed="rId2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767" name="Rounded Rectangle"/>
          <p:cNvSpPr/>
          <p:nvPr/>
        </p:nvSpPr>
        <p:spPr>
          <a:xfrm>
            <a:off x="8422938" y="2308140"/>
            <a:ext cx="3579003" cy="3106326"/>
          </a:xfrm>
          <a:prstGeom prst="roundRect">
            <a:avLst>
              <a:gd name="adj" fmla="val 7143"/>
            </a:avLst>
          </a:prstGeom>
          <a:blipFill>
            <a:blip r:embed="rId3"/>
          </a:blipFill>
          <a:ln w="12700">
            <a:miter lim="400000"/>
          </a:ln>
          <a:effectLst>
            <a:outerShdw blurRad="25400" dist="25400" dir="2388334" rotWithShape="0">
              <a:srgbClr val="000000">
                <a:alpha val="79310"/>
              </a:srgbClr>
            </a:outerShdw>
          </a:effectLst>
        </p:spPr>
        <p:txBody>
          <a:bodyPr lIns="38100" tIns="38100" rIns="38100" bIns="38100" anchor="ctr"/>
          <a:lstStyle/>
          <a:p>
            <a:pPr>
              <a:defRPr sz="3400"/>
            </a:pPr>
            <a:endParaRPr/>
          </a:p>
        </p:txBody>
      </p:sp>
      <p:sp>
        <p:nvSpPr>
          <p:cNvPr id="768" name="Rectangle"/>
          <p:cNvSpPr/>
          <p:nvPr/>
        </p:nvSpPr>
        <p:spPr>
          <a:xfrm>
            <a:off x="8905742" y="2585265"/>
            <a:ext cx="2288524" cy="924967"/>
          </a:xfrm>
          <a:prstGeom prst="rect">
            <a:avLst/>
          </a:prstGeom>
          <a:blipFill>
            <a:blip r:embed="rId4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8100" tIns="38100" rIns="38100" bIns="38100" anchor="ctr"/>
          <a:lstStyle/>
          <a:p>
            <a:endParaRPr sz="3400"/>
          </a:p>
        </p:txBody>
      </p:sp>
      <p:sp>
        <p:nvSpPr>
          <p:cNvPr id="769" name="Shared…"/>
          <p:cNvSpPr txBox="1"/>
          <p:nvPr/>
        </p:nvSpPr>
        <p:spPr>
          <a:xfrm>
            <a:off x="6639505" y="2308140"/>
            <a:ext cx="1818133" cy="13314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Shared</a:t>
            </a:r>
          </a:p>
          <a:p>
            <a:r>
              <a:t>Data</a:t>
            </a:r>
          </a:p>
        </p:txBody>
      </p:sp>
      <p:sp>
        <p:nvSpPr>
          <p:cNvPr id="770" name="mutex"/>
          <p:cNvSpPr txBox="1"/>
          <p:nvPr/>
        </p:nvSpPr>
        <p:spPr>
          <a:xfrm rot="19087322">
            <a:off x="11580672" y="5198556"/>
            <a:ext cx="1468629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mutex</a:t>
            </a:r>
          </a:p>
        </p:txBody>
      </p:sp>
      <p:grpSp>
        <p:nvGrpSpPr>
          <p:cNvPr id="773" name="Group"/>
          <p:cNvGrpSpPr/>
          <p:nvPr/>
        </p:nvGrpSpPr>
        <p:grpSpPr>
          <a:xfrm>
            <a:off x="594219" y="1962276"/>
            <a:ext cx="924882" cy="1488335"/>
            <a:chOff x="532438" y="-733015"/>
            <a:chExt cx="924881" cy="1488334"/>
          </a:xfrm>
        </p:grpSpPr>
        <p:pic>
          <p:nvPicPr>
            <p:cNvPr id="771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32438" y="-168021"/>
              <a:ext cx="924882" cy="9233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772" name="T1"/>
            <p:cNvSpPr txBox="1"/>
            <p:nvPr/>
          </p:nvSpPr>
          <p:spPr>
            <a:xfrm>
              <a:off x="655280" y="-733016"/>
              <a:ext cx="679197" cy="7091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T1</a:t>
              </a:r>
            </a:p>
          </p:txBody>
        </p:sp>
      </p:grpSp>
      <p:sp>
        <p:nvSpPr>
          <p:cNvPr id="774" name="Shape"/>
          <p:cNvSpPr/>
          <p:nvPr/>
        </p:nvSpPr>
        <p:spPr>
          <a:xfrm>
            <a:off x="8505916" y="5871600"/>
            <a:ext cx="2562316" cy="9233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FFC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8100" tIns="38100" rIns="38100" bIns="38100" anchor="ctr"/>
          <a:lstStyle/>
          <a:p>
            <a:pPr>
              <a:defRPr sz="3400"/>
            </a:pPr>
            <a:endParaRPr/>
          </a:p>
        </p:txBody>
      </p:sp>
      <p:sp>
        <p:nvSpPr>
          <p:cNvPr id="775" name="Condition  C"/>
          <p:cNvSpPr txBox="1"/>
          <p:nvPr/>
        </p:nvSpPr>
        <p:spPr>
          <a:xfrm>
            <a:off x="8360863" y="6783080"/>
            <a:ext cx="2852421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Condition  C</a:t>
            </a:r>
          </a:p>
        </p:txBody>
      </p:sp>
      <p:sp>
        <p:nvSpPr>
          <p:cNvPr id="776" name="Line"/>
          <p:cNvSpPr/>
          <p:nvPr/>
        </p:nvSpPr>
        <p:spPr>
          <a:xfrm flipH="1">
            <a:off x="3009609" y="2655990"/>
            <a:ext cx="1" cy="690745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400"/>
            </a:pPr>
            <a:endParaRPr/>
          </a:p>
        </p:txBody>
      </p:sp>
      <p:sp>
        <p:nvSpPr>
          <p:cNvPr id="778" name="TIME"/>
          <p:cNvSpPr txBox="1"/>
          <p:nvPr/>
        </p:nvSpPr>
        <p:spPr>
          <a:xfrm>
            <a:off x="2341489" y="2035511"/>
            <a:ext cx="1227837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TIME</a:t>
            </a:r>
          </a:p>
        </p:txBody>
      </p:sp>
      <p:sp>
        <p:nvSpPr>
          <p:cNvPr id="779" name="P’s state"/>
          <p:cNvSpPr/>
          <p:nvPr/>
        </p:nvSpPr>
        <p:spPr>
          <a:xfrm>
            <a:off x="8908574" y="3939362"/>
            <a:ext cx="1270001" cy="1270001"/>
          </a:xfrm>
          <a:prstGeom prst="roundRect">
            <a:avLst>
              <a:gd name="adj" fmla="val 15000"/>
            </a:avLst>
          </a:prstGeom>
          <a:solidFill>
            <a:schemeClr val="accent4">
              <a:hueOff val="384618"/>
              <a:satOff val="3869"/>
              <a:lumOff val="5802"/>
            </a:schemeClr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 anchor="ctr"/>
          <a:lstStyle>
            <a:lvl1pPr>
              <a:defRPr sz="3400"/>
            </a:lvl1pPr>
          </a:lstStyle>
          <a:p>
            <a:r>
              <a:rPr dirty="0"/>
              <a:t>P</a:t>
            </a:r>
            <a:endParaRPr lang="en-US" dirty="0"/>
          </a:p>
          <a:p>
            <a:r>
              <a:rPr lang="en-US" dirty="0"/>
              <a:t>True</a:t>
            </a:r>
          </a:p>
        </p:txBody>
      </p:sp>
      <p:pic>
        <p:nvPicPr>
          <p:cNvPr id="780" name="Line" descr="Line"/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3727990" y="3823203"/>
            <a:ext cx="2288541" cy="76201"/>
          </a:xfrm>
          <a:prstGeom prst="rect">
            <a:avLst/>
          </a:prstGeom>
        </p:spPr>
      </p:pic>
      <p:sp>
        <p:nvSpPr>
          <p:cNvPr id="782" name="CS"/>
          <p:cNvSpPr txBox="1"/>
          <p:nvPr/>
        </p:nvSpPr>
        <p:spPr>
          <a:xfrm>
            <a:off x="5190049" y="3815112"/>
            <a:ext cx="791973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r>
              <a:t>CS</a:t>
            </a:r>
          </a:p>
        </p:txBody>
      </p:sp>
      <p:pic>
        <p:nvPicPr>
          <p:cNvPr id="788" name="Line" descr="Line"/>
          <p:cNvPicPr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3727990" y="5115552"/>
            <a:ext cx="2288541" cy="76200"/>
          </a:xfrm>
          <a:prstGeom prst="rect">
            <a:avLst/>
          </a:prstGeom>
        </p:spPr>
      </p:pic>
      <p:grpSp>
        <p:nvGrpSpPr>
          <p:cNvPr id="30" name="Group">
            <a:extLst>
              <a:ext uri="{FF2B5EF4-FFF2-40B4-BE49-F238E27FC236}">
                <a16:creationId xmlns:a16="http://schemas.microsoft.com/office/drawing/2014/main" id="{02767D4A-323B-4A02-8B65-3791F2B77BC7}"/>
              </a:ext>
            </a:extLst>
          </p:cNvPr>
          <p:cNvGrpSpPr/>
          <p:nvPr/>
        </p:nvGrpSpPr>
        <p:grpSpPr>
          <a:xfrm>
            <a:off x="4747366" y="1953875"/>
            <a:ext cx="924882" cy="1505137"/>
            <a:chOff x="0" y="-682609"/>
            <a:chExt cx="924881" cy="1505136"/>
          </a:xfrm>
        </p:grpSpPr>
        <p:sp>
          <p:nvSpPr>
            <p:cNvPr id="31" name="T2">
              <a:extLst>
                <a:ext uri="{FF2B5EF4-FFF2-40B4-BE49-F238E27FC236}">
                  <a16:creationId xmlns:a16="http://schemas.microsoft.com/office/drawing/2014/main" id="{2FC89578-3904-42BB-BD5B-494023345FD7}"/>
                </a:ext>
              </a:extLst>
            </p:cNvPr>
            <p:cNvSpPr txBox="1"/>
            <p:nvPr/>
          </p:nvSpPr>
          <p:spPr>
            <a:xfrm>
              <a:off x="122842" y="-682610"/>
              <a:ext cx="679197" cy="7091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T2</a:t>
              </a:r>
            </a:p>
          </p:txBody>
        </p:sp>
        <p:pic>
          <p:nvPicPr>
            <p:cNvPr id="32" name="Image" descr="Image">
              <a:extLst>
                <a:ext uri="{FF2B5EF4-FFF2-40B4-BE49-F238E27FC236}">
                  <a16:creationId xmlns:a16="http://schemas.microsoft.com/office/drawing/2014/main" id="{9FD451C3-AFC6-450D-AF9E-92E51B42CB5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0" y="-100813"/>
              <a:ext cx="924882" cy="92334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3" name="while (!P()) wait(C,m)">
            <a:extLst>
              <a:ext uri="{FF2B5EF4-FFF2-40B4-BE49-F238E27FC236}">
                <a16:creationId xmlns:a16="http://schemas.microsoft.com/office/drawing/2014/main" id="{FC91B28F-0E2E-4430-A252-01E191D06FBB}"/>
              </a:ext>
            </a:extLst>
          </p:cNvPr>
          <p:cNvSpPr txBox="1"/>
          <p:nvPr/>
        </p:nvSpPr>
        <p:spPr>
          <a:xfrm>
            <a:off x="3695542" y="4556416"/>
            <a:ext cx="2806858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1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2400" b="0" dirty="0">
                <a:solidFill>
                  <a:srgbClr val="0070C0"/>
                </a:solidFill>
              </a:rPr>
              <a:t>while (</a:t>
            </a:r>
            <a:r>
              <a:rPr lang="en-US" sz="2400" b="0" dirty="0">
                <a:solidFill>
                  <a:srgbClr val="0070C0"/>
                </a:solidFill>
              </a:rPr>
              <a:t>!</a:t>
            </a:r>
            <a:r>
              <a:rPr sz="2400" b="0" dirty="0">
                <a:solidFill>
                  <a:srgbClr val="0070C0"/>
                </a:solidFill>
              </a:rPr>
              <a:t>P) wait(</a:t>
            </a:r>
            <a:r>
              <a:rPr sz="2400" b="0" dirty="0" err="1">
                <a:solidFill>
                  <a:schemeClr val="accent5"/>
                </a:solidFill>
              </a:rPr>
              <a:t>C,m</a:t>
            </a:r>
            <a:r>
              <a:rPr sz="2400" b="0" dirty="0">
                <a:solidFill>
                  <a:srgbClr val="0070C0"/>
                </a:solidFill>
              </a:rPr>
              <a:t>)</a:t>
            </a:r>
          </a:p>
        </p:txBody>
      </p:sp>
      <p:pic>
        <p:nvPicPr>
          <p:cNvPr id="26" name="Line" descr="Line">
            <a:extLst>
              <a:ext uri="{FF2B5EF4-FFF2-40B4-BE49-F238E27FC236}">
                <a16:creationId xmlns:a16="http://schemas.microsoft.com/office/drawing/2014/main" id="{546B36BD-41EB-4AF5-A4CE-9063A0260974}"/>
              </a:ext>
            </a:extLst>
          </p:cNvPr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475843" y="5338265"/>
            <a:ext cx="2288541" cy="76201"/>
          </a:xfrm>
          <a:prstGeom prst="rect">
            <a:avLst/>
          </a:prstGeom>
        </p:spPr>
      </p:pic>
      <p:sp>
        <p:nvSpPr>
          <p:cNvPr id="27" name="CS">
            <a:extLst>
              <a:ext uri="{FF2B5EF4-FFF2-40B4-BE49-F238E27FC236}">
                <a16:creationId xmlns:a16="http://schemas.microsoft.com/office/drawing/2014/main" id="{CA1DE82A-2108-41A9-B2A3-AB5425F9A809}"/>
              </a:ext>
            </a:extLst>
          </p:cNvPr>
          <p:cNvSpPr txBox="1"/>
          <p:nvPr/>
        </p:nvSpPr>
        <p:spPr>
          <a:xfrm>
            <a:off x="1937902" y="5330174"/>
            <a:ext cx="791973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r>
              <a:t>CS</a:t>
            </a:r>
          </a:p>
        </p:txBody>
      </p:sp>
      <p:pic>
        <p:nvPicPr>
          <p:cNvPr id="28" name="Image" descr="Image">
            <a:extLst>
              <a:ext uri="{FF2B5EF4-FFF2-40B4-BE49-F238E27FC236}">
                <a16:creationId xmlns:a16="http://schemas.microsoft.com/office/drawing/2014/main" id="{7BC50A99-16D2-4BCB-AD6A-A685001CF514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l="5089" t="18800" r="60871" b="5381"/>
          <a:stretch>
            <a:fillRect/>
          </a:stretch>
        </p:blipFill>
        <p:spPr>
          <a:xfrm rot="19389011">
            <a:off x="11717827" y="3384698"/>
            <a:ext cx="821357" cy="10302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2" h="21523" extrusionOk="0">
                <a:moveTo>
                  <a:pt x="8445" y="2"/>
                </a:moveTo>
                <a:cubicBezTo>
                  <a:pt x="7549" y="24"/>
                  <a:pt x="6691" y="191"/>
                  <a:pt x="5789" y="516"/>
                </a:cubicBezTo>
                <a:cubicBezTo>
                  <a:pt x="2586" y="1673"/>
                  <a:pt x="1724" y="2963"/>
                  <a:pt x="1465" y="7000"/>
                </a:cubicBezTo>
                <a:cubicBezTo>
                  <a:pt x="1300" y="9572"/>
                  <a:pt x="1210" y="9916"/>
                  <a:pt x="683" y="9918"/>
                </a:cubicBezTo>
                <a:cubicBezTo>
                  <a:pt x="131" y="9920"/>
                  <a:pt x="81" y="10335"/>
                  <a:pt x="17" y="15423"/>
                </a:cubicBezTo>
                <a:cubicBezTo>
                  <a:pt x="-38" y="19760"/>
                  <a:pt x="36" y="20947"/>
                  <a:pt x="381" y="21053"/>
                </a:cubicBezTo>
                <a:cubicBezTo>
                  <a:pt x="622" y="21126"/>
                  <a:pt x="748" y="21282"/>
                  <a:pt x="663" y="21393"/>
                </a:cubicBezTo>
                <a:cubicBezTo>
                  <a:pt x="516" y="21581"/>
                  <a:pt x="17107" y="21559"/>
                  <a:pt x="19280" y="21368"/>
                </a:cubicBezTo>
                <a:cubicBezTo>
                  <a:pt x="19677" y="21333"/>
                  <a:pt x="20672" y="21292"/>
                  <a:pt x="21562" y="21252"/>
                </a:cubicBezTo>
                <a:lnTo>
                  <a:pt x="21562" y="20796"/>
                </a:lnTo>
                <a:cubicBezTo>
                  <a:pt x="20960" y="20755"/>
                  <a:pt x="20457" y="20684"/>
                  <a:pt x="19905" y="20680"/>
                </a:cubicBezTo>
                <a:cubicBezTo>
                  <a:pt x="18548" y="20669"/>
                  <a:pt x="17724" y="20537"/>
                  <a:pt x="17457" y="20282"/>
                </a:cubicBezTo>
                <a:cubicBezTo>
                  <a:pt x="17167" y="20003"/>
                  <a:pt x="17086" y="18509"/>
                  <a:pt x="17165" y="14868"/>
                </a:cubicBezTo>
                <a:cubicBezTo>
                  <a:pt x="17226" y="12102"/>
                  <a:pt x="17188" y="9885"/>
                  <a:pt x="17072" y="9943"/>
                </a:cubicBezTo>
                <a:cubicBezTo>
                  <a:pt x="16531" y="10210"/>
                  <a:pt x="16186" y="9182"/>
                  <a:pt x="16040" y="6867"/>
                </a:cubicBezTo>
                <a:cubicBezTo>
                  <a:pt x="15812" y="3238"/>
                  <a:pt x="14329" y="1208"/>
                  <a:pt x="11310" y="392"/>
                </a:cubicBezTo>
                <a:cubicBezTo>
                  <a:pt x="10276" y="113"/>
                  <a:pt x="9341" y="-19"/>
                  <a:pt x="8445" y="2"/>
                </a:cubicBezTo>
                <a:close/>
                <a:moveTo>
                  <a:pt x="8852" y="1992"/>
                </a:moveTo>
                <a:cubicBezTo>
                  <a:pt x="10524" y="2044"/>
                  <a:pt x="12156" y="2840"/>
                  <a:pt x="13040" y="4222"/>
                </a:cubicBezTo>
                <a:cubicBezTo>
                  <a:pt x="13684" y="5231"/>
                  <a:pt x="13785" y="5749"/>
                  <a:pt x="13707" y="7663"/>
                </a:cubicBezTo>
                <a:lnTo>
                  <a:pt x="13613" y="9918"/>
                </a:lnTo>
                <a:lnTo>
                  <a:pt x="8924" y="9993"/>
                </a:lnTo>
                <a:cubicBezTo>
                  <a:pt x="6347" y="10033"/>
                  <a:pt x="4134" y="9986"/>
                  <a:pt x="4007" y="9885"/>
                </a:cubicBezTo>
                <a:cubicBezTo>
                  <a:pt x="3581" y="9546"/>
                  <a:pt x="3768" y="5284"/>
                  <a:pt x="4247" y="4372"/>
                </a:cubicBezTo>
                <a:cubicBezTo>
                  <a:pt x="4502" y="3885"/>
                  <a:pt x="5272" y="3145"/>
                  <a:pt x="5955" y="2730"/>
                </a:cubicBezTo>
                <a:cubicBezTo>
                  <a:pt x="6835" y="2196"/>
                  <a:pt x="7848" y="1961"/>
                  <a:pt x="8852" y="1992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29" name="while (!P()) wait(C,m)">
            <a:extLst>
              <a:ext uri="{FF2B5EF4-FFF2-40B4-BE49-F238E27FC236}">
                <a16:creationId xmlns:a16="http://schemas.microsoft.com/office/drawing/2014/main" id="{63D73B22-48E9-4C20-BE91-8CF5E4B441D7}"/>
              </a:ext>
            </a:extLst>
          </p:cNvPr>
          <p:cNvSpPr txBox="1"/>
          <p:nvPr/>
        </p:nvSpPr>
        <p:spPr>
          <a:xfrm>
            <a:off x="868329" y="5871600"/>
            <a:ext cx="1473160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1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lang="en-US" sz="2400" b="0" dirty="0">
                <a:solidFill>
                  <a:srgbClr val="0070C0"/>
                </a:solidFill>
              </a:rPr>
              <a:t>Set data</a:t>
            </a:r>
          </a:p>
          <a:p>
            <a:r>
              <a:rPr lang="en-US" sz="2400" b="0" dirty="0">
                <a:solidFill>
                  <a:srgbClr val="0070C0"/>
                </a:solidFill>
              </a:rPr>
              <a:t>Change P</a:t>
            </a:r>
          </a:p>
          <a:p>
            <a:r>
              <a:rPr lang="en-US" sz="2400" b="0" dirty="0">
                <a:solidFill>
                  <a:srgbClr val="0070C0"/>
                </a:solidFill>
              </a:rPr>
              <a:t>signal(</a:t>
            </a:r>
            <a:r>
              <a:rPr lang="en-US" sz="2400" b="0" dirty="0">
                <a:solidFill>
                  <a:schemeClr val="accent5"/>
                </a:solidFill>
              </a:rPr>
              <a:t>C</a:t>
            </a:r>
            <a:r>
              <a:rPr lang="en-US" sz="2400" b="0" dirty="0">
                <a:solidFill>
                  <a:srgbClr val="0070C0"/>
                </a:solidFill>
              </a:rPr>
              <a:t>)</a:t>
            </a:r>
          </a:p>
          <a:p>
            <a:endParaRPr sz="2400" b="0" dirty="0">
              <a:solidFill>
                <a:srgbClr val="0070C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CDFEE0E-C305-414E-8053-1AE4543A6001}"/>
              </a:ext>
            </a:extLst>
          </p:cNvPr>
          <p:cNvSpPr txBox="1"/>
          <p:nvPr/>
        </p:nvSpPr>
        <p:spPr>
          <a:xfrm>
            <a:off x="6502400" y="8040289"/>
            <a:ext cx="5499540" cy="139525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dirty="0"/>
              <a:t>Data is ready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rPr>
              <a:t>T1</a:t>
            </a:r>
            <a:r>
              <a:rPr kumimoji="0" lang="en-US" sz="28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rPr>
              <a:t> </a:t>
            </a: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rPr>
              <a:t>sends signal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dirty="0"/>
              <a:t>even if no one is waiting</a:t>
            </a:r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 Neue Ligh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536007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Storyboard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Storyboard</a:t>
            </a:r>
          </a:p>
        </p:txBody>
      </p:sp>
      <p:sp>
        <p:nvSpPr>
          <p:cNvPr id="764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765" name="Seal 3 SPOT281.jpg" descr="Seal 3 SPOT281.jpg"/>
          <p:cNvPicPr>
            <a:picLocks noChangeAspect="1"/>
          </p:cNvPicPr>
          <p:nvPr/>
        </p:nvPicPr>
        <p:blipFill>
          <a:blip r:embed="rId2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767" name="Rounded Rectangle"/>
          <p:cNvSpPr/>
          <p:nvPr/>
        </p:nvSpPr>
        <p:spPr>
          <a:xfrm>
            <a:off x="8422938" y="2308140"/>
            <a:ext cx="3579003" cy="3106326"/>
          </a:xfrm>
          <a:prstGeom prst="roundRect">
            <a:avLst>
              <a:gd name="adj" fmla="val 7143"/>
            </a:avLst>
          </a:prstGeom>
          <a:blipFill>
            <a:blip r:embed="rId3"/>
          </a:blipFill>
          <a:ln w="12700">
            <a:miter lim="400000"/>
          </a:ln>
          <a:effectLst>
            <a:outerShdw blurRad="25400" dist="25400" dir="2388334" rotWithShape="0">
              <a:srgbClr val="000000">
                <a:alpha val="79310"/>
              </a:srgbClr>
            </a:outerShdw>
          </a:effectLst>
        </p:spPr>
        <p:txBody>
          <a:bodyPr lIns="38100" tIns="38100" rIns="38100" bIns="38100" anchor="ctr"/>
          <a:lstStyle/>
          <a:p>
            <a:pPr>
              <a:defRPr sz="3400"/>
            </a:pPr>
            <a:endParaRPr/>
          </a:p>
        </p:txBody>
      </p:sp>
      <p:sp>
        <p:nvSpPr>
          <p:cNvPr id="768" name="Rectangle"/>
          <p:cNvSpPr/>
          <p:nvPr/>
        </p:nvSpPr>
        <p:spPr>
          <a:xfrm>
            <a:off x="8905742" y="2585265"/>
            <a:ext cx="2288524" cy="924967"/>
          </a:xfrm>
          <a:prstGeom prst="rect">
            <a:avLst/>
          </a:prstGeom>
          <a:blipFill>
            <a:blip r:embed="rId4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8100" tIns="38100" rIns="38100" bIns="38100" anchor="ctr"/>
          <a:lstStyle/>
          <a:p>
            <a:endParaRPr sz="3400"/>
          </a:p>
        </p:txBody>
      </p:sp>
      <p:sp>
        <p:nvSpPr>
          <p:cNvPr id="769" name="Shared…"/>
          <p:cNvSpPr txBox="1"/>
          <p:nvPr/>
        </p:nvSpPr>
        <p:spPr>
          <a:xfrm>
            <a:off x="6639505" y="2308140"/>
            <a:ext cx="1818133" cy="13314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Shared</a:t>
            </a:r>
          </a:p>
          <a:p>
            <a:r>
              <a:t>Data</a:t>
            </a:r>
          </a:p>
        </p:txBody>
      </p:sp>
      <p:sp>
        <p:nvSpPr>
          <p:cNvPr id="770" name="mutex"/>
          <p:cNvSpPr txBox="1"/>
          <p:nvPr/>
        </p:nvSpPr>
        <p:spPr>
          <a:xfrm rot="19087322">
            <a:off x="11580672" y="5198556"/>
            <a:ext cx="1468629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mutex</a:t>
            </a:r>
          </a:p>
        </p:txBody>
      </p:sp>
      <p:grpSp>
        <p:nvGrpSpPr>
          <p:cNvPr id="773" name="Group"/>
          <p:cNvGrpSpPr/>
          <p:nvPr/>
        </p:nvGrpSpPr>
        <p:grpSpPr>
          <a:xfrm>
            <a:off x="594219" y="1962276"/>
            <a:ext cx="924882" cy="1488335"/>
            <a:chOff x="532438" y="-733015"/>
            <a:chExt cx="924881" cy="1488334"/>
          </a:xfrm>
        </p:grpSpPr>
        <p:pic>
          <p:nvPicPr>
            <p:cNvPr id="771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32438" y="-168021"/>
              <a:ext cx="924882" cy="9233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772" name="T1"/>
            <p:cNvSpPr txBox="1"/>
            <p:nvPr/>
          </p:nvSpPr>
          <p:spPr>
            <a:xfrm>
              <a:off x="655280" y="-733016"/>
              <a:ext cx="679197" cy="7091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T1</a:t>
              </a:r>
            </a:p>
          </p:txBody>
        </p:sp>
      </p:grpSp>
      <p:sp>
        <p:nvSpPr>
          <p:cNvPr id="774" name="Shape"/>
          <p:cNvSpPr/>
          <p:nvPr/>
        </p:nvSpPr>
        <p:spPr>
          <a:xfrm>
            <a:off x="8505916" y="5871600"/>
            <a:ext cx="2562316" cy="9233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FFC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8100" tIns="38100" rIns="38100" bIns="38100" anchor="ctr"/>
          <a:lstStyle/>
          <a:p>
            <a:pPr>
              <a:defRPr sz="3400"/>
            </a:pPr>
            <a:endParaRPr/>
          </a:p>
        </p:txBody>
      </p:sp>
      <p:sp>
        <p:nvSpPr>
          <p:cNvPr id="775" name="Condition  C"/>
          <p:cNvSpPr txBox="1"/>
          <p:nvPr/>
        </p:nvSpPr>
        <p:spPr>
          <a:xfrm>
            <a:off x="8360863" y="6783080"/>
            <a:ext cx="2852421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Condition  C</a:t>
            </a:r>
          </a:p>
        </p:txBody>
      </p:sp>
      <p:sp>
        <p:nvSpPr>
          <p:cNvPr id="776" name="Line"/>
          <p:cNvSpPr/>
          <p:nvPr/>
        </p:nvSpPr>
        <p:spPr>
          <a:xfrm flipH="1">
            <a:off x="3009609" y="2655990"/>
            <a:ext cx="1" cy="690745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400"/>
            </a:pPr>
            <a:endParaRPr/>
          </a:p>
        </p:txBody>
      </p:sp>
      <p:sp>
        <p:nvSpPr>
          <p:cNvPr id="778" name="TIME"/>
          <p:cNvSpPr txBox="1"/>
          <p:nvPr/>
        </p:nvSpPr>
        <p:spPr>
          <a:xfrm>
            <a:off x="2341489" y="2035511"/>
            <a:ext cx="1227837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TIME</a:t>
            </a:r>
          </a:p>
        </p:txBody>
      </p:sp>
      <p:sp>
        <p:nvSpPr>
          <p:cNvPr id="779" name="P’s state"/>
          <p:cNvSpPr/>
          <p:nvPr/>
        </p:nvSpPr>
        <p:spPr>
          <a:xfrm>
            <a:off x="8908574" y="3939362"/>
            <a:ext cx="1270001" cy="1270001"/>
          </a:xfrm>
          <a:prstGeom prst="roundRect">
            <a:avLst>
              <a:gd name="adj" fmla="val 15000"/>
            </a:avLst>
          </a:prstGeom>
          <a:solidFill>
            <a:schemeClr val="accent4">
              <a:hueOff val="384618"/>
              <a:satOff val="3869"/>
              <a:lumOff val="5802"/>
            </a:schemeClr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 anchor="ctr"/>
          <a:lstStyle>
            <a:lvl1pPr>
              <a:defRPr sz="3400"/>
            </a:lvl1pPr>
          </a:lstStyle>
          <a:p>
            <a:r>
              <a:rPr dirty="0"/>
              <a:t>P</a:t>
            </a:r>
            <a:endParaRPr lang="en-US" dirty="0"/>
          </a:p>
          <a:p>
            <a:r>
              <a:rPr lang="en-US" dirty="0"/>
              <a:t>True</a:t>
            </a:r>
          </a:p>
        </p:txBody>
      </p:sp>
      <p:pic>
        <p:nvPicPr>
          <p:cNvPr id="780" name="Line" descr="Line"/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3727990" y="3823203"/>
            <a:ext cx="2288541" cy="76201"/>
          </a:xfrm>
          <a:prstGeom prst="rect">
            <a:avLst/>
          </a:prstGeom>
        </p:spPr>
      </p:pic>
      <p:sp>
        <p:nvSpPr>
          <p:cNvPr id="782" name="CS"/>
          <p:cNvSpPr txBox="1"/>
          <p:nvPr/>
        </p:nvSpPr>
        <p:spPr>
          <a:xfrm>
            <a:off x="5190049" y="3815112"/>
            <a:ext cx="791973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r>
              <a:t>CS</a:t>
            </a:r>
          </a:p>
        </p:txBody>
      </p:sp>
      <p:pic>
        <p:nvPicPr>
          <p:cNvPr id="788" name="Line" descr="Line"/>
          <p:cNvPicPr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3727990" y="5115552"/>
            <a:ext cx="2288541" cy="76200"/>
          </a:xfrm>
          <a:prstGeom prst="rect">
            <a:avLst/>
          </a:prstGeom>
        </p:spPr>
      </p:pic>
      <p:grpSp>
        <p:nvGrpSpPr>
          <p:cNvPr id="30" name="Group">
            <a:extLst>
              <a:ext uri="{FF2B5EF4-FFF2-40B4-BE49-F238E27FC236}">
                <a16:creationId xmlns:a16="http://schemas.microsoft.com/office/drawing/2014/main" id="{02767D4A-323B-4A02-8B65-3791F2B77BC7}"/>
              </a:ext>
            </a:extLst>
          </p:cNvPr>
          <p:cNvGrpSpPr/>
          <p:nvPr/>
        </p:nvGrpSpPr>
        <p:grpSpPr>
          <a:xfrm>
            <a:off x="4747366" y="1953875"/>
            <a:ext cx="924882" cy="1505137"/>
            <a:chOff x="0" y="-682609"/>
            <a:chExt cx="924881" cy="1505136"/>
          </a:xfrm>
        </p:grpSpPr>
        <p:sp>
          <p:nvSpPr>
            <p:cNvPr id="31" name="T2">
              <a:extLst>
                <a:ext uri="{FF2B5EF4-FFF2-40B4-BE49-F238E27FC236}">
                  <a16:creationId xmlns:a16="http://schemas.microsoft.com/office/drawing/2014/main" id="{2FC89578-3904-42BB-BD5B-494023345FD7}"/>
                </a:ext>
              </a:extLst>
            </p:cNvPr>
            <p:cNvSpPr txBox="1"/>
            <p:nvPr/>
          </p:nvSpPr>
          <p:spPr>
            <a:xfrm>
              <a:off x="122842" y="-682610"/>
              <a:ext cx="679197" cy="7091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T2</a:t>
              </a:r>
            </a:p>
          </p:txBody>
        </p:sp>
        <p:pic>
          <p:nvPicPr>
            <p:cNvPr id="32" name="Image" descr="Image">
              <a:extLst>
                <a:ext uri="{FF2B5EF4-FFF2-40B4-BE49-F238E27FC236}">
                  <a16:creationId xmlns:a16="http://schemas.microsoft.com/office/drawing/2014/main" id="{9FD451C3-AFC6-450D-AF9E-92E51B42CB5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0" y="-100813"/>
              <a:ext cx="924882" cy="92334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3" name="while (!P()) wait(C,m)">
            <a:extLst>
              <a:ext uri="{FF2B5EF4-FFF2-40B4-BE49-F238E27FC236}">
                <a16:creationId xmlns:a16="http://schemas.microsoft.com/office/drawing/2014/main" id="{FC91B28F-0E2E-4430-A252-01E191D06FBB}"/>
              </a:ext>
            </a:extLst>
          </p:cNvPr>
          <p:cNvSpPr txBox="1"/>
          <p:nvPr/>
        </p:nvSpPr>
        <p:spPr>
          <a:xfrm>
            <a:off x="3695542" y="4556416"/>
            <a:ext cx="2806858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1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2400" b="0" dirty="0">
                <a:solidFill>
                  <a:srgbClr val="0070C0"/>
                </a:solidFill>
              </a:rPr>
              <a:t>while (</a:t>
            </a:r>
            <a:r>
              <a:rPr lang="en-US" sz="2400" b="0" dirty="0">
                <a:solidFill>
                  <a:srgbClr val="0070C0"/>
                </a:solidFill>
              </a:rPr>
              <a:t>!</a:t>
            </a:r>
            <a:r>
              <a:rPr sz="2400" b="0" dirty="0">
                <a:solidFill>
                  <a:srgbClr val="0070C0"/>
                </a:solidFill>
              </a:rPr>
              <a:t>P) wait(</a:t>
            </a:r>
            <a:r>
              <a:rPr sz="2400" b="0" dirty="0" err="1">
                <a:solidFill>
                  <a:schemeClr val="accent5"/>
                </a:solidFill>
              </a:rPr>
              <a:t>C,m</a:t>
            </a:r>
            <a:r>
              <a:rPr sz="2400" b="0" dirty="0">
                <a:solidFill>
                  <a:srgbClr val="0070C0"/>
                </a:solidFill>
              </a:rPr>
              <a:t>)</a:t>
            </a:r>
          </a:p>
        </p:txBody>
      </p:sp>
      <p:pic>
        <p:nvPicPr>
          <p:cNvPr id="26" name="Line" descr="Line">
            <a:extLst>
              <a:ext uri="{FF2B5EF4-FFF2-40B4-BE49-F238E27FC236}">
                <a16:creationId xmlns:a16="http://schemas.microsoft.com/office/drawing/2014/main" id="{546B36BD-41EB-4AF5-A4CE-9063A0260974}"/>
              </a:ext>
            </a:extLst>
          </p:cNvPr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475843" y="5338265"/>
            <a:ext cx="2288541" cy="76201"/>
          </a:xfrm>
          <a:prstGeom prst="rect">
            <a:avLst/>
          </a:prstGeom>
        </p:spPr>
      </p:pic>
      <p:sp>
        <p:nvSpPr>
          <p:cNvPr id="27" name="CS">
            <a:extLst>
              <a:ext uri="{FF2B5EF4-FFF2-40B4-BE49-F238E27FC236}">
                <a16:creationId xmlns:a16="http://schemas.microsoft.com/office/drawing/2014/main" id="{CA1DE82A-2108-41A9-B2A3-AB5425F9A809}"/>
              </a:ext>
            </a:extLst>
          </p:cNvPr>
          <p:cNvSpPr txBox="1"/>
          <p:nvPr/>
        </p:nvSpPr>
        <p:spPr>
          <a:xfrm>
            <a:off x="1937902" y="5330174"/>
            <a:ext cx="791973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r>
              <a:rPr dirty="0"/>
              <a:t>CS</a:t>
            </a:r>
          </a:p>
        </p:txBody>
      </p:sp>
      <p:sp>
        <p:nvSpPr>
          <p:cNvPr id="29" name="while (!P()) wait(C,m)">
            <a:extLst>
              <a:ext uri="{FF2B5EF4-FFF2-40B4-BE49-F238E27FC236}">
                <a16:creationId xmlns:a16="http://schemas.microsoft.com/office/drawing/2014/main" id="{63D73B22-48E9-4C20-BE91-8CF5E4B441D7}"/>
              </a:ext>
            </a:extLst>
          </p:cNvPr>
          <p:cNvSpPr txBox="1"/>
          <p:nvPr/>
        </p:nvSpPr>
        <p:spPr>
          <a:xfrm>
            <a:off x="868329" y="5871600"/>
            <a:ext cx="1473160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1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lang="en-US" sz="2400" b="0" dirty="0">
                <a:solidFill>
                  <a:srgbClr val="0070C0"/>
                </a:solidFill>
              </a:rPr>
              <a:t>Set data</a:t>
            </a:r>
          </a:p>
          <a:p>
            <a:r>
              <a:rPr lang="en-US" sz="2400" b="0" dirty="0">
                <a:solidFill>
                  <a:srgbClr val="0070C0"/>
                </a:solidFill>
              </a:rPr>
              <a:t>Change P</a:t>
            </a:r>
          </a:p>
          <a:p>
            <a:r>
              <a:rPr lang="en-US" sz="2400" b="0" dirty="0">
                <a:solidFill>
                  <a:srgbClr val="0070C0"/>
                </a:solidFill>
              </a:rPr>
              <a:t>signal(</a:t>
            </a:r>
            <a:r>
              <a:rPr lang="en-US" sz="2400" b="0" dirty="0">
                <a:solidFill>
                  <a:schemeClr val="accent5"/>
                </a:solidFill>
              </a:rPr>
              <a:t>C</a:t>
            </a:r>
            <a:r>
              <a:rPr lang="en-US" sz="2400" b="0" dirty="0">
                <a:solidFill>
                  <a:srgbClr val="0070C0"/>
                </a:solidFill>
              </a:rPr>
              <a:t>)</a:t>
            </a:r>
          </a:p>
          <a:p>
            <a:endParaRPr sz="2400" b="0" dirty="0">
              <a:solidFill>
                <a:srgbClr val="0070C0"/>
              </a:solidFill>
            </a:endParaRPr>
          </a:p>
        </p:txBody>
      </p:sp>
      <p:pic>
        <p:nvPicPr>
          <p:cNvPr id="34" name="Line" descr="Line">
            <a:extLst>
              <a:ext uri="{FF2B5EF4-FFF2-40B4-BE49-F238E27FC236}">
                <a16:creationId xmlns:a16="http://schemas.microsoft.com/office/drawing/2014/main" id="{F1881064-BB9D-4A03-94FB-4C7A3DF9924A}"/>
              </a:ext>
            </a:extLst>
          </p:cNvPr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475843" y="7302120"/>
            <a:ext cx="2288541" cy="76201"/>
          </a:xfrm>
          <a:prstGeom prst="rect">
            <a:avLst/>
          </a:prstGeom>
        </p:spPr>
      </p:pic>
      <p:pic>
        <p:nvPicPr>
          <p:cNvPr id="35" name="Image" descr="Image">
            <a:extLst>
              <a:ext uri="{FF2B5EF4-FFF2-40B4-BE49-F238E27FC236}">
                <a16:creationId xmlns:a16="http://schemas.microsoft.com/office/drawing/2014/main" id="{31B1BD44-E8BA-4E6E-B895-E15592F1C19A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l="50001" t="6773" r="5526" b="5121"/>
          <a:stretch>
            <a:fillRect/>
          </a:stretch>
        </p:blipFill>
        <p:spPr>
          <a:xfrm rot="19241074">
            <a:off x="11637878" y="3154011"/>
            <a:ext cx="1084661" cy="12101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67" extrusionOk="0">
                <a:moveTo>
                  <a:pt x="16004" y="0"/>
                </a:moveTo>
                <a:cubicBezTo>
                  <a:pt x="13731" y="-15"/>
                  <a:pt x="11495" y="1220"/>
                  <a:pt x="10685" y="3409"/>
                </a:cubicBezTo>
                <a:cubicBezTo>
                  <a:pt x="10529" y="3831"/>
                  <a:pt x="10391" y="5824"/>
                  <a:pt x="10377" y="7837"/>
                </a:cubicBezTo>
                <a:lnTo>
                  <a:pt x="10353" y="11494"/>
                </a:lnTo>
                <a:lnTo>
                  <a:pt x="9460" y="11536"/>
                </a:lnTo>
                <a:cubicBezTo>
                  <a:pt x="8968" y="11557"/>
                  <a:pt x="6639" y="11582"/>
                  <a:pt x="4284" y="11593"/>
                </a:cubicBezTo>
                <a:lnTo>
                  <a:pt x="0" y="11614"/>
                </a:lnTo>
                <a:lnTo>
                  <a:pt x="0" y="16374"/>
                </a:lnTo>
                <a:cubicBezTo>
                  <a:pt x="0" y="20012"/>
                  <a:pt x="72" y="21151"/>
                  <a:pt x="316" y="21184"/>
                </a:cubicBezTo>
                <a:cubicBezTo>
                  <a:pt x="492" y="21207"/>
                  <a:pt x="3230" y="21280"/>
                  <a:pt x="6394" y="21346"/>
                </a:cubicBezTo>
                <a:cubicBezTo>
                  <a:pt x="9557" y="21413"/>
                  <a:pt x="12316" y="21504"/>
                  <a:pt x="12527" y="21544"/>
                </a:cubicBezTo>
                <a:cubicBezTo>
                  <a:pt x="12738" y="21585"/>
                  <a:pt x="13125" y="21569"/>
                  <a:pt x="13388" y="21509"/>
                </a:cubicBezTo>
                <a:cubicBezTo>
                  <a:pt x="14341" y="21291"/>
                  <a:pt x="14726" y="21256"/>
                  <a:pt x="16486" y="21212"/>
                </a:cubicBezTo>
                <a:lnTo>
                  <a:pt x="18281" y="21163"/>
                </a:lnTo>
                <a:lnTo>
                  <a:pt x="16874" y="20957"/>
                </a:lnTo>
                <a:cubicBezTo>
                  <a:pt x="16100" y="20842"/>
                  <a:pt x="14946" y="20723"/>
                  <a:pt x="14313" y="20696"/>
                </a:cubicBezTo>
                <a:lnTo>
                  <a:pt x="13167" y="20646"/>
                </a:lnTo>
                <a:lnTo>
                  <a:pt x="13033" y="16013"/>
                </a:lnTo>
                <a:cubicBezTo>
                  <a:pt x="12952" y="13094"/>
                  <a:pt x="12814" y="11401"/>
                  <a:pt x="12653" y="11437"/>
                </a:cubicBezTo>
                <a:cubicBezTo>
                  <a:pt x="12513" y="11469"/>
                  <a:pt x="12358" y="11212"/>
                  <a:pt x="12314" y="10864"/>
                </a:cubicBezTo>
                <a:cubicBezTo>
                  <a:pt x="12269" y="10516"/>
                  <a:pt x="12129" y="10289"/>
                  <a:pt x="11997" y="10362"/>
                </a:cubicBezTo>
                <a:cubicBezTo>
                  <a:pt x="11534" y="10618"/>
                  <a:pt x="11442" y="9762"/>
                  <a:pt x="11887" y="9322"/>
                </a:cubicBezTo>
                <a:cubicBezTo>
                  <a:pt x="12252" y="8961"/>
                  <a:pt x="12304" y="8631"/>
                  <a:pt x="12171" y="7554"/>
                </a:cubicBezTo>
                <a:cubicBezTo>
                  <a:pt x="11909" y="5423"/>
                  <a:pt x="12361" y="3650"/>
                  <a:pt x="13388" y="2730"/>
                </a:cubicBezTo>
                <a:cubicBezTo>
                  <a:pt x="14909" y="1369"/>
                  <a:pt x="16999" y="1358"/>
                  <a:pt x="18557" y="2709"/>
                </a:cubicBezTo>
                <a:cubicBezTo>
                  <a:pt x="19545" y="3566"/>
                  <a:pt x="19940" y="4873"/>
                  <a:pt x="19940" y="7314"/>
                </a:cubicBezTo>
                <a:cubicBezTo>
                  <a:pt x="19940" y="8540"/>
                  <a:pt x="20049" y="9056"/>
                  <a:pt x="20383" y="9386"/>
                </a:cubicBezTo>
                <a:cubicBezTo>
                  <a:pt x="20804" y="9803"/>
                  <a:pt x="20804" y="9839"/>
                  <a:pt x="20383" y="10115"/>
                </a:cubicBezTo>
                <a:cubicBezTo>
                  <a:pt x="19658" y="10589"/>
                  <a:pt x="19847" y="10958"/>
                  <a:pt x="20770" y="10878"/>
                </a:cubicBezTo>
                <a:lnTo>
                  <a:pt x="21600" y="10808"/>
                </a:lnTo>
                <a:lnTo>
                  <a:pt x="21576" y="7611"/>
                </a:lnTo>
                <a:cubicBezTo>
                  <a:pt x="21550" y="3700"/>
                  <a:pt x="21280" y="2734"/>
                  <a:pt x="19838" y="1443"/>
                </a:cubicBezTo>
                <a:cubicBezTo>
                  <a:pt x="18748" y="468"/>
                  <a:pt x="17368" y="9"/>
                  <a:pt x="16004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95591DD8-CEA3-4546-86E7-441458B8D358}"/>
              </a:ext>
            </a:extLst>
          </p:cNvPr>
          <p:cNvSpPr txBox="1"/>
          <p:nvPr/>
        </p:nvSpPr>
        <p:spPr>
          <a:xfrm>
            <a:off x="8505916" y="8471176"/>
            <a:ext cx="3496024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dirty="0"/>
              <a:t>Mutex unlocked</a:t>
            </a:r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 Neue Ligh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282283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Storyboard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Storyboard</a:t>
            </a:r>
          </a:p>
        </p:txBody>
      </p:sp>
      <p:sp>
        <p:nvSpPr>
          <p:cNvPr id="764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765" name="Seal 3 SPOT281.jpg" descr="Seal 3 SPOT281.jpg"/>
          <p:cNvPicPr>
            <a:picLocks noChangeAspect="1"/>
          </p:cNvPicPr>
          <p:nvPr/>
        </p:nvPicPr>
        <p:blipFill>
          <a:blip r:embed="rId2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767" name="Rounded Rectangle"/>
          <p:cNvSpPr/>
          <p:nvPr/>
        </p:nvSpPr>
        <p:spPr>
          <a:xfrm>
            <a:off x="8422938" y="2308140"/>
            <a:ext cx="3579003" cy="3106326"/>
          </a:xfrm>
          <a:prstGeom prst="roundRect">
            <a:avLst>
              <a:gd name="adj" fmla="val 7143"/>
            </a:avLst>
          </a:prstGeom>
          <a:blipFill>
            <a:blip r:embed="rId3"/>
          </a:blipFill>
          <a:ln w="12700">
            <a:miter lim="400000"/>
          </a:ln>
          <a:effectLst>
            <a:outerShdw blurRad="25400" dist="25400" dir="2388334" rotWithShape="0">
              <a:srgbClr val="000000">
                <a:alpha val="79310"/>
              </a:srgbClr>
            </a:outerShdw>
          </a:effectLst>
        </p:spPr>
        <p:txBody>
          <a:bodyPr lIns="38100" tIns="38100" rIns="38100" bIns="38100" anchor="ctr"/>
          <a:lstStyle/>
          <a:p>
            <a:pPr>
              <a:defRPr sz="3400"/>
            </a:pPr>
            <a:endParaRPr/>
          </a:p>
        </p:txBody>
      </p:sp>
      <p:sp>
        <p:nvSpPr>
          <p:cNvPr id="768" name="Rectangle"/>
          <p:cNvSpPr/>
          <p:nvPr/>
        </p:nvSpPr>
        <p:spPr>
          <a:xfrm>
            <a:off x="8905742" y="2585265"/>
            <a:ext cx="2288524" cy="924967"/>
          </a:xfrm>
          <a:prstGeom prst="rect">
            <a:avLst/>
          </a:prstGeom>
          <a:blipFill>
            <a:blip r:embed="rId4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8100" tIns="38100" rIns="38100" bIns="38100" anchor="ctr"/>
          <a:lstStyle/>
          <a:p>
            <a:endParaRPr sz="3400"/>
          </a:p>
        </p:txBody>
      </p:sp>
      <p:sp>
        <p:nvSpPr>
          <p:cNvPr id="769" name="Shared…"/>
          <p:cNvSpPr txBox="1"/>
          <p:nvPr/>
        </p:nvSpPr>
        <p:spPr>
          <a:xfrm>
            <a:off x="6639505" y="2308140"/>
            <a:ext cx="1818133" cy="13314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Shared</a:t>
            </a:r>
          </a:p>
          <a:p>
            <a:r>
              <a:t>Data</a:t>
            </a:r>
          </a:p>
        </p:txBody>
      </p:sp>
      <p:sp>
        <p:nvSpPr>
          <p:cNvPr id="770" name="mutex"/>
          <p:cNvSpPr txBox="1"/>
          <p:nvPr/>
        </p:nvSpPr>
        <p:spPr>
          <a:xfrm rot="19087322">
            <a:off x="11580672" y="5198556"/>
            <a:ext cx="1468629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mutex</a:t>
            </a:r>
          </a:p>
        </p:txBody>
      </p:sp>
      <p:grpSp>
        <p:nvGrpSpPr>
          <p:cNvPr id="773" name="Group"/>
          <p:cNvGrpSpPr/>
          <p:nvPr/>
        </p:nvGrpSpPr>
        <p:grpSpPr>
          <a:xfrm>
            <a:off x="594219" y="1962276"/>
            <a:ext cx="924882" cy="1488335"/>
            <a:chOff x="532438" y="-733015"/>
            <a:chExt cx="924881" cy="1488334"/>
          </a:xfrm>
        </p:grpSpPr>
        <p:pic>
          <p:nvPicPr>
            <p:cNvPr id="771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32438" y="-168021"/>
              <a:ext cx="924882" cy="9233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772" name="T1"/>
            <p:cNvSpPr txBox="1"/>
            <p:nvPr/>
          </p:nvSpPr>
          <p:spPr>
            <a:xfrm>
              <a:off x="655280" y="-733016"/>
              <a:ext cx="679197" cy="7091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T1</a:t>
              </a:r>
            </a:p>
          </p:txBody>
        </p:sp>
      </p:grpSp>
      <p:sp>
        <p:nvSpPr>
          <p:cNvPr id="774" name="Shape"/>
          <p:cNvSpPr/>
          <p:nvPr/>
        </p:nvSpPr>
        <p:spPr>
          <a:xfrm>
            <a:off x="8505916" y="5871600"/>
            <a:ext cx="2562316" cy="9233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blipFill>
            <a:blip r:embed="rId6"/>
          </a:blipFill>
          <a:ln w="12700">
            <a:miter lim="400000"/>
          </a:ln>
          <a:effectLst>
            <a:outerShdw blurRad="50800" dist="12700" rotWithShape="0">
              <a:srgbClr val="000000">
                <a:alpha val="50000"/>
              </a:srgbClr>
            </a:outerShdw>
          </a:effectLst>
        </p:spPr>
        <p:txBody>
          <a:bodyPr lIns="38100" tIns="38100" rIns="38100" bIns="38100" anchor="ctr"/>
          <a:lstStyle/>
          <a:p>
            <a:endParaRPr sz="3400"/>
          </a:p>
        </p:txBody>
      </p:sp>
      <p:sp>
        <p:nvSpPr>
          <p:cNvPr id="775" name="Condition  C"/>
          <p:cNvSpPr txBox="1"/>
          <p:nvPr/>
        </p:nvSpPr>
        <p:spPr>
          <a:xfrm>
            <a:off x="8360863" y="6783080"/>
            <a:ext cx="2852421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Condition  C</a:t>
            </a:r>
          </a:p>
        </p:txBody>
      </p:sp>
      <p:sp>
        <p:nvSpPr>
          <p:cNvPr id="776" name="Line"/>
          <p:cNvSpPr/>
          <p:nvPr/>
        </p:nvSpPr>
        <p:spPr>
          <a:xfrm flipH="1">
            <a:off x="3009609" y="2655990"/>
            <a:ext cx="1" cy="690745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400"/>
            </a:pPr>
            <a:endParaRPr/>
          </a:p>
        </p:txBody>
      </p:sp>
      <p:sp>
        <p:nvSpPr>
          <p:cNvPr id="778" name="TIME"/>
          <p:cNvSpPr txBox="1"/>
          <p:nvPr/>
        </p:nvSpPr>
        <p:spPr>
          <a:xfrm>
            <a:off x="2341489" y="2035511"/>
            <a:ext cx="1227837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TIME</a:t>
            </a:r>
          </a:p>
        </p:txBody>
      </p:sp>
      <p:sp>
        <p:nvSpPr>
          <p:cNvPr id="779" name="P’s state"/>
          <p:cNvSpPr/>
          <p:nvPr/>
        </p:nvSpPr>
        <p:spPr>
          <a:xfrm>
            <a:off x="8908574" y="3939362"/>
            <a:ext cx="1270001" cy="1270001"/>
          </a:xfrm>
          <a:prstGeom prst="roundRect">
            <a:avLst>
              <a:gd name="adj" fmla="val 15000"/>
            </a:avLst>
          </a:prstGeom>
          <a:solidFill>
            <a:schemeClr val="accent4">
              <a:hueOff val="384618"/>
              <a:satOff val="3869"/>
              <a:lumOff val="5802"/>
            </a:schemeClr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 anchor="ctr"/>
          <a:lstStyle>
            <a:lvl1pPr>
              <a:defRPr sz="3400"/>
            </a:lvl1pPr>
          </a:lstStyle>
          <a:p>
            <a:r>
              <a:rPr dirty="0"/>
              <a:t>P</a:t>
            </a:r>
            <a:endParaRPr lang="en-US" dirty="0"/>
          </a:p>
          <a:p>
            <a:r>
              <a:rPr lang="en-US" dirty="0"/>
              <a:t>True</a:t>
            </a:r>
          </a:p>
        </p:txBody>
      </p:sp>
      <p:pic>
        <p:nvPicPr>
          <p:cNvPr id="780" name="Line" descr="Line"/>
          <p:cNvPicPr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3727990" y="3823203"/>
            <a:ext cx="2288541" cy="76201"/>
          </a:xfrm>
          <a:prstGeom prst="rect">
            <a:avLst/>
          </a:prstGeom>
        </p:spPr>
      </p:pic>
      <p:sp>
        <p:nvSpPr>
          <p:cNvPr id="782" name="CS"/>
          <p:cNvSpPr txBox="1"/>
          <p:nvPr/>
        </p:nvSpPr>
        <p:spPr>
          <a:xfrm>
            <a:off x="5190049" y="3815112"/>
            <a:ext cx="791973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r>
              <a:rPr dirty="0"/>
              <a:t>CS</a:t>
            </a:r>
          </a:p>
        </p:txBody>
      </p:sp>
      <p:pic>
        <p:nvPicPr>
          <p:cNvPr id="788" name="Line" descr="Line"/>
          <p:cNvPicPr>
            <a:picLocks/>
          </p:cNvPicPr>
          <p:nvPr/>
        </p:nvPicPr>
        <p:blipFill>
          <a:blip r:embed="rId8"/>
          <a:stretch>
            <a:fillRect/>
          </a:stretch>
        </p:blipFill>
        <p:spPr>
          <a:xfrm>
            <a:off x="3727990" y="5115552"/>
            <a:ext cx="2288541" cy="76200"/>
          </a:xfrm>
          <a:prstGeom prst="rect">
            <a:avLst/>
          </a:prstGeom>
        </p:spPr>
      </p:pic>
      <p:grpSp>
        <p:nvGrpSpPr>
          <p:cNvPr id="30" name="Group">
            <a:extLst>
              <a:ext uri="{FF2B5EF4-FFF2-40B4-BE49-F238E27FC236}">
                <a16:creationId xmlns:a16="http://schemas.microsoft.com/office/drawing/2014/main" id="{02767D4A-323B-4A02-8B65-3791F2B77BC7}"/>
              </a:ext>
            </a:extLst>
          </p:cNvPr>
          <p:cNvGrpSpPr/>
          <p:nvPr/>
        </p:nvGrpSpPr>
        <p:grpSpPr>
          <a:xfrm>
            <a:off x="4747366" y="1953875"/>
            <a:ext cx="924882" cy="1505137"/>
            <a:chOff x="0" y="-682609"/>
            <a:chExt cx="924881" cy="1505136"/>
          </a:xfrm>
        </p:grpSpPr>
        <p:sp>
          <p:nvSpPr>
            <p:cNvPr id="31" name="T2">
              <a:extLst>
                <a:ext uri="{FF2B5EF4-FFF2-40B4-BE49-F238E27FC236}">
                  <a16:creationId xmlns:a16="http://schemas.microsoft.com/office/drawing/2014/main" id="{2FC89578-3904-42BB-BD5B-494023345FD7}"/>
                </a:ext>
              </a:extLst>
            </p:cNvPr>
            <p:cNvSpPr txBox="1"/>
            <p:nvPr/>
          </p:nvSpPr>
          <p:spPr>
            <a:xfrm>
              <a:off x="122842" y="-682610"/>
              <a:ext cx="679197" cy="7091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T2</a:t>
              </a:r>
            </a:p>
          </p:txBody>
        </p:sp>
        <p:pic>
          <p:nvPicPr>
            <p:cNvPr id="32" name="Image" descr="Image">
              <a:extLst>
                <a:ext uri="{FF2B5EF4-FFF2-40B4-BE49-F238E27FC236}">
                  <a16:creationId xmlns:a16="http://schemas.microsoft.com/office/drawing/2014/main" id="{9FD451C3-AFC6-450D-AF9E-92E51B42CB5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0" y="-100813"/>
              <a:ext cx="924882" cy="92334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3" name="while (!P()) wait(C,m)">
            <a:extLst>
              <a:ext uri="{FF2B5EF4-FFF2-40B4-BE49-F238E27FC236}">
                <a16:creationId xmlns:a16="http://schemas.microsoft.com/office/drawing/2014/main" id="{FC91B28F-0E2E-4430-A252-01E191D06FBB}"/>
              </a:ext>
            </a:extLst>
          </p:cNvPr>
          <p:cNvSpPr txBox="1"/>
          <p:nvPr/>
        </p:nvSpPr>
        <p:spPr>
          <a:xfrm>
            <a:off x="3695542" y="4556416"/>
            <a:ext cx="2806858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1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2400" b="0" dirty="0">
                <a:solidFill>
                  <a:srgbClr val="0070C0"/>
                </a:solidFill>
              </a:rPr>
              <a:t>while (</a:t>
            </a:r>
            <a:r>
              <a:rPr lang="en-US" sz="2400" b="0" dirty="0">
                <a:solidFill>
                  <a:srgbClr val="0070C0"/>
                </a:solidFill>
              </a:rPr>
              <a:t>!</a:t>
            </a:r>
            <a:r>
              <a:rPr sz="2400" b="0" dirty="0">
                <a:solidFill>
                  <a:srgbClr val="0070C0"/>
                </a:solidFill>
              </a:rPr>
              <a:t>P) wait(</a:t>
            </a:r>
            <a:r>
              <a:rPr sz="2400" b="0" dirty="0" err="1">
                <a:solidFill>
                  <a:schemeClr val="accent5"/>
                </a:solidFill>
              </a:rPr>
              <a:t>C,m</a:t>
            </a:r>
            <a:r>
              <a:rPr sz="2400" b="0" dirty="0">
                <a:solidFill>
                  <a:srgbClr val="0070C0"/>
                </a:solidFill>
              </a:rPr>
              <a:t>)</a:t>
            </a:r>
          </a:p>
        </p:txBody>
      </p:sp>
      <p:pic>
        <p:nvPicPr>
          <p:cNvPr id="26" name="Line" descr="Line">
            <a:extLst>
              <a:ext uri="{FF2B5EF4-FFF2-40B4-BE49-F238E27FC236}">
                <a16:creationId xmlns:a16="http://schemas.microsoft.com/office/drawing/2014/main" id="{546B36BD-41EB-4AF5-A4CE-9063A0260974}"/>
              </a:ext>
            </a:extLst>
          </p:cNvPr>
          <p:cNvPicPr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475843" y="5338265"/>
            <a:ext cx="2288541" cy="76201"/>
          </a:xfrm>
          <a:prstGeom prst="rect">
            <a:avLst/>
          </a:prstGeom>
        </p:spPr>
      </p:pic>
      <p:sp>
        <p:nvSpPr>
          <p:cNvPr id="27" name="CS">
            <a:extLst>
              <a:ext uri="{FF2B5EF4-FFF2-40B4-BE49-F238E27FC236}">
                <a16:creationId xmlns:a16="http://schemas.microsoft.com/office/drawing/2014/main" id="{CA1DE82A-2108-41A9-B2A3-AB5425F9A809}"/>
              </a:ext>
            </a:extLst>
          </p:cNvPr>
          <p:cNvSpPr txBox="1"/>
          <p:nvPr/>
        </p:nvSpPr>
        <p:spPr>
          <a:xfrm>
            <a:off x="1937902" y="5330174"/>
            <a:ext cx="791973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r>
              <a:rPr dirty="0"/>
              <a:t>CS</a:t>
            </a:r>
          </a:p>
        </p:txBody>
      </p:sp>
      <p:sp>
        <p:nvSpPr>
          <p:cNvPr id="29" name="while (!P()) wait(C,m)">
            <a:extLst>
              <a:ext uri="{FF2B5EF4-FFF2-40B4-BE49-F238E27FC236}">
                <a16:creationId xmlns:a16="http://schemas.microsoft.com/office/drawing/2014/main" id="{63D73B22-48E9-4C20-BE91-8CF5E4B441D7}"/>
              </a:ext>
            </a:extLst>
          </p:cNvPr>
          <p:cNvSpPr txBox="1"/>
          <p:nvPr/>
        </p:nvSpPr>
        <p:spPr>
          <a:xfrm>
            <a:off x="868329" y="5871600"/>
            <a:ext cx="1473160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1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lang="en-US" sz="2400" b="0" dirty="0">
                <a:solidFill>
                  <a:srgbClr val="0070C0"/>
                </a:solidFill>
              </a:rPr>
              <a:t>Set data</a:t>
            </a:r>
          </a:p>
          <a:p>
            <a:r>
              <a:rPr lang="en-US" sz="2400" b="0" dirty="0">
                <a:solidFill>
                  <a:srgbClr val="0070C0"/>
                </a:solidFill>
              </a:rPr>
              <a:t>Change P</a:t>
            </a:r>
          </a:p>
          <a:p>
            <a:r>
              <a:rPr lang="en-US" sz="2400" b="0" dirty="0">
                <a:solidFill>
                  <a:srgbClr val="0070C0"/>
                </a:solidFill>
              </a:rPr>
              <a:t>signal(</a:t>
            </a:r>
            <a:r>
              <a:rPr lang="en-US" sz="2400" b="0" dirty="0">
                <a:solidFill>
                  <a:schemeClr val="accent5"/>
                </a:solidFill>
              </a:rPr>
              <a:t>C</a:t>
            </a:r>
            <a:r>
              <a:rPr lang="en-US" sz="2400" b="0" dirty="0">
                <a:solidFill>
                  <a:srgbClr val="0070C0"/>
                </a:solidFill>
              </a:rPr>
              <a:t>)</a:t>
            </a:r>
          </a:p>
          <a:p>
            <a:endParaRPr sz="2400" b="0" dirty="0">
              <a:solidFill>
                <a:srgbClr val="0070C0"/>
              </a:solidFill>
            </a:endParaRPr>
          </a:p>
        </p:txBody>
      </p:sp>
      <p:pic>
        <p:nvPicPr>
          <p:cNvPr id="34" name="Line" descr="Line">
            <a:extLst>
              <a:ext uri="{FF2B5EF4-FFF2-40B4-BE49-F238E27FC236}">
                <a16:creationId xmlns:a16="http://schemas.microsoft.com/office/drawing/2014/main" id="{F1881064-BB9D-4A03-94FB-4C7A3DF9924A}"/>
              </a:ext>
            </a:extLst>
          </p:cNvPr>
          <p:cNvPicPr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475843" y="7302120"/>
            <a:ext cx="2288541" cy="76201"/>
          </a:xfrm>
          <a:prstGeom prst="rect">
            <a:avLst/>
          </a:prstGeom>
        </p:spPr>
      </p:pic>
      <p:pic>
        <p:nvPicPr>
          <p:cNvPr id="36" name="Line" descr="Line">
            <a:extLst>
              <a:ext uri="{FF2B5EF4-FFF2-40B4-BE49-F238E27FC236}">
                <a16:creationId xmlns:a16="http://schemas.microsoft.com/office/drawing/2014/main" id="{075E2B9A-28B5-4F97-80E8-D55C9AE70163}"/>
              </a:ext>
            </a:extLst>
          </p:cNvPr>
          <p:cNvPicPr>
            <a:picLocks/>
          </p:cNvPicPr>
          <p:nvPr/>
        </p:nvPicPr>
        <p:blipFill>
          <a:blip r:embed="rId8"/>
          <a:stretch>
            <a:fillRect/>
          </a:stretch>
        </p:blipFill>
        <p:spPr>
          <a:xfrm>
            <a:off x="3656046" y="7454145"/>
            <a:ext cx="2288541" cy="76200"/>
          </a:xfrm>
          <a:prstGeom prst="rect">
            <a:avLst/>
          </a:prstGeom>
        </p:spPr>
      </p:pic>
      <p:sp>
        <p:nvSpPr>
          <p:cNvPr id="37" name="CS">
            <a:extLst>
              <a:ext uri="{FF2B5EF4-FFF2-40B4-BE49-F238E27FC236}">
                <a16:creationId xmlns:a16="http://schemas.microsoft.com/office/drawing/2014/main" id="{8E2681B7-B795-41B4-9B57-C5762BFC28B1}"/>
              </a:ext>
            </a:extLst>
          </p:cNvPr>
          <p:cNvSpPr txBox="1"/>
          <p:nvPr/>
        </p:nvSpPr>
        <p:spPr>
          <a:xfrm>
            <a:off x="5098971" y="7616129"/>
            <a:ext cx="791973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r>
              <a:rPr dirty="0"/>
              <a:t>CS</a:t>
            </a:r>
          </a:p>
        </p:txBody>
      </p:sp>
      <p:pic>
        <p:nvPicPr>
          <p:cNvPr id="38" name="Image" descr="Image">
            <a:extLst>
              <a:ext uri="{FF2B5EF4-FFF2-40B4-BE49-F238E27FC236}">
                <a16:creationId xmlns:a16="http://schemas.microsoft.com/office/drawing/2014/main" id="{4AD3A681-7CFE-423A-8753-31E70551F7BC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 l="5089" t="18800" r="60871" b="5381"/>
          <a:stretch>
            <a:fillRect/>
          </a:stretch>
        </p:blipFill>
        <p:spPr>
          <a:xfrm rot="19389011">
            <a:off x="11717827" y="3384698"/>
            <a:ext cx="821357" cy="10302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2" h="21523" extrusionOk="0">
                <a:moveTo>
                  <a:pt x="8445" y="2"/>
                </a:moveTo>
                <a:cubicBezTo>
                  <a:pt x="7549" y="24"/>
                  <a:pt x="6691" y="191"/>
                  <a:pt x="5789" y="516"/>
                </a:cubicBezTo>
                <a:cubicBezTo>
                  <a:pt x="2586" y="1673"/>
                  <a:pt x="1724" y="2963"/>
                  <a:pt x="1465" y="7000"/>
                </a:cubicBezTo>
                <a:cubicBezTo>
                  <a:pt x="1300" y="9572"/>
                  <a:pt x="1210" y="9916"/>
                  <a:pt x="683" y="9918"/>
                </a:cubicBezTo>
                <a:cubicBezTo>
                  <a:pt x="131" y="9920"/>
                  <a:pt x="81" y="10335"/>
                  <a:pt x="17" y="15423"/>
                </a:cubicBezTo>
                <a:cubicBezTo>
                  <a:pt x="-38" y="19760"/>
                  <a:pt x="36" y="20947"/>
                  <a:pt x="381" y="21053"/>
                </a:cubicBezTo>
                <a:cubicBezTo>
                  <a:pt x="622" y="21126"/>
                  <a:pt x="748" y="21282"/>
                  <a:pt x="663" y="21393"/>
                </a:cubicBezTo>
                <a:cubicBezTo>
                  <a:pt x="516" y="21581"/>
                  <a:pt x="17107" y="21559"/>
                  <a:pt x="19280" y="21368"/>
                </a:cubicBezTo>
                <a:cubicBezTo>
                  <a:pt x="19677" y="21333"/>
                  <a:pt x="20672" y="21292"/>
                  <a:pt x="21562" y="21252"/>
                </a:cubicBezTo>
                <a:lnTo>
                  <a:pt x="21562" y="20796"/>
                </a:lnTo>
                <a:cubicBezTo>
                  <a:pt x="20960" y="20755"/>
                  <a:pt x="20457" y="20684"/>
                  <a:pt x="19905" y="20680"/>
                </a:cubicBezTo>
                <a:cubicBezTo>
                  <a:pt x="18548" y="20669"/>
                  <a:pt x="17724" y="20537"/>
                  <a:pt x="17457" y="20282"/>
                </a:cubicBezTo>
                <a:cubicBezTo>
                  <a:pt x="17167" y="20003"/>
                  <a:pt x="17086" y="18509"/>
                  <a:pt x="17165" y="14868"/>
                </a:cubicBezTo>
                <a:cubicBezTo>
                  <a:pt x="17226" y="12102"/>
                  <a:pt x="17188" y="9885"/>
                  <a:pt x="17072" y="9943"/>
                </a:cubicBezTo>
                <a:cubicBezTo>
                  <a:pt x="16531" y="10210"/>
                  <a:pt x="16186" y="9182"/>
                  <a:pt x="16040" y="6867"/>
                </a:cubicBezTo>
                <a:cubicBezTo>
                  <a:pt x="15812" y="3238"/>
                  <a:pt x="14329" y="1208"/>
                  <a:pt x="11310" y="392"/>
                </a:cubicBezTo>
                <a:cubicBezTo>
                  <a:pt x="10276" y="113"/>
                  <a:pt x="9341" y="-19"/>
                  <a:pt x="8445" y="2"/>
                </a:cubicBezTo>
                <a:close/>
                <a:moveTo>
                  <a:pt x="8852" y="1992"/>
                </a:moveTo>
                <a:cubicBezTo>
                  <a:pt x="10524" y="2044"/>
                  <a:pt x="12156" y="2840"/>
                  <a:pt x="13040" y="4222"/>
                </a:cubicBezTo>
                <a:cubicBezTo>
                  <a:pt x="13684" y="5231"/>
                  <a:pt x="13785" y="5749"/>
                  <a:pt x="13707" y="7663"/>
                </a:cubicBezTo>
                <a:lnTo>
                  <a:pt x="13613" y="9918"/>
                </a:lnTo>
                <a:lnTo>
                  <a:pt x="8924" y="9993"/>
                </a:lnTo>
                <a:cubicBezTo>
                  <a:pt x="6347" y="10033"/>
                  <a:pt x="4134" y="9986"/>
                  <a:pt x="4007" y="9885"/>
                </a:cubicBezTo>
                <a:cubicBezTo>
                  <a:pt x="3581" y="9546"/>
                  <a:pt x="3768" y="5284"/>
                  <a:pt x="4247" y="4372"/>
                </a:cubicBezTo>
                <a:cubicBezTo>
                  <a:pt x="4502" y="3885"/>
                  <a:pt x="5272" y="3145"/>
                  <a:pt x="5955" y="2730"/>
                </a:cubicBezTo>
                <a:cubicBezTo>
                  <a:pt x="6835" y="2196"/>
                  <a:pt x="7848" y="1961"/>
                  <a:pt x="8852" y="1992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39" name="while (!P()) wait(C,m)">
            <a:extLst>
              <a:ext uri="{FF2B5EF4-FFF2-40B4-BE49-F238E27FC236}">
                <a16:creationId xmlns:a16="http://schemas.microsoft.com/office/drawing/2014/main" id="{F364DA46-939F-4BD0-9B93-C5B9AAF46E16}"/>
              </a:ext>
            </a:extLst>
          </p:cNvPr>
          <p:cNvSpPr txBox="1"/>
          <p:nvPr/>
        </p:nvSpPr>
        <p:spPr>
          <a:xfrm>
            <a:off x="3488753" y="8230195"/>
            <a:ext cx="3013647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1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lang="en-US" sz="2400" b="0" dirty="0">
                <a:solidFill>
                  <a:srgbClr val="0070C0"/>
                </a:solidFill>
              </a:rPr>
              <a:t>Continue to consume</a:t>
            </a:r>
          </a:p>
          <a:p>
            <a:endParaRPr sz="2400" b="0" dirty="0">
              <a:solidFill>
                <a:srgbClr val="0070C0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C1B1128-8C35-41D1-9F0A-BF6BFA35890F}"/>
              </a:ext>
            </a:extLst>
          </p:cNvPr>
          <p:cNvSpPr txBox="1"/>
          <p:nvPr/>
        </p:nvSpPr>
        <p:spPr>
          <a:xfrm>
            <a:off x="8505916" y="8255732"/>
            <a:ext cx="3496024" cy="9643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dirty="0"/>
              <a:t>T2 wakes up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rPr>
              <a:t>and</a:t>
            </a:r>
            <a:r>
              <a:rPr kumimoji="0" lang="en-US" sz="28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rPr>
              <a:t> continues</a:t>
            </a:r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 Neue Ligh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41733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" name="Broadcast vs. signal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Signal vs. </a:t>
            </a:r>
            <a:r>
              <a:rPr dirty="0"/>
              <a:t>Broadcast</a:t>
            </a:r>
          </a:p>
        </p:txBody>
      </p:sp>
      <p:sp>
        <p:nvSpPr>
          <p:cNvPr id="1188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1189" name="Seal 3 SPOT281.jpg" descr="Seal 3 SPOT281.jpg"/>
          <p:cNvPicPr>
            <a:picLocks noChangeAspect="1"/>
          </p:cNvPicPr>
          <p:nvPr/>
        </p:nvPicPr>
        <p:blipFill>
          <a:blip r:embed="rId2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1190" name="Signal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3200" dirty="0" err="1">
                <a:solidFill>
                  <a:schemeClr val="accent1"/>
                </a:solidFill>
                <a:latin typeface="Consolas" panose="020B0609020204030204" pitchFamily="49" charset="0"/>
              </a:rPr>
              <a:t>pthread_cond_signal</a:t>
            </a:r>
            <a:r>
              <a:rPr lang="en-US" sz="3200" dirty="0">
                <a:latin typeface="Consolas" panose="020B0609020204030204" pitchFamily="49" charset="0"/>
              </a:rPr>
              <a:t>(</a:t>
            </a:r>
            <a:r>
              <a:rPr lang="en-US" sz="3200" dirty="0" err="1">
                <a:latin typeface="Consolas" panose="020B0609020204030204" pitchFamily="49" charset="0"/>
              </a:rPr>
              <a:t>pthread_cond_t</a:t>
            </a:r>
            <a:r>
              <a:rPr lang="en-US" sz="3200" dirty="0">
                <a:latin typeface="Consolas" panose="020B0609020204030204" pitchFamily="49" charset="0"/>
              </a:rPr>
              <a:t> *</a:t>
            </a:r>
            <a:r>
              <a:rPr lang="en-US" sz="3200" dirty="0" err="1">
                <a:latin typeface="Consolas" panose="020B0609020204030204" pitchFamily="49" charset="0"/>
              </a:rPr>
              <a:t>cond</a:t>
            </a:r>
            <a:r>
              <a:rPr lang="en-US" sz="3200" dirty="0">
                <a:latin typeface="Consolas" panose="020B0609020204030204" pitchFamily="49" charset="0"/>
              </a:rPr>
              <a:t>);</a:t>
            </a:r>
            <a:endParaRPr dirty="0"/>
          </a:p>
          <a:p>
            <a:pPr lvl="1"/>
            <a:r>
              <a:rPr dirty="0"/>
              <a:t>Wakes up </a:t>
            </a:r>
            <a:r>
              <a:rPr i="1" dirty="0">
                <a:solidFill>
                  <a:schemeClr val="accent1"/>
                </a:solidFill>
              </a:rPr>
              <a:t>one waiting thread</a:t>
            </a:r>
            <a:r>
              <a:rPr i="1" dirty="0"/>
              <a:t> in the condition</a:t>
            </a:r>
            <a:endParaRPr lang="en-US" dirty="0"/>
          </a:p>
          <a:p>
            <a:pPr lvl="1"/>
            <a:endParaRPr dirty="0"/>
          </a:p>
          <a:p>
            <a:pPr marL="0" indent="0" defTabSz="457200">
              <a:buNone/>
              <a:defRPr sz="2000">
                <a:solidFill>
                  <a:schemeClr val="accent4">
                    <a:satOff val="1488"/>
                    <a:lumOff val="-724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3200" dirty="0" err="1">
                <a:solidFill>
                  <a:schemeClr val="accent1"/>
                </a:solidFill>
                <a:latin typeface="Consolas" panose="020B0609020204030204" pitchFamily="49" charset="0"/>
              </a:rPr>
              <a:t>pthread_cond_broadcast</a:t>
            </a:r>
            <a:r>
              <a:rPr lang="en-US" sz="3200" dirty="0">
                <a:latin typeface="Consolas" panose="020B0609020204030204" pitchFamily="49" charset="0"/>
              </a:rPr>
              <a:t>(</a:t>
            </a:r>
            <a:r>
              <a:rPr lang="en-US" sz="3200" dirty="0" err="1">
                <a:latin typeface="Consolas" panose="020B0609020204030204" pitchFamily="49" charset="0"/>
              </a:rPr>
              <a:t>pthread_cond_t</a:t>
            </a:r>
            <a:r>
              <a:rPr lang="en-US" sz="3200" dirty="0">
                <a:latin typeface="Consolas" panose="020B0609020204030204" pitchFamily="49" charset="0"/>
              </a:rPr>
              <a:t> *</a:t>
            </a:r>
            <a:r>
              <a:rPr lang="en-US" sz="3200" dirty="0" err="1">
                <a:latin typeface="Consolas" panose="020B0609020204030204" pitchFamily="49" charset="0"/>
              </a:rPr>
              <a:t>cond</a:t>
            </a:r>
            <a:r>
              <a:rPr lang="en-US" sz="3200" dirty="0">
                <a:latin typeface="Consolas" panose="020B0609020204030204" pitchFamily="49" charset="0"/>
              </a:rPr>
              <a:t>);</a:t>
            </a:r>
          </a:p>
          <a:p>
            <a:pPr lvl="1"/>
            <a:r>
              <a:rPr dirty="0"/>
              <a:t>Wakes up </a:t>
            </a:r>
            <a:r>
              <a:rPr i="1" dirty="0">
                <a:solidFill>
                  <a:schemeClr val="accent1"/>
                </a:solidFill>
              </a:rPr>
              <a:t>all waiting threads</a:t>
            </a:r>
            <a:r>
              <a:rPr i="1" dirty="0"/>
              <a:t> </a:t>
            </a:r>
            <a:r>
              <a:rPr dirty="0"/>
              <a:t>in the condition</a:t>
            </a:r>
            <a:endParaRPr i="1" dirty="0"/>
          </a:p>
          <a:p>
            <a:pPr lvl="1"/>
            <a:r>
              <a:rPr dirty="0"/>
              <a:t>Yet</a:t>
            </a:r>
            <a:r>
              <a:rPr lang="en-US" dirty="0"/>
              <a:t>, only one of </a:t>
            </a:r>
            <a:r>
              <a:rPr dirty="0"/>
              <a:t>the waiting threads </a:t>
            </a:r>
            <a:r>
              <a:rPr lang="en-US" dirty="0"/>
              <a:t>can </a:t>
            </a:r>
            <a:r>
              <a:rPr dirty="0"/>
              <a:t>grab the </a:t>
            </a:r>
            <a:r>
              <a:rPr dirty="0" err="1"/>
              <a:t>mutex</a:t>
            </a:r>
            <a:endParaRPr lang="en-US" dirty="0"/>
          </a:p>
          <a:p>
            <a:pPr lvl="2"/>
            <a:r>
              <a:rPr lang="en-US" dirty="0"/>
              <a:t>Go back to sleep if </a:t>
            </a:r>
            <a:r>
              <a:rPr lang="en-US"/>
              <a:t>it fails</a:t>
            </a:r>
            <a:endParaRPr dirty="0"/>
          </a:p>
          <a:p>
            <a:pPr marL="0" indent="0">
              <a:buNone/>
            </a:pPr>
            <a:endParaRPr lang="en-US" sz="2800" dirty="0">
              <a:solidFill>
                <a:schemeClr val="bg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sz="2800" dirty="0">
                <a:solidFill>
                  <a:schemeClr val="bg2">
                    <a:lumMod val="50000"/>
                  </a:schemeClr>
                </a:solidFill>
              </a:rPr>
              <a:t>Caveat: a thread calling wait </a:t>
            </a:r>
            <a:r>
              <a:rPr sz="2800" dirty="0">
                <a:solidFill>
                  <a:schemeClr val="accent1"/>
                </a:solidFill>
              </a:rPr>
              <a:t>after</a:t>
            </a:r>
            <a:r>
              <a:rPr sz="2800" dirty="0">
                <a:solidFill>
                  <a:schemeClr val="bg2">
                    <a:lumMod val="50000"/>
                  </a:schemeClr>
                </a:solidFill>
              </a:rPr>
              <a:t> the broadcast will not wake up (even if others in the process of waking up are still stuck in the condition variable — e.g., waiting on getting the mutex lock —)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33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Study the remaining slides yourself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340112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Producer</a:t>
            </a:r>
            <a:r>
              <a:rPr lang="en-US" dirty="0"/>
              <a:t> in pseudo-code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500" y="2324100"/>
            <a:ext cx="11861800" cy="6565900"/>
          </a:xfrm>
        </p:spPr>
        <p:txBody>
          <a:bodyPr/>
          <a:lstStyle/>
          <a:p>
            <a:pPr marL="0" indent="0">
              <a:buNone/>
            </a:pPr>
            <a:endParaRPr lang="en-US" sz="2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Prepare data</a:t>
            </a: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do {</a:t>
            </a: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	Lock the buffer	   	</a:t>
            </a: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</a:rPr>
              <a:t>// May have to wait</a:t>
            </a:r>
            <a:endParaRPr lang="en-US" sz="2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	if buffer is not full	</a:t>
            </a: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</a:rPr>
              <a:t>// For bounded buffer</a:t>
            </a:r>
            <a:endParaRPr lang="en-US" sz="2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		Put data in the buffer </a:t>
            </a: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	Unlock the buffer</a:t>
            </a: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} while (data is not placed in the buffer)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048197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Well…. Sorta…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Producer</a:t>
            </a:r>
            <a:r>
              <a:rPr lang="en-US" dirty="0"/>
              <a:t> in C-like code</a:t>
            </a:r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80B25DC-39D3-4B75-AF29-72C6797F54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7700" y="2055119"/>
            <a:ext cx="11861800" cy="6565900"/>
          </a:xfrm>
        </p:spPr>
        <p:txBody>
          <a:bodyPr/>
          <a:lstStyle/>
          <a:p>
            <a:pPr marL="0" indent="0" defTabSz="457200">
              <a:buNone/>
              <a:defRPr sz="20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000" dirty="0" err="1">
                <a:latin typeface="Consolas" panose="020B0609020204030204" pitchFamily="49" charset="0"/>
              </a:rPr>
              <a:t>pthread_mutex_t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buffer_lock</a:t>
            </a:r>
            <a:r>
              <a:rPr lang="en-US" sz="2000" dirty="0">
                <a:latin typeface="Consolas" panose="020B0609020204030204" pitchFamily="49" charset="0"/>
              </a:rPr>
              <a:t>;				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// Producer adds data in a buffer, one each time.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……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// Prepare data here</a:t>
            </a: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	added = 0;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do 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 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pthread_mutex_lock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(&amp; 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buffer_lock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// Get the lock for the buffer</a:t>
            </a: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 if (</a:t>
            </a:r>
            <a:r>
              <a:rPr lang="en-US" sz="2000" dirty="0" err="1">
                <a:latin typeface="Consolas" panose="020B0609020204030204" pitchFamily="49" charset="0"/>
              </a:rPr>
              <a:t>nElements</a:t>
            </a:r>
            <a:r>
              <a:rPr lang="en-US" sz="2000" dirty="0">
                <a:latin typeface="Consolas" panose="020B0609020204030204" pitchFamily="49" charset="0"/>
              </a:rPr>
              <a:t> &lt; BUF_SIZE) {       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// If the buffer is not full</a:t>
            </a: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      </a:t>
            </a:r>
            <a:r>
              <a:rPr lang="en-US" sz="2000" dirty="0" err="1">
                <a:latin typeface="Consolas" panose="020B0609020204030204" pitchFamily="49" charset="0"/>
              </a:rPr>
              <a:t>add_to_buffer</a:t>
            </a:r>
            <a:r>
              <a:rPr lang="en-US" sz="2000" dirty="0">
                <a:latin typeface="Consolas" panose="020B0609020204030204" pitchFamily="49" charset="0"/>
              </a:rPr>
              <a:t> (data);        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// Add data into the buffer</a:t>
            </a: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      added = 1;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 }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 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pthread_mutex_unlock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(&amp; 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buffer_lock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} while (added == 0);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269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270" name="Seal 3 SPOT281.jpg" descr="Seal 3 SPOT281.jpg"/>
          <p:cNvPicPr>
            <a:picLocks noChangeAspect="1"/>
          </p:cNvPicPr>
          <p:nvPr/>
        </p:nvPicPr>
        <p:blipFill>
          <a:blip r:embed="rId2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7" name="Can it be done with only a lock ?">
            <a:extLst>
              <a:ext uri="{FF2B5EF4-FFF2-40B4-BE49-F238E27FC236}">
                <a16:creationId xmlns:a16="http://schemas.microsoft.com/office/drawing/2014/main" id="{9F0FA55F-F460-44E8-B085-11BAE30659C6}"/>
              </a:ext>
            </a:extLst>
          </p:cNvPr>
          <p:cNvSpPr txBox="1"/>
          <p:nvPr/>
        </p:nvSpPr>
        <p:spPr>
          <a:xfrm>
            <a:off x="2898849" y="8534715"/>
            <a:ext cx="7207101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 b="1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lang="en-US" sz="3600" b="0" dirty="0">
                <a:solidFill>
                  <a:srgbClr val="FF0000"/>
                </a:solidFill>
              </a:rPr>
              <a:t>What happens if the buffer is full </a:t>
            </a:r>
            <a:r>
              <a:rPr sz="3600" b="0" dirty="0">
                <a:solidFill>
                  <a:srgbClr val="FF0000"/>
                </a:solidFill>
              </a:rPr>
              <a:t>?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7280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9" name="Producer-Consumer Using Condition Variabl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473201">
              <a:defRPr sz="4617"/>
            </a:lvl1pPr>
          </a:lstStyle>
          <a:p>
            <a:r>
              <a:t>Producer-Consumer Using Condition Variables</a:t>
            </a:r>
          </a:p>
        </p:txBody>
      </p:sp>
      <p:sp>
        <p:nvSpPr>
          <p:cNvPr id="1200" name="pthread_cond_t cond_queue_empty, cond_queue_full;…"/>
          <p:cNvSpPr txBox="1">
            <a:spLocks noGrp="1"/>
          </p:cNvSpPr>
          <p:nvPr>
            <p:ph type="body" idx="1"/>
          </p:nvPr>
        </p:nvSpPr>
        <p:spPr>
          <a:xfrm>
            <a:off x="650239" y="2251638"/>
            <a:ext cx="11704322" cy="6738126"/>
          </a:xfrm>
          <a:prstGeom prst="rect">
            <a:avLst/>
          </a:prstGeom>
          <a:solidFill>
            <a:srgbClr val="F8F2D3"/>
          </a:solidFill>
        </p:spPr>
        <p:txBody>
          <a:bodyPr>
            <a:normAutofit/>
          </a:bodyPr>
          <a:lstStyle/>
          <a:p>
            <a:pPr>
              <a:lnSpc>
                <a:spcPct val="90000"/>
              </a:lnSpc>
              <a:buSzTx/>
              <a:buNone/>
              <a:defRPr sz="2000">
                <a:latin typeface="Courier"/>
                <a:ea typeface="Courier"/>
                <a:cs typeface="Courier"/>
                <a:sym typeface="Courier"/>
              </a:defRPr>
            </a:pPr>
            <a:r>
              <a:rPr sz="2400" dirty="0" err="1">
                <a:latin typeface="Consolas" panose="020B0609020204030204" pitchFamily="49" charset="0"/>
              </a:rPr>
              <a:t>pthread_cond_t</a:t>
            </a:r>
            <a:r>
              <a:rPr sz="2400" dirty="0">
                <a:latin typeface="Consolas" panose="020B0609020204030204" pitchFamily="49" charset="0"/>
              </a:rPr>
              <a:t> </a:t>
            </a:r>
            <a:r>
              <a:rPr sz="2400" dirty="0" err="1">
                <a:latin typeface="Consolas" panose="020B0609020204030204" pitchFamily="49" charset="0"/>
              </a:rPr>
              <a:t>cond_queue_empty</a:t>
            </a:r>
            <a:r>
              <a:rPr sz="2400" dirty="0">
                <a:latin typeface="Consolas" panose="020B0609020204030204" pitchFamily="49" charset="0"/>
              </a:rPr>
              <a:t>, </a:t>
            </a:r>
            <a:r>
              <a:rPr sz="2400" dirty="0" err="1">
                <a:latin typeface="Consolas" panose="020B0609020204030204" pitchFamily="49" charset="0"/>
              </a:rPr>
              <a:t>cond_queue_full</a:t>
            </a:r>
            <a:r>
              <a:rPr sz="2400" dirty="0">
                <a:latin typeface="Consolas" panose="020B0609020204030204" pitchFamily="49" charset="0"/>
              </a:rPr>
              <a:t>; </a:t>
            </a:r>
          </a:p>
          <a:p>
            <a:pPr>
              <a:lnSpc>
                <a:spcPct val="90000"/>
              </a:lnSpc>
              <a:buSzTx/>
              <a:buNone/>
              <a:defRPr sz="2000">
                <a:latin typeface="Courier"/>
                <a:ea typeface="Courier"/>
                <a:cs typeface="Courier"/>
                <a:sym typeface="Courier"/>
              </a:defRPr>
            </a:pPr>
            <a:r>
              <a:rPr sz="2400" dirty="0" err="1">
                <a:latin typeface="Consolas" panose="020B0609020204030204" pitchFamily="49" charset="0"/>
              </a:rPr>
              <a:t>pthread_mutex_t</a:t>
            </a:r>
            <a:r>
              <a:rPr sz="2400" dirty="0">
                <a:latin typeface="Consolas" panose="020B0609020204030204" pitchFamily="49" charset="0"/>
              </a:rPr>
              <a:t> </a:t>
            </a:r>
            <a:r>
              <a:rPr sz="2400" dirty="0" err="1">
                <a:latin typeface="Consolas" panose="020B0609020204030204" pitchFamily="49" charset="0"/>
              </a:rPr>
              <a:t>task_queue_cond_lock</a:t>
            </a:r>
            <a:r>
              <a:rPr sz="2400" dirty="0">
                <a:latin typeface="Consolas" panose="020B0609020204030204" pitchFamily="49" charset="0"/>
              </a:rPr>
              <a:t>; </a:t>
            </a:r>
          </a:p>
          <a:p>
            <a:pPr>
              <a:lnSpc>
                <a:spcPct val="90000"/>
              </a:lnSpc>
              <a:buSzTx/>
              <a:buNone/>
              <a:defRPr sz="2000">
                <a:latin typeface="Courier"/>
                <a:ea typeface="Courier"/>
                <a:cs typeface="Courier"/>
                <a:sym typeface="Courier"/>
              </a:defRPr>
            </a:pPr>
            <a:r>
              <a:rPr sz="2400" dirty="0">
                <a:latin typeface="Consolas" panose="020B0609020204030204" pitchFamily="49" charset="0"/>
              </a:rPr>
              <a:t>int </a:t>
            </a:r>
            <a:r>
              <a:rPr sz="2400" dirty="0" err="1">
                <a:latin typeface="Consolas" panose="020B0609020204030204" pitchFamily="49" charset="0"/>
              </a:rPr>
              <a:t>task_available</a:t>
            </a:r>
            <a:r>
              <a:rPr sz="2400" dirty="0">
                <a:latin typeface="Consolas" panose="020B0609020204030204" pitchFamily="49" charset="0"/>
              </a:rPr>
              <a:t>; </a:t>
            </a:r>
          </a:p>
          <a:p>
            <a:pPr>
              <a:lnSpc>
                <a:spcPct val="90000"/>
              </a:lnSpc>
              <a:buSzTx/>
              <a:buNone/>
              <a:defRPr sz="2000">
                <a:latin typeface="Courier"/>
                <a:ea typeface="Courier"/>
                <a:cs typeface="Courier"/>
                <a:sym typeface="Courier"/>
              </a:defRPr>
            </a:pPr>
            <a:r>
              <a:rPr sz="2400" dirty="0">
                <a:solidFill>
                  <a:schemeClr val="accent1"/>
                </a:solidFill>
                <a:latin typeface="Consolas" panose="020B0609020204030204" pitchFamily="49" charset="0"/>
              </a:rPr>
              <a:t>/* other data structures here */</a:t>
            </a:r>
            <a:r>
              <a:rPr sz="2400" dirty="0">
                <a:latin typeface="Consolas" panose="020B0609020204030204" pitchFamily="49" charset="0"/>
              </a:rPr>
              <a:t> </a:t>
            </a:r>
          </a:p>
          <a:p>
            <a:pPr>
              <a:lnSpc>
                <a:spcPct val="90000"/>
              </a:lnSpc>
              <a:buSzTx/>
              <a:buNone/>
              <a:defRPr sz="2000">
                <a:latin typeface="Courier"/>
                <a:ea typeface="Courier"/>
                <a:cs typeface="Courier"/>
                <a:sym typeface="Courier"/>
              </a:defRPr>
            </a:pPr>
            <a:r>
              <a:rPr sz="2400" dirty="0">
                <a:latin typeface="Consolas" panose="020B0609020204030204" pitchFamily="49" charset="0"/>
              </a:rPr>
              <a:t>main() </a:t>
            </a:r>
            <a:endParaRPr lang="en-US" sz="2400" dirty="0"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buSzTx/>
              <a:buNone/>
              <a:defRPr sz="2000">
                <a:latin typeface="Courier"/>
                <a:ea typeface="Courier"/>
                <a:cs typeface="Courier"/>
                <a:sym typeface="Courier"/>
              </a:defRPr>
            </a:pPr>
            <a:r>
              <a:rPr sz="2400" dirty="0">
                <a:latin typeface="Consolas" panose="020B0609020204030204" pitchFamily="49" charset="0"/>
              </a:rPr>
              <a:t>{ </a:t>
            </a:r>
          </a:p>
          <a:p>
            <a:pPr marL="203200" lvl="1" indent="139700">
              <a:lnSpc>
                <a:spcPct val="90000"/>
              </a:lnSpc>
              <a:buSzTx/>
              <a:buNone/>
              <a:defRPr sz="2000">
                <a:solidFill>
                  <a:srgbClr val="74747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/* declarations and initializations */</a:t>
            </a:r>
            <a:r>
              <a:rPr sz="2400" dirty="0">
                <a:latin typeface="Consolas" panose="020B0609020204030204" pitchFamily="49" charset="0"/>
              </a:rPr>
              <a:t> </a:t>
            </a:r>
          </a:p>
          <a:p>
            <a:pPr marL="342900" lvl="1" indent="0">
              <a:lnSpc>
                <a:spcPct val="90000"/>
              </a:lnSpc>
              <a:buSzTx/>
              <a:buNone/>
              <a:defRPr sz="2000">
                <a:solidFill>
                  <a:srgbClr val="74747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2400" dirty="0" err="1">
                <a:latin typeface="Consolas" panose="020B0609020204030204" pitchFamily="49" charset="0"/>
              </a:rPr>
              <a:t>task_available</a:t>
            </a:r>
            <a:r>
              <a:rPr sz="2400" dirty="0">
                <a:latin typeface="Consolas" panose="020B0609020204030204" pitchFamily="49" charset="0"/>
              </a:rPr>
              <a:t> = 0; 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// the predicate</a:t>
            </a:r>
            <a:endParaRPr sz="2400" dirty="0">
              <a:latin typeface="Consolas" panose="020B0609020204030204" pitchFamily="49" charset="0"/>
            </a:endParaRPr>
          </a:p>
          <a:p>
            <a:pPr marL="342900" lvl="1" indent="0">
              <a:lnSpc>
                <a:spcPct val="90000"/>
              </a:lnSpc>
              <a:buSzTx/>
              <a:buNone/>
              <a:defRPr sz="2000">
                <a:solidFill>
                  <a:srgbClr val="74747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2400" dirty="0" err="1">
                <a:latin typeface="Consolas" panose="020B0609020204030204" pitchFamily="49" charset="0"/>
              </a:rPr>
              <a:t>pthread_cond_init</a:t>
            </a:r>
            <a:r>
              <a:rPr sz="2400" dirty="0">
                <a:latin typeface="Consolas" panose="020B0609020204030204" pitchFamily="49" charset="0"/>
              </a:rPr>
              <a:t>(&amp;</a:t>
            </a:r>
            <a:r>
              <a:rPr sz="2400" dirty="0" err="1">
                <a:latin typeface="Consolas" panose="020B0609020204030204" pitchFamily="49" charset="0"/>
              </a:rPr>
              <a:t>cond_queue_empty</a:t>
            </a:r>
            <a:r>
              <a:rPr sz="2400" dirty="0">
                <a:latin typeface="Consolas" panose="020B0609020204030204" pitchFamily="49" charset="0"/>
              </a:rPr>
              <a:t>, NULL); </a:t>
            </a:r>
          </a:p>
          <a:p>
            <a:pPr marL="342900" lvl="1" indent="0">
              <a:lnSpc>
                <a:spcPct val="90000"/>
              </a:lnSpc>
              <a:buSzTx/>
              <a:buNone/>
              <a:defRPr sz="2000">
                <a:solidFill>
                  <a:srgbClr val="74747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2400" dirty="0" err="1">
                <a:latin typeface="Consolas" panose="020B0609020204030204" pitchFamily="49" charset="0"/>
              </a:rPr>
              <a:t>pthread_cond_init</a:t>
            </a:r>
            <a:r>
              <a:rPr sz="2400" dirty="0">
                <a:latin typeface="Consolas" panose="020B0609020204030204" pitchFamily="49" charset="0"/>
              </a:rPr>
              <a:t>(&amp;</a:t>
            </a:r>
            <a:r>
              <a:rPr sz="2400" dirty="0" err="1">
                <a:latin typeface="Consolas" panose="020B0609020204030204" pitchFamily="49" charset="0"/>
              </a:rPr>
              <a:t>cond_queue_full</a:t>
            </a:r>
            <a:r>
              <a:rPr sz="2400" dirty="0">
                <a:latin typeface="Consolas" panose="020B0609020204030204" pitchFamily="49" charset="0"/>
              </a:rPr>
              <a:t>, NULL); </a:t>
            </a:r>
          </a:p>
          <a:p>
            <a:pPr marL="342900" lvl="1" indent="0">
              <a:lnSpc>
                <a:spcPct val="90000"/>
              </a:lnSpc>
              <a:buSzTx/>
              <a:buNone/>
              <a:defRPr sz="2000">
                <a:solidFill>
                  <a:srgbClr val="74747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2400" dirty="0" err="1">
                <a:latin typeface="Consolas" panose="020B0609020204030204" pitchFamily="49" charset="0"/>
              </a:rPr>
              <a:t>pthread_mutex_init</a:t>
            </a:r>
            <a:r>
              <a:rPr sz="2400" dirty="0">
                <a:latin typeface="Consolas" panose="020B0609020204030204" pitchFamily="49" charset="0"/>
              </a:rPr>
              <a:t>(&amp;</a:t>
            </a:r>
            <a:r>
              <a:rPr sz="2400" dirty="0" err="1">
                <a:latin typeface="Consolas" panose="020B0609020204030204" pitchFamily="49" charset="0"/>
              </a:rPr>
              <a:t>task_queue_cond_lock</a:t>
            </a:r>
            <a:r>
              <a:rPr sz="2400" dirty="0">
                <a:latin typeface="Consolas" panose="020B0609020204030204" pitchFamily="49" charset="0"/>
              </a:rPr>
              <a:t>, NULL); </a:t>
            </a:r>
          </a:p>
          <a:p>
            <a:pPr marL="342900" lvl="1" indent="0">
              <a:lnSpc>
                <a:spcPct val="90000"/>
              </a:lnSpc>
              <a:buSzTx/>
              <a:buNone/>
              <a:defRPr sz="2000">
                <a:solidFill>
                  <a:srgbClr val="74747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2400" dirty="0">
                <a:solidFill>
                  <a:schemeClr val="accent1"/>
                </a:solidFill>
                <a:latin typeface="Consolas" panose="020B0609020204030204" pitchFamily="49" charset="0"/>
              </a:rPr>
              <a:t>/* create and join producer and consumer threads */ </a:t>
            </a:r>
            <a:endParaRPr lang="en-US" sz="24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marL="342900" lvl="1" indent="0">
              <a:lnSpc>
                <a:spcPct val="90000"/>
              </a:lnSpc>
              <a:buSzTx/>
              <a:buNone/>
              <a:defRPr sz="2000">
                <a:solidFill>
                  <a:srgbClr val="747474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sz="24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buSzTx/>
              <a:buNone/>
              <a:defRPr sz="2000">
                <a:latin typeface="Courier"/>
                <a:ea typeface="Courier"/>
                <a:cs typeface="Courier"/>
                <a:sym typeface="Courier"/>
              </a:defRPr>
            </a:pPr>
            <a:endParaRPr sz="2400" dirty="0">
              <a:latin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37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" name="Producer-Consumer Using Condition Variabl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473201">
              <a:defRPr sz="4617"/>
            </a:lvl1pPr>
          </a:lstStyle>
          <a:p>
            <a:r>
              <a:t>Producer-Consumer Using Condition Variables </a:t>
            </a:r>
          </a:p>
        </p:txBody>
      </p:sp>
      <p:sp>
        <p:nvSpPr>
          <p:cNvPr id="1203" name="void *producer(void *producer_thread_data)…"/>
          <p:cNvSpPr txBox="1">
            <a:spLocks noGrp="1"/>
          </p:cNvSpPr>
          <p:nvPr>
            <p:ph type="body" idx="1"/>
          </p:nvPr>
        </p:nvSpPr>
        <p:spPr>
          <a:xfrm>
            <a:off x="571500" y="2324100"/>
            <a:ext cx="11861800" cy="6819900"/>
          </a:xfrm>
          <a:prstGeom prst="rect">
            <a:avLst/>
          </a:prstGeom>
          <a:solidFill>
            <a:srgbClr val="F8F2D3"/>
          </a:solidFill>
        </p:spPr>
        <p:txBody>
          <a:bodyPr>
            <a:normAutofit/>
          </a:bodyPr>
          <a:lstStyle/>
          <a:p>
            <a:pPr>
              <a:lnSpc>
                <a:spcPct val="80000"/>
              </a:lnSpc>
              <a:buSzTx/>
              <a:buNone/>
              <a:defRPr sz="2000">
                <a:latin typeface="Courier"/>
                <a:ea typeface="Courier"/>
                <a:cs typeface="Courier"/>
                <a:sym typeface="Courier"/>
              </a:defRPr>
            </a:pPr>
            <a:r>
              <a:rPr sz="2400" dirty="0">
                <a:latin typeface="Consolas" panose="020B0609020204030204" pitchFamily="49" charset="0"/>
              </a:rPr>
              <a:t>void *producer(void *</a:t>
            </a:r>
            <a:r>
              <a:rPr sz="2400" dirty="0" err="1">
                <a:latin typeface="Consolas" panose="020B0609020204030204" pitchFamily="49" charset="0"/>
              </a:rPr>
              <a:t>producer_thread_data</a:t>
            </a:r>
            <a:r>
              <a:rPr sz="2400">
                <a:latin typeface="Consolas" panose="020B0609020204030204" pitchFamily="49" charset="0"/>
              </a:rPr>
              <a:t>) </a:t>
            </a:r>
            <a:endParaRPr lang="en-US" sz="2400"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  <a:buSzTx/>
              <a:buNone/>
              <a:defRPr sz="2000">
                <a:latin typeface="Courier"/>
                <a:ea typeface="Courier"/>
                <a:cs typeface="Courier"/>
                <a:sym typeface="Courier"/>
              </a:defRPr>
            </a:pPr>
            <a:r>
              <a:rPr sz="2400">
                <a:latin typeface="Consolas" panose="020B0609020204030204" pitchFamily="49" charset="0"/>
              </a:rPr>
              <a:t>{ </a:t>
            </a:r>
            <a:endParaRPr sz="2400" dirty="0">
              <a:latin typeface="Consolas" panose="020B0609020204030204" pitchFamily="49" charset="0"/>
            </a:endParaRPr>
          </a:p>
          <a:p>
            <a:pPr marL="203200" lvl="1" indent="139700">
              <a:lnSpc>
                <a:spcPct val="80000"/>
              </a:lnSpc>
              <a:buSzTx/>
              <a:buNone/>
              <a:defRPr sz="2000">
                <a:solidFill>
                  <a:srgbClr val="74747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2400" dirty="0">
                <a:latin typeface="Consolas" panose="020B0609020204030204" pitchFamily="49" charset="0"/>
              </a:rPr>
              <a:t>int inserted; </a:t>
            </a:r>
          </a:p>
          <a:p>
            <a:pPr marL="203200" lvl="1" indent="139700">
              <a:lnSpc>
                <a:spcPct val="80000"/>
              </a:lnSpc>
              <a:buSzTx/>
              <a:buNone/>
              <a:defRPr sz="2000">
                <a:solidFill>
                  <a:srgbClr val="74747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2400" dirty="0">
                <a:latin typeface="Consolas" panose="020B0609020204030204" pitchFamily="49" charset="0"/>
              </a:rPr>
              <a:t>while (!done()) { </a:t>
            </a:r>
          </a:p>
          <a:p>
            <a:pPr marL="203200" lvl="2" indent="482600">
              <a:lnSpc>
                <a:spcPct val="80000"/>
              </a:lnSpc>
              <a:buSzTx/>
              <a:buNone/>
              <a:defRPr sz="2000">
                <a:solidFill>
                  <a:srgbClr val="74747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2400" dirty="0" err="1">
                <a:latin typeface="Consolas" panose="020B0609020204030204" pitchFamily="49" charset="0"/>
              </a:rPr>
              <a:t>create_task</a:t>
            </a:r>
            <a:r>
              <a:rPr sz="2400" dirty="0">
                <a:latin typeface="Consolas" panose="020B0609020204030204" pitchFamily="49" charset="0"/>
              </a:rPr>
              <a:t>(); 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// time-consuming step, before locking the mutex</a:t>
            </a:r>
            <a:endParaRPr sz="2400" dirty="0">
              <a:latin typeface="Consolas" panose="020B0609020204030204" pitchFamily="49" charset="0"/>
            </a:endParaRPr>
          </a:p>
          <a:p>
            <a:pPr marL="203200" lvl="2" indent="482600">
              <a:lnSpc>
                <a:spcPct val="80000"/>
              </a:lnSpc>
              <a:buSzTx/>
              <a:buNone/>
              <a:defRPr sz="2000">
                <a:solidFill>
                  <a:srgbClr val="74747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2400" dirty="0" err="1">
                <a:latin typeface="Consolas" panose="020B0609020204030204" pitchFamily="49" charset="0"/>
              </a:rPr>
              <a:t>pthread_mutex_lock</a:t>
            </a:r>
            <a:r>
              <a:rPr sz="2400" dirty="0">
                <a:latin typeface="Consolas" panose="020B0609020204030204" pitchFamily="49" charset="0"/>
              </a:rPr>
              <a:t>(&amp;</a:t>
            </a:r>
            <a:r>
              <a:rPr sz="2400" dirty="0" err="1">
                <a:latin typeface="Consolas" panose="020B0609020204030204" pitchFamily="49" charset="0"/>
              </a:rPr>
              <a:t>task_queue_cond_lock</a:t>
            </a:r>
            <a:r>
              <a:rPr sz="2400" dirty="0">
                <a:latin typeface="Consolas" panose="020B0609020204030204" pitchFamily="49" charset="0"/>
              </a:rPr>
              <a:t>); </a:t>
            </a:r>
          </a:p>
          <a:p>
            <a:pPr marL="203200" lvl="2" indent="482600">
              <a:lnSpc>
                <a:spcPct val="80000"/>
              </a:lnSpc>
              <a:buSzTx/>
              <a:buNone/>
              <a:defRPr sz="2000">
                <a:solidFill>
                  <a:srgbClr val="74747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2400" dirty="0">
                <a:solidFill>
                  <a:schemeClr val="accent2"/>
                </a:solidFill>
                <a:latin typeface="Consolas" panose="020B0609020204030204" pitchFamily="49" charset="0"/>
              </a:rPr>
              <a:t>while (</a:t>
            </a:r>
            <a:r>
              <a:rPr sz="2400" dirty="0" err="1">
                <a:solidFill>
                  <a:schemeClr val="accent2"/>
                </a:solidFill>
                <a:latin typeface="Consolas" panose="020B0609020204030204" pitchFamily="49" charset="0"/>
              </a:rPr>
              <a:t>task_available</a:t>
            </a:r>
            <a:r>
              <a:rPr sz="2400" dirty="0">
                <a:solidFill>
                  <a:schemeClr val="accent2"/>
                </a:solidFill>
                <a:latin typeface="Consolas" panose="020B0609020204030204" pitchFamily="49" charset="0"/>
              </a:rPr>
              <a:t> == 1) 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// wait in a loop!</a:t>
            </a:r>
            <a:endParaRPr sz="2400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203200" lvl="3" indent="825500">
              <a:lnSpc>
                <a:spcPct val="80000"/>
              </a:lnSpc>
              <a:buSzTx/>
              <a:buNone/>
              <a:defRPr sz="2000">
                <a:solidFill>
                  <a:srgbClr val="74747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2400" dirty="0" err="1">
                <a:solidFill>
                  <a:schemeClr val="accent2"/>
                </a:solidFill>
                <a:latin typeface="Consolas" panose="020B0609020204030204" pitchFamily="49" charset="0"/>
              </a:rPr>
              <a:t>pthread_cond_wait</a:t>
            </a:r>
            <a:r>
              <a:rPr sz="2400" dirty="0">
                <a:solidFill>
                  <a:schemeClr val="accent2"/>
                </a:solidFill>
                <a:latin typeface="Consolas" panose="020B0609020204030204" pitchFamily="49" charset="0"/>
              </a:rPr>
              <a:t>(</a:t>
            </a:r>
            <a:r>
              <a:rPr sz="2400" dirty="0">
                <a:solidFill>
                  <a:schemeClr val="accent5"/>
                </a:solidFill>
                <a:latin typeface="Consolas" panose="020B0609020204030204" pitchFamily="49" charset="0"/>
              </a:rPr>
              <a:t>&amp;cond_queue_empty</a:t>
            </a:r>
            <a:r>
              <a:rPr sz="2400" dirty="0">
                <a:solidFill>
                  <a:schemeClr val="accent2"/>
                </a:solidFill>
                <a:latin typeface="Consolas" panose="020B0609020204030204" pitchFamily="49" charset="0"/>
              </a:rPr>
              <a:t>,&amp;</a:t>
            </a:r>
            <a:r>
              <a:rPr sz="2400" dirty="0" err="1">
                <a:solidFill>
                  <a:schemeClr val="accent2"/>
                </a:solidFill>
                <a:latin typeface="Consolas" panose="020B0609020204030204" pitchFamily="49" charset="0"/>
              </a:rPr>
              <a:t>task_queue_cond_lock</a:t>
            </a:r>
            <a:r>
              <a:rPr sz="2400" dirty="0">
                <a:solidFill>
                  <a:schemeClr val="accent2"/>
                </a:solidFill>
                <a:latin typeface="Consolas" panose="020B0609020204030204" pitchFamily="49" charset="0"/>
              </a:rPr>
              <a:t>); </a:t>
            </a:r>
          </a:p>
          <a:p>
            <a:pPr marL="203200" lvl="2" indent="482600">
              <a:lnSpc>
                <a:spcPct val="80000"/>
              </a:lnSpc>
              <a:buSzTx/>
              <a:buNone/>
              <a:defRPr sz="2000">
                <a:solidFill>
                  <a:srgbClr val="74747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2400" dirty="0" err="1">
                <a:latin typeface="Consolas" panose="020B0609020204030204" pitchFamily="49" charset="0"/>
              </a:rPr>
              <a:t>insert_into_queue</a:t>
            </a:r>
            <a:r>
              <a:rPr sz="2400" dirty="0">
                <a:latin typeface="Consolas" panose="020B0609020204030204" pitchFamily="49" charset="0"/>
              </a:rPr>
              <a:t>(); </a:t>
            </a:r>
            <a:r>
              <a:rPr lang="en-US" sz="2400" dirty="0">
                <a:latin typeface="Consolas" panose="020B0609020204030204" pitchFamily="49" charset="0"/>
              </a:rPr>
              <a:t>   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// access shared resources</a:t>
            </a:r>
            <a:endParaRPr sz="2400" dirty="0">
              <a:latin typeface="Consolas" panose="020B0609020204030204" pitchFamily="49" charset="0"/>
            </a:endParaRPr>
          </a:p>
          <a:p>
            <a:pPr marL="203200" lvl="2" indent="482600">
              <a:lnSpc>
                <a:spcPct val="80000"/>
              </a:lnSpc>
              <a:buSzTx/>
              <a:buNone/>
              <a:defRPr sz="2000">
                <a:solidFill>
                  <a:srgbClr val="74747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2400" dirty="0" err="1">
                <a:latin typeface="Consolas" panose="020B0609020204030204" pitchFamily="49" charset="0"/>
              </a:rPr>
              <a:t>task_available</a:t>
            </a:r>
            <a:r>
              <a:rPr sz="2400" dirty="0">
                <a:latin typeface="Consolas" panose="020B0609020204030204" pitchFamily="49" charset="0"/>
              </a:rPr>
              <a:t> = 1; </a:t>
            </a:r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// update the predicate</a:t>
            </a:r>
            <a:endParaRPr sz="2400" dirty="0">
              <a:latin typeface="Consolas" panose="020B0609020204030204" pitchFamily="49" charset="0"/>
            </a:endParaRPr>
          </a:p>
          <a:p>
            <a:pPr marL="203200" lvl="2" indent="482600">
              <a:lnSpc>
                <a:spcPct val="80000"/>
              </a:lnSpc>
              <a:buSzTx/>
              <a:buNone/>
              <a:defRPr sz="2000">
                <a:solidFill>
                  <a:srgbClr val="74747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2400" dirty="0" err="1">
                <a:solidFill>
                  <a:schemeClr val="accent5"/>
                </a:solidFill>
                <a:latin typeface="Consolas" panose="020B0609020204030204" pitchFamily="49" charset="0"/>
              </a:rPr>
              <a:t>pthread_cond_signal</a:t>
            </a:r>
            <a:r>
              <a:rPr sz="2400" dirty="0">
                <a:latin typeface="Consolas" panose="020B0609020204030204" pitchFamily="49" charset="0"/>
              </a:rPr>
              <a:t>(&amp;</a:t>
            </a:r>
            <a:r>
              <a:rPr sz="2400" dirty="0" err="1">
                <a:latin typeface="Consolas" panose="020B0609020204030204" pitchFamily="49" charset="0"/>
              </a:rPr>
              <a:t>cond_queue_full</a:t>
            </a:r>
            <a:r>
              <a:rPr sz="2400" dirty="0">
                <a:latin typeface="Consolas" panose="020B0609020204030204" pitchFamily="49" charset="0"/>
              </a:rPr>
              <a:t>); </a:t>
            </a:r>
          </a:p>
          <a:p>
            <a:pPr marL="203200" lvl="2" indent="482600">
              <a:lnSpc>
                <a:spcPct val="80000"/>
              </a:lnSpc>
              <a:buSzTx/>
              <a:buNone/>
              <a:defRPr sz="2000">
                <a:solidFill>
                  <a:srgbClr val="74747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2400" dirty="0" err="1">
                <a:latin typeface="Consolas" panose="020B0609020204030204" pitchFamily="49" charset="0"/>
              </a:rPr>
              <a:t>pthread_mutex_unlock</a:t>
            </a:r>
            <a:r>
              <a:rPr sz="2400" dirty="0">
                <a:latin typeface="Consolas" panose="020B0609020204030204" pitchFamily="49" charset="0"/>
              </a:rPr>
              <a:t>(&amp;</a:t>
            </a:r>
            <a:r>
              <a:rPr sz="2400" dirty="0" err="1">
                <a:latin typeface="Consolas" panose="020B0609020204030204" pitchFamily="49" charset="0"/>
              </a:rPr>
              <a:t>task_queue_cond_lock</a:t>
            </a:r>
            <a:r>
              <a:rPr sz="2400" dirty="0">
                <a:latin typeface="Consolas" panose="020B0609020204030204" pitchFamily="49" charset="0"/>
              </a:rPr>
              <a:t>); </a:t>
            </a:r>
          </a:p>
          <a:p>
            <a:pPr marL="203200" lvl="1" indent="139700">
              <a:lnSpc>
                <a:spcPct val="80000"/>
              </a:lnSpc>
              <a:buSzTx/>
              <a:buNone/>
              <a:defRPr sz="2000">
                <a:solidFill>
                  <a:srgbClr val="74747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2400" dirty="0">
                <a:latin typeface="Consolas" panose="020B0609020204030204" pitchFamily="49" charset="0"/>
              </a:rPr>
              <a:t>} </a:t>
            </a:r>
          </a:p>
          <a:p>
            <a:pPr>
              <a:lnSpc>
                <a:spcPct val="80000"/>
              </a:lnSpc>
              <a:buSzTx/>
              <a:buNone/>
              <a:defRPr sz="2000">
                <a:latin typeface="Courier"/>
                <a:ea typeface="Courier"/>
                <a:cs typeface="Courier"/>
                <a:sym typeface="Courier"/>
              </a:defRPr>
            </a:pPr>
            <a:r>
              <a:rPr sz="2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38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5" name="Producer-Consumer Using Condition Variabl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473201">
              <a:defRPr sz="4617"/>
            </a:lvl1pPr>
          </a:lstStyle>
          <a:p>
            <a:r>
              <a:t>Producer-Consumer Using Condition Variables </a:t>
            </a:r>
          </a:p>
        </p:txBody>
      </p:sp>
      <p:sp>
        <p:nvSpPr>
          <p:cNvPr id="1206" name="void *consumer(void *consumer_thread_data)…"/>
          <p:cNvSpPr txBox="1">
            <a:spLocks noGrp="1"/>
          </p:cNvSpPr>
          <p:nvPr>
            <p:ph type="body" idx="1"/>
          </p:nvPr>
        </p:nvSpPr>
        <p:spPr>
          <a:xfrm>
            <a:off x="571500" y="2324100"/>
            <a:ext cx="11861800" cy="6896100"/>
          </a:xfrm>
          <a:prstGeom prst="rect">
            <a:avLst/>
          </a:prstGeom>
          <a:solidFill>
            <a:srgbClr val="F8F2D3"/>
          </a:solidFill>
        </p:spPr>
        <p:txBody>
          <a:bodyPr>
            <a:normAutofit/>
          </a:bodyPr>
          <a:lstStyle/>
          <a:p>
            <a:pPr>
              <a:lnSpc>
                <a:spcPct val="90000"/>
              </a:lnSpc>
              <a:buSzTx/>
              <a:buNone/>
              <a:defRPr sz="2000">
                <a:latin typeface="Courier"/>
                <a:ea typeface="Courier"/>
                <a:cs typeface="Courier"/>
                <a:sym typeface="Courier"/>
              </a:defRPr>
            </a:pPr>
            <a:r>
              <a:rPr sz="2400" dirty="0">
                <a:latin typeface="Consolas" panose="020B0609020204030204" pitchFamily="49" charset="0"/>
              </a:rPr>
              <a:t>void *consumer(void *</a:t>
            </a:r>
            <a:r>
              <a:rPr sz="2400" dirty="0" err="1">
                <a:latin typeface="Consolas" panose="020B0609020204030204" pitchFamily="49" charset="0"/>
              </a:rPr>
              <a:t>consumer_thread_data</a:t>
            </a:r>
            <a:r>
              <a:rPr sz="2400" dirty="0">
                <a:latin typeface="Consolas" panose="020B0609020204030204" pitchFamily="49" charset="0"/>
              </a:rPr>
              <a:t>) </a:t>
            </a:r>
            <a:endParaRPr lang="en-US" sz="2400" dirty="0"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buSzTx/>
              <a:buNone/>
              <a:defRPr sz="2000">
                <a:latin typeface="Courier"/>
                <a:ea typeface="Courier"/>
                <a:cs typeface="Courier"/>
                <a:sym typeface="Courier"/>
              </a:defRPr>
            </a:pPr>
            <a:r>
              <a:rPr sz="2400" dirty="0">
                <a:latin typeface="Consolas" panose="020B0609020204030204" pitchFamily="49" charset="0"/>
              </a:rPr>
              <a:t>{ </a:t>
            </a:r>
          </a:p>
          <a:p>
            <a:pPr marL="203200" lvl="1" indent="139700">
              <a:lnSpc>
                <a:spcPct val="90000"/>
              </a:lnSpc>
              <a:buSzTx/>
              <a:buNone/>
              <a:defRPr sz="2000">
                <a:solidFill>
                  <a:srgbClr val="74747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2400" dirty="0">
                <a:latin typeface="Consolas" panose="020B0609020204030204" pitchFamily="49" charset="0"/>
              </a:rPr>
              <a:t>while (!done()) { </a:t>
            </a:r>
          </a:p>
          <a:p>
            <a:pPr marL="203200" lvl="1" indent="139700">
              <a:lnSpc>
                <a:spcPct val="90000"/>
              </a:lnSpc>
              <a:buSzTx/>
              <a:buNone/>
              <a:defRPr sz="2000">
                <a:solidFill>
                  <a:srgbClr val="74747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2400" dirty="0">
                <a:latin typeface="Consolas" panose="020B0609020204030204" pitchFamily="49" charset="0"/>
              </a:rPr>
              <a:t>   </a:t>
            </a:r>
            <a:r>
              <a:rPr sz="2400" dirty="0" err="1">
                <a:latin typeface="Consolas" panose="020B0609020204030204" pitchFamily="49" charset="0"/>
              </a:rPr>
              <a:t>pthread_mutex_lock</a:t>
            </a:r>
            <a:r>
              <a:rPr sz="2400" dirty="0">
                <a:latin typeface="Consolas" panose="020B0609020204030204" pitchFamily="49" charset="0"/>
              </a:rPr>
              <a:t>(&amp;</a:t>
            </a:r>
            <a:r>
              <a:rPr sz="2400" dirty="0" err="1">
                <a:latin typeface="Consolas" panose="020B0609020204030204" pitchFamily="49" charset="0"/>
              </a:rPr>
              <a:t>task_queue_cond_lock</a:t>
            </a:r>
            <a:r>
              <a:rPr sz="2400" dirty="0">
                <a:latin typeface="Consolas" panose="020B0609020204030204" pitchFamily="49" charset="0"/>
              </a:rPr>
              <a:t>); </a:t>
            </a:r>
          </a:p>
          <a:p>
            <a:pPr marL="203200" lvl="1" indent="139700">
              <a:lnSpc>
                <a:spcPct val="90000"/>
              </a:lnSpc>
              <a:buSzTx/>
              <a:buNone/>
              <a:defRPr sz="2000">
                <a:solidFill>
                  <a:srgbClr val="74747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2400" dirty="0">
                <a:solidFill>
                  <a:schemeClr val="accent2"/>
                </a:solidFill>
                <a:latin typeface="Consolas" panose="020B0609020204030204" pitchFamily="49" charset="0"/>
              </a:rPr>
              <a:t>   while (</a:t>
            </a:r>
            <a:r>
              <a:rPr sz="2400" dirty="0" err="1">
                <a:solidFill>
                  <a:schemeClr val="accent2"/>
                </a:solidFill>
                <a:latin typeface="Consolas" panose="020B0609020204030204" pitchFamily="49" charset="0"/>
              </a:rPr>
              <a:t>task_available</a:t>
            </a:r>
            <a:r>
              <a:rPr sz="2400" dirty="0">
                <a:solidFill>
                  <a:schemeClr val="accent2"/>
                </a:solidFill>
                <a:latin typeface="Consolas" panose="020B0609020204030204" pitchFamily="49" charset="0"/>
              </a:rPr>
              <a:t> == 0) 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// wait in a loop!</a:t>
            </a:r>
            <a:endParaRPr sz="2400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203200" lvl="2" indent="482600">
              <a:lnSpc>
                <a:spcPct val="90000"/>
              </a:lnSpc>
              <a:buSzTx/>
              <a:buNone/>
              <a:defRPr sz="2000">
                <a:solidFill>
                  <a:srgbClr val="74747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2400" dirty="0">
                <a:solidFill>
                  <a:schemeClr val="accent2"/>
                </a:solidFill>
                <a:latin typeface="Consolas" panose="020B0609020204030204" pitchFamily="49" charset="0"/>
              </a:rPr>
              <a:t>     </a:t>
            </a:r>
            <a:r>
              <a:rPr sz="2400" dirty="0" err="1">
                <a:solidFill>
                  <a:schemeClr val="accent2"/>
                </a:solidFill>
                <a:latin typeface="Consolas" panose="020B0609020204030204" pitchFamily="49" charset="0"/>
              </a:rPr>
              <a:t>pthread_cond_wait</a:t>
            </a:r>
            <a:r>
              <a:rPr sz="2400" dirty="0">
                <a:solidFill>
                  <a:schemeClr val="accent2"/>
                </a:solidFill>
                <a:latin typeface="Consolas" panose="020B0609020204030204" pitchFamily="49" charset="0"/>
              </a:rPr>
              <a:t>(</a:t>
            </a:r>
            <a:r>
              <a:rPr sz="2400" dirty="0">
                <a:solidFill>
                  <a:schemeClr val="accent5"/>
                </a:solidFill>
                <a:latin typeface="Consolas" panose="020B0609020204030204" pitchFamily="49" charset="0"/>
              </a:rPr>
              <a:t>&amp;cond_queue_full</a:t>
            </a:r>
            <a:r>
              <a:rPr sz="2400" dirty="0">
                <a:solidFill>
                  <a:schemeClr val="accent2"/>
                </a:solidFill>
                <a:latin typeface="Consolas" panose="020B0609020204030204" pitchFamily="49" charset="0"/>
              </a:rPr>
              <a:t>,&amp;</a:t>
            </a:r>
            <a:r>
              <a:rPr sz="2400" dirty="0" err="1">
                <a:solidFill>
                  <a:schemeClr val="accent2"/>
                </a:solidFill>
                <a:latin typeface="Consolas" panose="020B0609020204030204" pitchFamily="49" charset="0"/>
              </a:rPr>
              <a:t>task_queue_cond_lock</a:t>
            </a:r>
            <a:r>
              <a:rPr sz="2400" dirty="0">
                <a:solidFill>
                  <a:schemeClr val="accent2"/>
                </a:solidFill>
                <a:latin typeface="Consolas" panose="020B0609020204030204" pitchFamily="49" charset="0"/>
              </a:rPr>
              <a:t>); </a:t>
            </a:r>
          </a:p>
          <a:p>
            <a:pPr marL="203200" lvl="2" indent="482600">
              <a:lnSpc>
                <a:spcPct val="90000"/>
              </a:lnSpc>
              <a:buSzTx/>
              <a:buNone/>
              <a:defRPr sz="2000">
                <a:solidFill>
                  <a:srgbClr val="74747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2400" dirty="0" err="1">
                <a:latin typeface="Consolas" panose="020B0609020204030204" pitchFamily="49" charset="0"/>
              </a:rPr>
              <a:t>my_task</a:t>
            </a:r>
            <a:r>
              <a:rPr sz="2400" dirty="0">
                <a:latin typeface="Consolas" panose="020B0609020204030204" pitchFamily="49" charset="0"/>
              </a:rPr>
              <a:t> = </a:t>
            </a:r>
            <a:r>
              <a:rPr sz="2400" dirty="0" err="1">
                <a:latin typeface="Consolas" panose="020B0609020204030204" pitchFamily="49" charset="0"/>
              </a:rPr>
              <a:t>extract_from_queue</a:t>
            </a:r>
            <a:r>
              <a:rPr sz="2400" dirty="0">
                <a:latin typeface="Consolas" panose="020B0609020204030204" pitchFamily="49" charset="0"/>
              </a:rPr>
              <a:t>(); </a:t>
            </a:r>
          </a:p>
          <a:p>
            <a:pPr marL="203200" lvl="2" indent="482600">
              <a:lnSpc>
                <a:spcPct val="90000"/>
              </a:lnSpc>
              <a:buSzTx/>
              <a:buNone/>
              <a:defRPr sz="2000">
                <a:solidFill>
                  <a:srgbClr val="74747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2400" dirty="0" err="1">
                <a:latin typeface="Consolas" panose="020B0609020204030204" pitchFamily="49" charset="0"/>
              </a:rPr>
              <a:t>task_available</a:t>
            </a:r>
            <a:r>
              <a:rPr sz="2400" dirty="0">
                <a:latin typeface="Consolas" panose="020B0609020204030204" pitchFamily="49" charset="0"/>
              </a:rPr>
              <a:t> = 0; </a:t>
            </a:r>
            <a:r>
              <a:rPr lang="en-US" sz="2400" dirty="0">
                <a:latin typeface="Consolas" panose="020B0609020204030204" pitchFamily="49" charset="0"/>
              </a:rPr>
              <a:t>		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 // update the predicate</a:t>
            </a:r>
            <a:endParaRPr sz="2400" dirty="0">
              <a:latin typeface="Consolas" panose="020B0609020204030204" pitchFamily="49" charset="0"/>
            </a:endParaRPr>
          </a:p>
          <a:p>
            <a:pPr marL="203200" lvl="2" indent="482600">
              <a:lnSpc>
                <a:spcPct val="90000"/>
              </a:lnSpc>
              <a:buSzTx/>
              <a:buNone/>
              <a:defRPr sz="2000">
                <a:solidFill>
                  <a:srgbClr val="74747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2400" dirty="0" err="1">
                <a:solidFill>
                  <a:schemeClr val="accent5"/>
                </a:solidFill>
                <a:latin typeface="Consolas" panose="020B0609020204030204" pitchFamily="49" charset="0"/>
              </a:rPr>
              <a:t>pthread_cond_signal</a:t>
            </a:r>
            <a:r>
              <a:rPr sz="2400" dirty="0">
                <a:latin typeface="Consolas" panose="020B0609020204030204" pitchFamily="49" charset="0"/>
              </a:rPr>
              <a:t>(&amp;</a:t>
            </a:r>
            <a:r>
              <a:rPr sz="2400" dirty="0" err="1">
                <a:latin typeface="Consolas" panose="020B0609020204030204" pitchFamily="49" charset="0"/>
              </a:rPr>
              <a:t>cond_queue_empty</a:t>
            </a:r>
            <a:r>
              <a:rPr sz="2400" dirty="0">
                <a:latin typeface="Consolas" panose="020B0609020204030204" pitchFamily="49" charset="0"/>
              </a:rPr>
              <a:t>); </a:t>
            </a:r>
          </a:p>
          <a:p>
            <a:pPr marL="203200" lvl="2" indent="482600">
              <a:lnSpc>
                <a:spcPct val="90000"/>
              </a:lnSpc>
              <a:buSzTx/>
              <a:buNone/>
              <a:defRPr sz="2000">
                <a:solidFill>
                  <a:srgbClr val="74747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2400" dirty="0" err="1">
                <a:latin typeface="Consolas" panose="020B0609020204030204" pitchFamily="49" charset="0"/>
              </a:rPr>
              <a:t>pthread_mutex_unlock</a:t>
            </a:r>
            <a:r>
              <a:rPr sz="2400" dirty="0">
                <a:latin typeface="Consolas" panose="020B0609020204030204" pitchFamily="49" charset="0"/>
              </a:rPr>
              <a:t>(&amp;</a:t>
            </a:r>
            <a:r>
              <a:rPr sz="2400" dirty="0" err="1">
                <a:latin typeface="Consolas" panose="020B0609020204030204" pitchFamily="49" charset="0"/>
              </a:rPr>
              <a:t>task_queue_cond_lock</a:t>
            </a:r>
            <a:r>
              <a:rPr sz="2400" dirty="0">
                <a:latin typeface="Consolas" panose="020B0609020204030204" pitchFamily="49" charset="0"/>
              </a:rPr>
              <a:t>); </a:t>
            </a:r>
          </a:p>
          <a:p>
            <a:pPr marL="203200" lvl="2" indent="482600">
              <a:lnSpc>
                <a:spcPct val="90000"/>
              </a:lnSpc>
              <a:buSzTx/>
              <a:buNone/>
              <a:defRPr sz="2000">
                <a:solidFill>
                  <a:srgbClr val="74747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2400" dirty="0" err="1">
                <a:latin typeface="Consolas" panose="020B0609020204030204" pitchFamily="49" charset="0"/>
              </a:rPr>
              <a:t>process_task</a:t>
            </a:r>
            <a:r>
              <a:rPr sz="2400" dirty="0">
                <a:latin typeface="Consolas" panose="020B0609020204030204" pitchFamily="49" charset="0"/>
              </a:rPr>
              <a:t>(</a:t>
            </a:r>
            <a:r>
              <a:rPr sz="2400" dirty="0" err="1">
                <a:latin typeface="Consolas" panose="020B0609020204030204" pitchFamily="49" charset="0"/>
              </a:rPr>
              <a:t>my_task</a:t>
            </a:r>
            <a:r>
              <a:rPr sz="2400" dirty="0">
                <a:latin typeface="Consolas" panose="020B0609020204030204" pitchFamily="49" charset="0"/>
              </a:rPr>
              <a:t>); 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//  this is after unlocking mutex</a:t>
            </a:r>
            <a:endParaRPr sz="2400" dirty="0">
              <a:latin typeface="Consolas" panose="020B0609020204030204" pitchFamily="49" charset="0"/>
            </a:endParaRPr>
          </a:p>
          <a:p>
            <a:pPr marL="203200" lvl="1" indent="139700">
              <a:lnSpc>
                <a:spcPct val="90000"/>
              </a:lnSpc>
              <a:buSzTx/>
              <a:buNone/>
              <a:defRPr sz="2000">
                <a:solidFill>
                  <a:srgbClr val="74747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2400" dirty="0">
                <a:latin typeface="Consolas" panose="020B0609020204030204" pitchFamily="49" charset="0"/>
              </a:rPr>
              <a:t>} </a:t>
            </a:r>
          </a:p>
          <a:p>
            <a:pPr>
              <a:lnSpc>
                <a:spcPct val="90000"/>
              </a:lnSpc>
              <a:buSzTx/>
              <a:buNone/>
              <a:defRPr sz="2000">
                <a:latin typeface="Courier"/>
                <a:ea typeface="Courier"/>
                <a:cs typeface="Courier"/>
                <a:sym typeface="Courier"/>
              </a:defRPr>
            </a:pPr>
            <a:r>
              <a:rPr sz="2400" dirty="0">
                <a:latin typeface="Consolas" panose="020B0609020204030204" pitchFamily="49" charset="0"/>
              </a:rPr>
              <a:t>}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39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roblem Constraint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Problem Constraints</a:t>
            </a:r>
          </a:p>
        </p:txBody>
      </p:sp>
      <p:sp>
        <p:nvSpPr>
          <p:cNvPr id="257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258" name="Seal 3 SPOT281.jpg" descr="Seal 3 SPOT281.jpg"/>
          <p:cNvPicPr>
            <a:picLocks noChangeAspect="1"/>
          </p:cNvPicPr>
          <p:nvPr/>
        </p:nvPicPr>
        <p:blipFill>
          <a:blip r:embed="rId2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259" name="The solution involves both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Mutual exclusion</a:t>
            </a:r>
          </a:p>
          <a:p>
            <a:pPr lvl="1"/>
            <a:r>
              <a:rPr lang="en-US" dirty="0"/>
              <a:t>Only </a:t>
            </a:r>
            <a:r>
              <a:rPr lang="en-US" b="1" dirty="0"/>
              <a:t>one thread</a:t>
            </a:r>
            <a:r>
              <a:rPr lang="en-US" dirty="0"/>
              <a:t> can manipulate the buffer at any time</a:t>
            </a:r>
          </a:p>
          <a:p>
            <a:pPr lvl="2"/>
            <a:r>
              <a:rPr lang="en-US" dirty="0"/>
              <a:t>Buffer is shared!</a:t>
            </a:r>
          </a:p>
          <a:p>
            <a:r>
              <a:rPr lang="en-US" dirty="0"/>
              <a:t>Synchronization</a:t>
            </a:r>
          </a:p>
          <a:p>
            <a:pPr lvl="1"/>
            <a:r>
              <a:rPr dirty="0"/>
              <a:t>Consumer(s) must </a:t>
            </a:r>
            <a:r>
              <a:rPr b="1" dirty="0"/>
              <a:t>WAIT</a:t>
            </a:r>
            <a:r>
              <a:rPr b="1" i="1" dirty="0"/>
              <a:t> </a:t>
            </a:r>
            <a:r>
              <a:rPr dirty="0"/>
              <a:t>if buffer is empty</a:t>
            </a:r>
          </a:p>
          <a:p>
            <a:pPr lvl="1"/>
            <a:r>
              <a:rPr dirty="0"/>
              <a:t>Producer(s) must </a:t>
            </a:r>
            <a:r>
              <a:rPr b="1" dirty="0"/>
              <a:t>WAIT</a:t>
            </a:r>
            <a:r>
              <a:rPr dirty="0"/>
              <a:t> if buffer is full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Can it be done with only a lock ?">
            <a:extLst>
              <a:ext uri="{FF2B5EF4-FFF2-40B4-BE49-F238E27FC236}">
                <a16:creationId xmlns:a16="http://schemas.microsoft.com/office/drawing/2014/main" id="{83F6F3CB-CA1F-4AE2-8340-E7C7976A7C6A}"/>
              </a:ext>
            </a:extLst>
          </p:cNvPr>
          <p:cNvSpPr txBox="1"/>
          <p:nvPr/>
        </p:nvSpPr>
        <p:spPr>
          <a:xfrm>
            <a:off x="647700" y="6978870"/>
            <a:ext cx="6873677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 b="1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3600" b="0" dirty="0">
                <a:solidFill>
                  <a:srgbClr val="FF0000"/>
                </a:solidFill>
              </a:rPr>
              <a:t>Can it be done with only a lock ?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" grpId="0" uiExpand="1" build="p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Well…. </a:t>
            </a:r>
            <a:r>
              <a:rPr lang="en-US" dirty="0" err="1"/>
              <a:t>Sorta</a:t>
            </a:r>
            <a:r>
              <a:rPr lang="en-US" dirty="0"/>
              <a:t>… </a:t>
            </a:r>
            <a:br>
              <a:rPr lang="en-US" dirty="0"/>
            </a:br>
            <a:r>
              <a:rPr lang="en-US" dirty="0">
                <a:solidFill>
                  <a:schemeClr val="accent1"/>
                </a:solidFill>
              </a:rPr>
              <a:t>Consumer</a:t>
            </a:r>
            <a:r>
              <a:rPr lang="en-US" dirty="0"/>
              <a:t> in pseudo-code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500" y="2324100"/>
            <a:ext cx="11861800" cy="6565900"/>
          </a:xfrm>
        </p:spPr>
        <p:txBody>
          <a:bodyPr/>
          <a:lstStyle/>
          <a:p>
            <a:pPr marL="0" indent="0">
              <a:buNone/>
            </a:pPr>
            <a:endParaRPr lang="en-US" sz="2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do {</a:t>
            </a: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	Lock the buffer	</a:t>
            </a: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</a:rPr>
              <a:t>// Buffer is shared ! May have to wait</a:t>
            </a:r>
            <a:endParaRPr lang="en-US" sz="2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	if buffer is not empty		</a:t>
            </a: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		Fetch data in the buffer </a:t>
            </a: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	Unlock the buffer</a:t>
            </a: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} while (data is not fetched) </a:t>
            </a: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</a:rPr>
              <a:t>// May fail, so try in a loop</a:t>
            </a:r>
            <a:endParaRPr lang="en-US" sz="2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Process the data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2021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Well…. Sorta…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Consumer</a:t>
            </a:r>
            <a:r>
              <a:rPr lang="en-US" dirty="0"/>
              <a:t> in C-like code</a:t>
            </a:r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80B25DC-39D3-4B75-AF29-72C6797F54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7700" y="2055119"/>
            <a:ext cx="11861800" cy="6565900"/>
          </a:xfrm>
        </p:spPr>
        <p:txBody>
          <a:bodyPr/>
          <a:lstStyle/>
          <a:p>
            <a:pPr marL="0" indent="0" defTabSz="457200">
              <a:buNone/>
              <a:defRPr sz="20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000" dirty="0" err="1">
                <a:latin typeface="Consolas" panose="020B0609020204030204" pitchFamily="49" charset="0"/>
              </a:rPr>
              <a:t>pthread_mutex_t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buffer_lock</a:t>
            </a:r>
            <a:r>
              <a:rPr lang="en-US" sz="2000" dirty="0">
                <a:latin typeface="Consolas" panose="020B0609020204030204" pitchFamily="49" charset="0"/>
              </a:rPr>
              <a:t>;				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// Consumer fetches data from a buffer, one each time.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fetched = 0;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do 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 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pthread_mutex_lock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(&amp; 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buffer_lock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// Get the lock for the buffer</a:t>
            </a: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 if (</a:t>
            </a:r>
            <a:r>
              <a:rPr lang="en-US" sz="2000" dirty="0" err="1">
                <a:latin typeface="Consolas" panose="020B0609020204030204" pitchFamily="49" charset="0"/>
              </a:rPr>
              <a:t>nElements</a:t>
            </a:r>
            <a:r>
              <a:rPr lang="en-US" sz="2000" dirty="0">
                <a:latin typeface="Consolas" panose="020B0609020204030204" pitchFamily="49" charset="0"/>
              </a:rPr>
              <a:t> &gt; 0) {              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// If the buffer is not empty</a:t>
            </a: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      data = </a:t>
            </a:r>
            <a:r>
              <a:rPr lang="en-US" sz="2000" dirty="0" err="1">
                <a:latin typeface="Consolas" panose="020B0609020204030204" pitchFamily="49" charset="0"/>
              </a:rPr>
              <a:t>fetch_from_buffer</a:t>
            </a:r>
            <a:r>
              <a:rPr lang="en-US" sz="2000" dirty="0">
                <a:latin typeface="Consolas" panose="020B0609020204030204" pitchFamily="49" charset="0"/>
              </a:rPr>
              <a:t>();  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// Fetch data from the buffer</a:t>
            </a: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      fetched = 1;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 }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 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pthread_mutex_unlock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(&amp; 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buffer_lock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} while (fetched == 0);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// Continue to process data</a:t>
            </a: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269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270" name="Seal 3 SPOT281.jpg" descr="Seal 3 SPOT281.jpg"/>
          <p:cNvPicPr>
            <a:picLocks noChangeAspect="1"/>
          </p:cNvPicPr>
          <p:nvPr/>
        </p:nvPicPr>
        <p:blipFill>
          <a:blip r:embed="rId2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7" name="Can it be done with only a lock ?">
            <a:extLst>
              <a:ext uri="{FF2B5EF4-FFF2-40B4-BE49-F238E27FC236}">
                <a16:creationId xmlns:a16="http://schemas.microsoft.com/office/drawing/2014/main" id="{9F0FA55F-F460-44E8-B085-11BAE30659C6}"/>
              </a:ext>
            </a:extLst>
          </p:cNvPr>
          <p:cNvSpPr txBox="1"/>
          <p:nvPr/>
        </p:nvSpPr>
        <p:spPr>
          <a:xfrm>
            <a:off x="2565425" y="8534715"/>
            <a:ext cx="7873951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 b="1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lang="en-US" sz="3600" b="0" dirty="0">
                <a:solidFill>
                  <a:srgbClr val="FF0000"/>
                </a:solidFill>
              </a:rPr>
              <a:t>What happens if the buffer is empty </a:t>
            </a:r>
            <a:r>
              <a:rPr sz="3600" b="0" dirty="0">
                <a:solidFill>
                  <a:srgbClr val="FF0000"/>
                </a:solidFill>
              </a:rPr>
              <a:t>?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0291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Condition variable?</a:t>
            </a:r>
          </a:p>
        </p:txBody>
      </p:sp>
      <p:sp>
        <p:nvSpPr>
          <p:cNvPr id="110" name="Shape 1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A handshake mechanism to say: “There is data for you to use”</a:t>
            </a:r>
          </a:p>
          <a:p>
            <a:pPr lvl="1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112" name="pasted-image.tif"/>
          <p:cNvPicPr/>
          <p:nvPr/>
        </p:nvPicPr>
        <p:blipFill>
          <a:blip r:embed="rId3"/>
          <a:stretch>
            <a:fillRect/>
          </a:stretch>
        </p:blipFill>
        <p:spPr>
          <a:xfrm>
            <a:off x="4300024" y="4018402"/>
            <a:ext cx="2827435" cy="1348470"/>
          </a:xfrm>
          <a:prstGeom prst="rect">
            <a:avLst/>
          </a:prstGeom>
          <a:ln w="12700">
            <a:miter lim="400000"/>
          </a:ln>
        </p:spPr>
      </p:pic>
      <p:pic>
        <p:nvPicPr>
          <p:cNvPr id="113" name="pasted-image.tif"/>
          <p:cNvPicPr/>
          <p:nvPr/>
        </p:nvPicPr>
        <p:blipFill>
          <a:blip r:embed="rId4"/>
          <a:stretch>
            <a:fillRect/>
          </a:stretch>
        </p:blipFill>
        <p:spPr>
          <a:xfrm>
            <a:off x="3469226" y="4313802"/>
            <a:ext cx="758934" cy="757669"/>
          </a:xfrm>
          <a:prstGeom prst="rect">
            <a:avLst/>
          </a:prstGeom>
          <a:ln w="12700">
            <a:miter lim="400000"/>
          </a:ln>
        </p:spPr>
      </p:pic>
      <p:pic>
        <p:nvPicPr>
          <p:cNvPr id="114" name="pasted-image.tif"/>
          <p:cNvPicPr/>
          <p:nvPr/>
        </p:nvPicPr>
        <p:blipFill>
          <a:blip r:embed="rId4"/>
          <a:stretch>
            <a:fillRect/>
          </a:stretch>
        </p:blipFill>
        <p:spPr>
          <a:xfrm>
            <a:off x="7199323" y="4313802"/>
            <a:ext cx="758934" cy="75766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Well…. Sorta…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Consumer</a:t>
            </a:r>
            <a:r>
              <a:rPr lang="en-US" dirty="0"/>
              <a:t> waits on condition</a:t>
            </a:r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80B25DC-39D3-4B75-AF29-72C6797F54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7700" y="2055119"/>
            <a:ext cx="11861800" cy="6565900"/>
          </a:xfrm>
        </p:spPr>
        <p:txBody>
          <a:bodyPr/>
          <a:lstStyle/>
          <a:p>
            <a:pPr marL="0" indent="0" defTabSz="457200">
              <a:buNone/>
              <a:defRPr sz="20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000" dirty="0" err="1">
                <a:latin typeface="Consolas" panose="020B0609020204030204" pitchFamily="49" charset="0"/>
              </a:rPr>
              <a:t>pthread_mutex_t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buffer_lock</a:t>
            </a:r>
            <a:r>
              <a:rPr lang="en-US" sz="2000" dirty="0">
                <a:latin typeface="Consolas" panose="020B0609020204030204" pitchFamily="49" charset="0"/>
              </a:rPr>
              <a:t>;				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// Consumer fetches data from a buffer, one each time.</a:t>
            </a:r>
          </a:p>
          <a:p>
            <a:pPr marL="0" indent="0">
              <a:buNone/>
            </a:pPr>
            <a:endParaRPr lang="en-US" sz="2000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pthread_mutex_lock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(&amp; 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buffer_lock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// Get the lock for the buffer</a:t>
            </a: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while (! </a:t>
            </a:r>
            <a:r>
              <a:rPr lang="en-US" sz="2000" dirty="0" err="1">
                <a:latin typeface="Consolas" panose="020B0609020204030204" pitchFamily="49" charset="0"/>
              </a:rPr>
              <a:t>nElements</a:t>
            </a:r>
            <a:r>
              <a:rPr lang="en-US" sz="2000" dirty="0">
                <a:latin typeface="Consolas" panose="020B0609020204030204" pitchFamily="49" charset="0"/>
              </a:rPr>
              <a:t> &gt; 0) {          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// keep waiting if buffer is empty</a:t>
            </a: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wait for someone telling me data is ready!</a:t>
            </a: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data = </a:t>
            </a:r>
            <a:r>
              <a:rPr lang="en-US" sz="2000" dirty="0" err="1">
                <a:latin typeface="Consolas" panose="020B0609020204030204" pitchFamily="49" charset="0"/>
              </a:rPr>
              <a:t>fetch_from_buffer</a:t>
            </a:r>
            <a:r>
              <a:rPr lang="en-US" sz="2000" dirty="0">
                <a:latin typeface="Consolas" panose="020B0609020204030204" pitchFamily="49" charset="0"/>
              </a:rPr>
              <a:t>();  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// fetch data from the buffer</a:t>
            </a: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pthread_mutex_unlock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(&amp; 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buffer_lock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// Continue to process data</a:t>
            </a: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269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270" name="Seal 3 SPOT281.jpg" descr="Seal 3 SPOT281.jpg"/>
          <p:cNvPicPr>
            <a:picLocks noChangeAspect="1"/>
          </p:cNvPicPr>
          <p:nvPr/>
        </p:nvPicPr>
        <p:blipFill>
          <a:blip r:embed="rId2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8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9055716-7EBF-4D2F-B8B2-19F928AD9839}"/>
              </a:ext>
            </a:extLst>
          </p:cNvPr>
          <p:cNvSpPr/>
          <p:nvPr/>
        </p:nvSpPr>
        <p:spPr>
          <a:xfrm>
            <a:off x="571500" y="3966072"/>
            <a:ext cx="11071951" cy="1498294"/>
          </a:xfrm>
          <a:prstGeom prst="rect">
            <a:avLst/>
          </a:prstGeom>
          <a:noFill/>
          <a:ln w="38100" cap="flat">
            <a:solidFill>
              <a:srgbClr val="C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1772751427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Well…. Sorta…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Consumer</a:t>
            </a:r>
            <a:r>
              <a:rPr lang="en-US" dirty="0"/>
              <a:t> waits on condition - 2</a:t>
            </a:r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80B25DC-39D3-4B75-AF29-72C6797F54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7700" y="2055119"/>
            <a:ext cx="11861800" cy="6565900"/>
          </a:xfrm>
        </p:spPr>
        <p:txBody>
          <a:bodyPr/>
          <a:lstStyle/>
          <a:p>
            <a:pPr marL="0" indent="0" defTabSz="457200">
              <a:buNone/>
              <a:defRPr sz="2000">
                <a:latin typeface="Courier"/>
                <a:ea typeface="Courier"/>
                <a:cs typeface="Courier"/>
                <a:sym typeface="Courier"/>
              </a:defRPr>
            </a:pPr>
            <a:endParaRPr lang="en-US" sz="2000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 defTabSz="457200">
              <a:buNone/>
              <a:defRPr sz="2000">
                <a:latin typeface="Courier"/>
                <a:ea typeface="Courier"/>
                <a:cs typeface="Courier"/>
                <a:sym typeface="Courier"/>
              </a:defRPr>
            </a:pPr>
            <a:endParaRPr lang="en-US" sz="2000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 defTabSz="457200">
              <a:buNone/>
              <a:defRPr sz="2000">
                <a:latin typeface="Courier"/>
                <a:ea typeface="Courier"/>
                <a:cs typeface="Courier"/>
                <a:sym typeface="Courier"/>
              </a:defRPr>
            </a:pPr>
            <a:endParaRPr lang="en-US" sz="2000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 defTabSz="457200">
              <a:buNone/>
              <a:defRPr sz="20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pthread_mutex_lock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(&amp; 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buffer_lock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// Get the lock for the buffer</a:t>
            </a: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while (! </a:t>
            </a:r>
            <a:r>
              <a:rPr lang="en-US" sz="2000" dirty="0" err="1">
                <a:latin typeface="Consolas" panose="020B0609020204030204" pitchFamily="49" charset="0"/>
              </a:rPr>
              <a:t>nElements</a:t>
            </a:r>
            <a:r>
              <a:rPr lang="en-US" sz="2000" dirty="0">
                <a:latin typeface="Consolas" panose="020B0609020204030204" pitchFamily="49" charset="0"/>
              </a:rPr>
              <a:t> &gt; 0) {          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// keep waiting if buffer is empty</a:t>
            </a: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   wait for someone telling me data is ready!</a:t>
            </a: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data = </a:t>
            </a:r>
            <a:r>
              <a:rPr lang="en-US" sz="2000" dirty="0" err="1">
                <a:latin typeface="Consolas" panose="020B0609020204030204" pitchFamily="49" charset="0"/>
              </a:rPr>
              <a:t>fetch_from_buffer</a:t>
            </a:r>
            <a:r>
              <a:rPr lang="en-US" sz="2000" dirty="0">
                <a:latin typeface="Consolas" panose="020B0609020204030204" pitchFamily="49" charset="0"/>
              </a:rPr>
              <a:t>();  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// fetch data from the buffer</a:t>
            </a: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pthread_mutex_unlock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(&amp; 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buffer_lock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269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270" name="Seal 3 SPOT281.jpg" descr="Seal 3 SPOT281.jpg"/>
          <p:cNvPicPr>
            <a:picLocks noChangeAspect="1"/>
          </p:cNvPicPr>
          <p:nvPr/>
        </p:nvPicPr>
        <p:blipFill>
          <a:blip r:embed="rId2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9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4B97415-81EE-4BA5-A3F6-D47815B2D06A}"/>
              </a:ext>
            </a:extLst>
          </p:cNvPr>
          <p:cNvSpPr/>
          <p:nvPr/>
        </p:nvSpPr>
        <p:spPr>
          <a:xfrm>
            <a:off x="571500" y="3966072"/>
            <a:ext cx="11071951" cy="1498294"/>
          </a:xfrm>
          <a:prstGeom prst="rect">
            <a:avLst/>
          </a:prstGeom>
          <a:noFill/>
          <a:ln w="38100" cap="flat">
            <a:solidFill>
              <a:srgbClr val="C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 Neue Light"/>
            </a:endParaRPr>
          </a:p>
        </p:txBody>
      </p:sp>
      <p:sp>
        <p:nvSpPr>
          <p:cNvPr id="5" name="Callout: Line with No Border 4">
            <a:extLst>
              <a:ext uri="{FF2B5EF4-FFF2-40B4-BE49-F238E27FC236}">
                <a16:creationId xmlns:a16="http://schemas.microsoft.com/office/drawing/2014/main" id="{DB86B0BD-D6F4-462F-947A-5F03CE790AA8}"/>
              </a:ext>
            </a:extLst>
          </p:cNvPr>
          <p:cNvSpPr/>
          <p:nvPr/>
        </p:nvSpPr>
        <p:spPr>
          <a:xfrm>
            <a:off x="4990641" y="6519073"/>
            <a:ext cx="7595059" cy="1369606"/>
          </a:xfrm>
          <a:prstGeom prst="callout1">
            <a:avLst>
              <a:gd name="adj1" fmla="val -36168"/>
              <a:gd name="adj2" fmla="val 41276"/>
              <a:gd name="adj3" fmla="val -103696"/>
              <a:gd name="adj4" fmla="val 30284"/>
            </a:avLst>
          </a:prstGeom>
          <a:noFill/>
          <a:ln w="50800" cap="flat">
            <a:solidFill>
              <a:srgbClr val="FF0000"/>
            </a:solidFill>
            <a:prstDash val="solid"/>
            <a:miter lim="400000"/>
            <a:tailEnd type="stealth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rPr>
              <a:t>Check predicate when mutex is locked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solidFill>
                  <a:schemeClr val="accent6"/>
                </a:solidFill>
              </a:rPr>
              <a:t>mutex </a:t>
            </a:r>
            <a:r>
              <a:rPr lang="en-US" sz="2800">
                <a:solidFill>
                  <a:schemeClr val="accent6"/>
                </a:solidFill>
              </a:rPr>
              <a:t>is unlocked </a:t>
            </a:r>
            <a:r>
              <a:rPr lang="en-US" sz="2800" dirty="0">
                <a:solidFill>
                  <a:schemeClr val="accent6"/>
                </a:solidFill>
              </a:rPr>
              <a:t>while waiting, 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solidFill>
                  <a:schemeClr val="accent6"/>
                </a:solidFill>
              </a:rPr>
              <a:t>and locked when waiting is over</a:t>
            </a:r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chemeClr val="accent6"/>
              </a:solidFill>
              <a:effectLst/>
              <a:uFillTx/>
              <a:sym typeface="Helvetica Neue Light"/>
            </a:endParaRPr>
          </a:p>
        </p:txBody>
      </p:sp>
      <p:sp>
        <p:nvSpPr>
          <p:cNvPr id="10" name="Callout: Line with No Border 9">
            <a:extLst>
              <a:ext uri="{FF2B5EF4-FFF2-40B4-BE49-F238E27FC236}">
                <a16:creationId xmlns:a16="http://schemas.microsoft.com/office/drawing/2014/main" id="{88183E09-CD21-46EC-B7C2-BB52FBBC77C2}"/>
              </a:ext>
            </a:extLst>
          </p:cNvPr>
          <p:cNvSpPr/>
          <p:nvPr/>
        </p:nvSpPr>
        <p:spPr>
          <a:xfrm>
            <a:off x="4261473" y="2472783"/>
            <a:ext cx="2779836" cy="569387"/>
          </a:xfrm>
          <a:prstGeom prst="callout1">
            <a:avLst>
              <a:gd name="adj1" fmla="val 104068"/>
              <a:gd name="adj2" fmla="val 28605"/>
              <a:gd name="adj3" fmla="val 281800"/>
              <a:gd name="adj4" fmla="val -30492"/>
            </a:avLst>
          </a:prstGeom>
          <a:noFill/>
          <a:ln w="50800" cap="flat">
            <a:solidFill>
              <a:srgbClr val="FF0000"/>
            </a:solidFill>
            <a:prstDash val="solid"/>
            <a:miter lim="400000"/>
            <a:tailEnd type="stealth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rPr>
              <a:t>A predicate</a:t>
            </a:r>
          </a:p>
        </p:txBody>
      </p:sp>
      <p:sp>
        <p:nvSpPr>
          <p:cNvPr id="11" name="Callout: Line with No Border 10">
            <a:extLst>
              <a:ext uri="{FF2B5EF4-FFF2-40B4-BE49-F238E27FC236}">
                <a16:creationId xmlns:a16="http://schemas.microsoft.com/office/drawing/2014/main" id="{1CBEA825-425D-4F9B-B979-8C161A6F7210}"/>
              </a:ext>
            </a:extLst>
          </p:cNvPr>
          <p:cNvSpPr/>
          <p:nvPr/>
        </p:nvSpPr>
        <p:spPr>
          <a:xfrm>
            <a:off x="495300" y="2255739"/>
            <a:ext cx="3303464" cy="569387"/>
          </a:xfrm>
          <a:prstGeom prst="callout1">
            <a:avLst>
              <a:gd name="adj1" fmla="val 136961"/>
              <a:gd name="adj2" fmla="val 32172"/>
              <a:gd name="adj3" fmla="val 314692"/>
              <a:gd name="adj4" fmla="val 24199"/>
            </a:avLst>
          </a:prstGeom>
          <a:noFill/>
          <a:ln w="50800" cap="flat">
            <a:solidFill>
              <a:srgbClr val="FF0000"/>
            </a:solidFill>
            <a:prstDash val="solid"/>
            <a:miter lim="400000"/>
            <a:tailEnd type="stealth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rPr>
              <a:t>It is a </a:t>
            </a: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rPr>
              <a:t>while</a:t>
            </a: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rPr>
              <a:t>, not if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009C1F-37A8-4AA6-9E3B-374CB95B4AD4}"/>
              </a:ext>
            </a:extLst>
          </p:cNvPr>
          <p:cNvSpPr txBox="1"/>
          <p:nvPr/>
        </p:nvSpPr>
        <p:spPr>
          <a:xfrm>
            <a:off x="495300" y="7929809"/>
            <a:ext cx="11509355" cy="159530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203200" lvl="0" indent="-203200" algn="l" hangingPunct="1">
              <a:spcBef>
                <a:spcPts val="1500"/>
              </a:spcBef>
              <a:buSzPct val="100000"/>
              <a:buFontTx/>
              <a:buChar char="•"/>
            </a:pPr>
            <a:r>
              <a:rPr lang="en-US" sz="2400" dirty="0">
                <a:solidFill>
                  <a:srgbClr val="941100"/>
                </a:solidFill>
                <a:latin typeface="Helvetica Neue"/>
                <a:sym typeface="Helvetica Neue"/>
              </a:rPr>
              <a:t>Predicate: Logic expression describing the property of an object (or the state) the program needs</a:t>
            </a:r>
          </a:p>
          <a:p>
            <a:pPr marL="546100" lvl="1" indent="-203200" algn="l" hangingPunct="1">
              <a:spcBef>
                <a:spcPts val="1500"/>
              </a:spcBef>
              <a:buSzPct val="100000"/>
              <a:buFontTx/>
              <a:buChar char="•"/>
            </a:pPr>
            <a:r>
              <a:rPr lang="en-US" sz="2400" dirty="0">
                <a:solidFill>
                  <a:srgbClr val="747474"/>
                </a:solidFill>
                <a:latin typeface="Helvetica Neue"/>
                <a:sym typeface="Helvetica Neue"/>
              </a:rPr>
              <a:t>Examples: the buffer is full, or the buffer is not empty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405338293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D6D6D6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Neue Light"/>
        <a:ea typeface="Helvetica Neue Light"/>
        <a:cs typeface="Helvetica Neue Light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BCBCB"/>
        </a:solidFill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Neue Light"/>
        <a:ea typeface="Helvetica Neue Light"/>
        <a:cs typeface="Helvetica Neue Light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BCBCB"/>
        </a:solidFill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2378</Words>
  <Application>Microsoft Office PowerPoint</Application>
  <PresentationFormat>Custom</PresentationFormat>
  <Paragraphs>491</Paragraphs>
  <Slides>39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Helvetica Neue</vt:lpstr>
      <vt:lpstr>Helvetica Neue Light</vt:lpstr>
      <vt:lpstr>Lucida Grande</vt:lpstr>
      <vt:lpstr>Consolas</vt:lpstr>
      <vt:lpstr>Helvetica</vt:lpstr>
      <vt:lpstr>White</vt:lpstr>
      <vt:lpstr>(T3) Threads: POSIX Condition</vt:lpstr>
      <vt:lpstr>Mutex Review</vt:lpstr>
      <vt:lpstr>Producer-Consumer with Bounded Buffer</vt:lpstr>
      <vt:lpstr>Problem Constraints</vt:lpstr>
      <vt:lpstr>Well…. Sorta…  Consumer in pseudo-code</vt:lpstr>
      <vt:lpstr>Consumer in C-like code</vt:lpstr>
      <vt:lpstr>Condition variable?</vt:lpstr>
      <vt:lpstr>Consumer waits on condition</vt:lpstr>
      <vt:lpstr>Consumer waits on condition - 2</vt:lpstr>
      <vt:lpstr>POSIX condition variable</vt:lpstr>
      <vt:lpstr>pthread_cond API</vt:lpstr>
      <vt:lpstr>Tips</vt:lpstr>
      <vt:lpstr>Typical structure of using mutex and condition</vt:lpstr>
      <vt:lpstr>Example setup </vt:lpstr>
      <vt:lpstr>Two scenarios</vt:lpstr>
      <vt:lpstr>Scenario 1 : eager producer</vt:lpstr>
      <vt:lpstr>Storyboard</vt:lpstr>
      <vt:lpstr>Storyboard</vt:lpstr>
      <vt:lpstr>Storyboard</vt:lpstr>
      <vt:lpstr>Storyboard</vt:lpstr>
      <vt:lpstr>Storyboard</vt:lpstr>
      <vt:lpstr>Storyboard</vt:lpstr>
      <vt:lpstr>Storyboard</vt:lpstr>
      <vt:lpstr>Storyboard</vt:lpstr>
      <vt:lpstr>Scenario 2 (Eager consumer)</vt:lpstr>
      <vt:lpstr>Storyboard</vt:lpstr>
      <vt:lpstr>Storyboard</vt:lpstr>
      <vt:lpstr>Storyboard</vt:lpstr>
      <vt:lpstr>Storyboard</vt:lpstr>
      <vt:lpstr>Storyboard</vt:lpstr>
      <vt:lpstr>Storyboard</vt:lpstr>
      <vt:lpstr>Storyboard</vt:lpstr>
      <vt:lpstr>Signal vs. Broadcast</vt:lpstr>
      <vt:lpstr>PowerPoint Presentation</vt:lpstr>
      <vt:lpstr>Producer in pseudo-code</vt:lpstr>
      <vt:lpstr>Producer in C-like code</vt:lpstr>
      <vt:lpstr>Producer-Consumer Using Condition Variables</vt:lpstr>
      <vt:lpstr>Producer-Consumer Using Condition Variables </vt:lpstr>
      <vt:lpstr>Producer-Consumer Using Condition Variables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modified xsi:type="dcterms:W3CDTF">2019-11-05T11:47:34Z</dcterms:modified>
</cp:coreProperties>
</file>