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82" r:id="rId3"/>
    <p:sldId id="283" r:id="rId4"/>
    <p:sldId id="284" r:id="rId5"/>
    <p:sldId id="289" r:id="rId6"/>
    <p:sldId id="290" r:id="rId7"/>
    <p:sldId id="291" r:id="rId8"/>
    <p:sldId id="292" r:id="rId9"/>
    <p:sldId id="293" r:id="rId10"/>
    <p:sldId id="274" r:id="rId11"/>
    <p:sldId id="294" r:id="rId12"/>
    <p:sldId id="295" r:id="rId13"/>
    <p:sldId id="296" r:id="rId14"/>
    <p:sldId id="313" r:id="rId15"/>
    <p:sldId id="310" r:id="rId16"/>
    <p:sldId id="298" r:id="rId17"/>
    <p:sldId id="299" r:id="rId18"/>
    <p:sldId id="300" r:id="rId19"/>
    <p:sldId id="297" r:id="rId20"/>
    <p:sldId id="301" r:id="rId21"/>
    <p:sldId id="302" r:id="rId22"/>
    <p:sldId id="303" r:id="rId23"/>
    <p:sldId id="304" r:id="rId24"/>
    <p:sldId id="305" r:id="rId25"/>
    <p:sldId id="307" r:id="rId26"/>
    <p:sldId id="306" r:id="rId27"/>
    <p:sldId id="308" r:id="rId28"/>
    <p:sldId id="309" r:id="rId29"/>
    <p:sldId id="311" r:id="rId30"/>
    <p:sldId id="312" r:id="rId31"/>
    <p:sldId id="2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4" y="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CCBF-52EE-4B70-9A0D-D61D7A62B17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F8D5-3FA6-48B3-98DD-97F3E3DB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3D3-FBD4-4C96-B5AD-58F8FFF7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5023-7187-4EEE-9ACC-CA2C99D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1D4B-CBC8-441E-AEDB-0E7CA65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8EFC-DCD4-4FD4-988F-695FFB0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7741-E892-40DA-A028-B62C1497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68B-BD2B-4BC0-BAC4-510C38A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F6417-462B-4247-A1A7-CC9F4301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0D2-EF37-477F-A616-0E560A5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C57D-6293-40CA-833F-E367539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5C9C-A55E-4602-A3E2-1D2C88D5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13AA-E66E-4BF4-9CC6-0A14FFA0B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20F0-0DBA-4553-96D6-26032F4C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D6FA-F5CD-406A-9AA7-B2D62D0A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AE9E-2B68-473B-9FCE-9297CA7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E75-B0F6-49C3-AF76-CE9895D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A96-0000-4F45-B07C-947B85A7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EC73-5050-44B8-8D83-E313F21B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0BFC-9E24-4C81-8951-B4B0660D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65B9-D9E4-47EB-B78B-C2710D6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71C5-458D-456D-B649-F7DEF27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279-DCC8-4135-8D6D-CD8CC82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3E0E-788F-49EB-A140-560AA6F9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D62E-CEFA-43CC-B4B8-7F2AD1F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579-10A2-4A3E-836E-E0FDAE8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E344-E84E-4C77-8D84-29118AA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7A4D-637A-4ABF-8E5C-1A7A504A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19E0-E82F-47CA-8D59-9A899041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3F4A-F34C-4A38-972B-76EF68C8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A489-5259-4FB1-A384-D715466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E7C5-678A-4778-9D26-AF6EC96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C5F6-C190-4650-8BF1-6115874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14-3BFE-4872-AE27-EE2F53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B17-AA24-4F30-924E-9A35366C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5385-4130-4D8B-B61E-B50A66C0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68AA-4173-4B1E-82C5-64B8C4C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71E0-9D36-4214-B033-FDA34204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4BE8-CA5C-4761-AA00-65D933E2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AB3CA-2382-4B55-B015-81AC447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8490-0252-4B02-BD25-60C4761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527-23A5-4CED-959A-443770A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5752-FF86-47FA-88F9-DDC843F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E7F34-AF55-4B49-984B-840D7BC9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7CAD-FA79-4AAA-A733-AFFE42EE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1628-92ED-4E31-BBF3-205407C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30A30-BFC2-424B-9E9D-15396ED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A7B4-E1FA-48BD-84F2-76441CE2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D23-4A4F-4CF8-A22A-1B23EEA4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7E77-CBD6-4FAC-B464-F1CDD1D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7D98-F536-4F41-9BC3-0706C540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249D-56F4-4303-A9C3-90C8390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2616-3DC0-4753-8A98-35ABAD5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837E-9BEF-46B6-AB4C-625DC49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9AD-3699-42B2-B010-E027524B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320D-11EE-4B20-8DF1-3CFCB9A0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066E-3241-4AE4-9A05-397B0DAD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A7A4-9E12-447C-BD3E-710A448D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E976-E356-450B-873C-30240A53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8AEE-0EE0-4572-9889-92C5616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843B-BAD7-491F-BA88-D25B5C5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E75C-7F1E-4671-9D9B-36B3AD8E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325C-1331-416E-8F1B-D4DB30C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A70-A698-4A85-AA7F-CFB12103E15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268-88F8-41E0-9D82-E5E9A898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103-E692-47A8-97FB-1B278ED9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eli.shattuck@uconn.edu" TargetMode="External"/><Relationship Id="rId3" Type="http://schemas.openxmlformats.org/officeDocument/2006/relationships/hyperlink" Target="mailto:psnjignaas@uconn.edu" TargetMode="External"/><Relationship Id="rId7" Type="http://schemas.openxmlformats.org/officeDocument/2006/relationships/hyperlink" Target="mailto:michael.baz@uconn.edu" TargetMode="External"/><Relationship Id="rId2" Type="http://schemas.openxmlformats.org/officeDocument/2006/relationships/hyperlink" Target="mailto:ya-sine.agrignan@uconn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quinn.mcandrew@uconn.edu" TargetMode="External"/><Relationship Id="rId11" Type="http://schemas.openxmlformats.org/officeDocument/2006/relationships/hyperlink" Target="mailto:bryan.lojano@uconn.edu" TargetMode="External"/><Relationship Id="rId5" Type="http://schemas.openxmlformats.org/officeDocument/2006/relationships/hyperlink" Target="mailto:andrew.fang@uconn.edu" TargetMode="External"/><Relationship Id="rId10" Type="http://schemas.openxmlformats.org/officeDocument/2006/relationships/hyperlink" Target="mailto:xiayang.wang@uconn.edu" TargetMode="External"/><Relationship Id="rId4" Type="http://schemas.openxmlformats.org/officeDocument/2006/relationships/hyperlink" Target="mailto:matthew.spinelli@uconn.edu" TargetMode="External"/><Relationship Id="rId9" Type="http://schemas.openxmlformats.org/officeDocument/2006/relationships/hyperlink" Target="mailto:zakarya.zahhal@uconn.ed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cheme_(programming_language)" TargetMode="External"/><Relationship Id="rId3" Type="http://schemas.openxmlformats.org/officeDocument/2006/relationships/hyperlink" Target="https://i.ytimg.com/vi/O1hCLBTD5RM/maxresdefault.jpg" TargetMode="External"/><Relationship Id="rId7" Type="http://schemas.openxmlformats.org/officeDocument/2006/relationships/hyperlink" Target="https://i.imgflip.com/5q88rn.png" TargetMode="External"/><Relationship Id="rId2" Type="http://schemas.openxmlformats.org/officeDocument/2006/relationships/hyperlink" Target="https://media.pitchfork.com/photos/626be39b8eeb4ac0c1275b4e/master/w_1280%2Cc_limit/Future-I-Never-Liked-You-2022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tech.com/wp-content/uploads/2012/02/CPU-Scaling.jpg" TargetMode="External"/><Relationship Id="rId5" Type="http://schemas.openxmlformats.org/officeDocument/2006/relationships/hyperlink" Target="https://preview.redd.it/xpcv28tuztqz.png?auto=webp&amp;s=d27bf66316763d9a0cf420f68d34287df7992c7e" TargetMode="External"/><Relationship Id="rId10" Type="http://schemas.openxmlformats.org/officeDocument/2006/relationships/hyperlink" Target="https://alanzeichick.com/wp-content/uploads/king3.jpg" TargetMode="External"/><Relationship Id="rId4" Type="http://schemas.openxmlformats.org/officeDocument/2006/relationships/hyperlink" Target="https://1000logos.net/wp-content/uploads/2016/10/apple-emblem.jpg" TargetMode="External"/><Relationship Id="rId9" Type="http://schemas.openxmlformats.org/officeDocument/2006/relationships/hyperlink" Target="https://images.emojiterra.com/google/android-11/512px/1f631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Lecture 1: 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54F-CB37-4C67-9D5D-496434CD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i="1" dirty="0"/>
              <a:t>How will you be graded?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EF809-3983-22B9-5BC2-D6419254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73" y="1866899"/>
            <a:ext cx="8137590" cy="39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0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CF549-503C-EE80-F4DB-2B5BD43908D2}"/>
              </a:ext>
            </a:extLst>
          </p:cNvPr>
          <p:cNvCxnSpPr>
            <a:cxnSpLocks/>
          </p:cNvCxnSpPr>
          <p:nvPr/>
        </p:nvCxnSpPr>
        <p:spPr>
          <a:xfrm flipV="1">
            <a:off x="1203324" y="3594881"/>
            <a:ext cx="3880909" cy="23212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02754F-CB37-4C67-9D5D-496434CD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490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/>
              <a:t>How hard is the course?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59A86D-CF08-99BE-37CF-E97A04F1C70E}"/>
              </a:ext>
            </a:extLst>
          </p:cNvPr>
          <p:cNvCxnSpPr>
            <a:cxnSpLocks/>
          </p:cNvCxnSpPr>
          <p:nvPr/>
        </p:nvCxnSpPr>
        <p:spPr>
          <a:xfrm flipH="1" flipV="1">
            <a:off x="1156758" y="1490134"/>
            <a:ext cx="46566" cy="4457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DF74A-B070-2C5D-9106-B7CA2D3E2FF8}"/>
              </a:ext>
            </a:extLst>
          </p:cNvPr>
          <p:cNvCxnSpPr>
            <a:cxnSpLocks/>
          </p:cNvCxnSpPr>
          <p:nvPr/>
        </p:nvCxnSpPr>
        <p:spPr>
          <a:xfrm flipV="1">
            <a:off x="1180041" y="5926668"/>
            <a:ext cx="98319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9F64E2-5F56-4E0A-F5A0-D5508BBF0486}"/>
              </a:ext>
            </a:extLst>
          </p:cNvPr>
          <p:cNvSpPr txBox="1"/>
          <p:nvPr/>
        </p:nvSpPr>
        <p:spPr>
          <a:xfrm>
            <a:off x="55034" y="133193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9AB0-49DF-0678-1D70-1DEE1DEB75F1}"/>
              </a:ext>
            </a:extLst>
          </p:cNvPr>
          <p:cNvSpPr txBox="1"/>
          <p:nvPr/>
        </p:nvSpPr>
        <p:spPr>
          <a:xfrm>
            <a:off x="10972799" y="5742002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3607A-F0AA-6734-4FB0-B52A81E5119D}"/>
              </a:ext>
            </a:extLst>
          </p:cNvPr>
          <p:cNvCxnSpPr>
            <a:cxnSpLocks/>
          </p:cNvCxnSpPr>
          <p:nvPr/>
        </p:nvCxnSpPr>
        <p:spPr>
          <a:xfrm>
            <a:off x="5084233" y="5695693"/>
            <a:ext cx="0" cy="504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C0D3C0-3333-87CA-0D8B-89D6A3D67FC2}"/>
              </a:ext>
            </a:extLst>
          </p:cNvPr>
          <p:cNvSpPr txBox="1"/>
          <p:nvPr/>
        </p:nvSpPr>
        <p:spPr>
          <a:xfrm>
            <a:off x="4660899" y="6210558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068F5-A192-529D-8952-4BC775D37D2F}"/>
              </a:ext>
            </a:extLst>
          </p:cNvPr>
          <p:cNvSpPr txBox="1"/>
          <p:nvPr/>
        </p:nvSpPr>
        <p:spPr>
          <a:xfrm>
            <a:off x="849311" y="594783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2A7CC2-116B-9F63-DCD8-3E13643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44" y="2286000"/>
            <a:ext cx="1751202" cy="17298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FEA00F-8397-412A-C486-6AB8ED3D0DBA}"/>
              </a:ext>
            </a:extLst>
          </p:cNvPr>
          <p:cNvSpPr txBox="1"/>
          <p:nvPr/>
        </p:nvSpPr>
        <p:spPr>
          <a:xfrm>
            <a:off x="6790267" y="3483395"/>
            <a:ext cx="52662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Up to week 6 the course is not terrible. </a:t>
            </a:r>
          </a:p>
          <a:p>
            <a:r>
              <a:rPr lang="en-US" sz="4000" dirty="0"/>
              <a:t>Learning basic C. </a:t>
            </a:r>
          </a:p>
        </p:txBody>
      </p:sp>
    </p:spTree>
    <p:extLst>
      <p:ext uri="{BB962C8B-B14F-4D97-AF65-F5344CB8AC3E}">
        <p14:creationId xmlns:p14="http://schemas.microsoft.com/office/powerpoint/2010/main" val="359928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CF549-503C-EE80-F4DB-2B5BD43908D2}"/>
              </a:ext>
            </a:extLst>
          </p:cNvPr>
          <p:cNvCxnSpPr>
            <a:cxnSpLocks/>
          </p:cNvCxnSpPr>
          <p:nvPr/>
        </p:nvCxnSpPr>
        <p:spPr>
          <a:xfrm flipV="1">
            <a:off x="1203324" y="3594881"/>
            <a:ext cx="3880909" cy="23212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59A86D-CF08-99BE-37CF-E97A04F1C70E}"/>
              </a:ext>
            </a:extLst>
          </p:cNvPr>
          <p:cNvCxnSpPr>
            <a:cxnSpLocks/>
          </p:cNvCxnSpPr>
          <p:nvPr/>
        </p:nvCxnSpPr>
        <p:spPr>
          <a:xfrm flipH="1" flipV="1">
            <a:off x="1156758" y="1490134"/>
            <a:ext cx="46566" cy="4457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DF74A-B070-2C5D-9106-B7CA2D3E2FF8}"/>
              </a:ext>
            </a:extLst>
          </p:cNvPr>
          <p:cNvCxnSpPr>
            <a:cxnSpLocks/>
          </p:cNvCxnSpPr>
          <p:nvPr/>
        </p:nvCxnSpPr>
        <p:spPr>
          <a:xfrm flipV="1">
            <a:off x="1180041" y="5926668"/>
            <a:ext cx="98319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9F64E2-5F56-4E0A-F5A0-D5508BBF0486}"/>
              </a:ext>
            </a:extLst>
          </p:cNvPr>
          <p:cNvSpPr txBox="1"/>
          <p:nvPr/>
        </p:nvSpPr>
        <p:spPr>
          <a:xfrm>
            <a:off x="55034" y="133193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9AB0-49DF-0678-1D70-1DEE1DEB75F1}"/>
              </a:ext>
            </a:extLst>
          </p:cNvPr>
          <p:cNvSpPr txBox="1"/>
          <p:nvPr/>
        </p:nvSpPr>
        <p:spPr>
          <a:xfrm>
            <a:off x="10972799" y="5742002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3607A-F0AA-6734-4FB0-B52A81E5119D}"/>
              </a:ext>
            </a:extLst>
          </p:cNvPr>
          <p:cNvCxnSpPr>
            <a:cxnSpLocks/>
          </p:cNvCxnSpPr>
          <p:nvPr/>
        </p:nvCxnSpPr>
        <p:spPr>
          <a:xfrm>
            <a:off x="5084233" y="5695693"/>
            <a:ext cx="0" cy="504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C0D3C0-3333-87CA-0D8B-89D6A3D67FC2}"/>
              </a:ext>
            </a:extLst>
          </p:cNvPr>
          <p:cNvSpPr txBox="1"/>
          <p:nvPr/>
        </p:nvSpPr>
        <p:spPr>
          <a:xfrm>
            <a:off x="4673599" y="624628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068F5-A192-529D-8952-4BC775D37D2F}"/>
              </a:ext>
            </a:extLst>
          </p:cNvPr>
          <p:cNvSpPr txBox="1"/>
          <p:nvPr/>
        </p:nvSpPr>
        <p:spPr>
          <a:xfrm>
            <a:off x="849311" y="594783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2A7CC2-116B-9F63-DCD8-3E13643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44" y="2286000"/>
            <a:ext cx="1751202" cy="17298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93F3-60B7-C635-E1CB-EF0CB49767B8}"/>
              </a:ext>
            </a:extLst>
          </p:cNvPr>
          <p:cNvCxnSpPr>
            <a:cxnSpLocks/>
          </p:cNvCxnSpPr>
          <p:nvPr/>
        </p:nvCxnSpPr>
        <p:spPr>
          <a:xfrm flipV="1">
            <a:off x="5084233" y="-65935"/>
            <a:ext cx="549370" cy="36608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E6BDF49-AF39-0BFE-9743-E791BEDC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92" y="1193006"/>
            <a:ext cx="1747309" cy="1747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76322E-63FE-169B-39AF-3CCFF65F63B2}"/>
              </a:ext>
            </a:extLst>
          </p:cNvPr>
          <p:cNvSpPr txBox="1"/>
          <p:nvPr/>
        </p:nvSpPr>
        <p:spPr>
          <a:xfrm>
            <a:off x="6350000" y="3429000"/>
            <a:ext cx="52662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After week 5-6 the course is extremely </a:t>
            </a:r>
            <a:r>
              <a:rPr lang="en-US" sz="4000" dirty="0" err="1"/>
              <a:t>extremely</a:t>
            </a:r>
            <a:r>
              <a:rPr lang="en-US" sz="4000" dirty="0"/>
              <a:t> hard. Why?</a:t>
            </a:r>
          </a:p>
        </p:txBody>
      </p:sp>
    </p:spTree>
    <p:extLst>
      <p:ext uri="{BB962C8B-B14F-4D97-AF65-F5344CB8AC3E}">
        <p14:creationId xmlns:p14="http://schemas.microsoft.com/office/powerpoint/2010/main" val="347209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D117B-4056-F20B-95E4-E3C49BF0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5" y="1912409"/>
            <a:ext cx="7562850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1C7EF-4CD0-4A80-C43A-2699BC13ED2F}"/>
              </a:ext>
            </a:extLst>
          </p:cNvPr>
          <p:cNvSpPr txBox="1"/>
          <p:nvPr/>
        </p:nvSpPr>
        <p:spPr>
          <a:xfrm>
            <a:off x="340783" y="368300"/>
            <a:ext cx="1151043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After week 5-6 the course is extremely </a:t>
            </a:r>
            <a:r>
              <a:rPr lang="en-US" sz="4000" dirty="0" err="1"/>
              <a:t>extremely</a:t>
            </a:r>
            <a:r>
              <a:rPr lang="en-US" sz="4000" dirty="0"/>
              <a:t> hard. Why?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C4B5F88-93D5-7F77-303A-30D2ABD7E23E}"/>
              </a:ext>
            </a:extLst>
          </p:cNvPr>
          <p:cNvSpPr/>
          <p:nvPr/>
        </p:nvSpPr>
        <p:spPr>
          <a:xfrm>
            <a:off x="1773766" y="2743200"/>
            <a:ext cx="677334" cy="567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665-466C-6E53-3D46-450A7F2AD74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TA Office Hours for Help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E4F8A-B3E2-BF31-E678-C850AEA58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96882"/>
              </p:ext>
            </p:extLst>
          </p:nvPr>
        </p:nvGraphicFramePr>
        <p:xfrm>
          <a:off x="1282700" y="1862667"/>
          <a:ext cx="9626600" cy="4449228"/>
        </p:xfrm>
        <a:graphic>
          <a:graphicData uri="http://schemas.openxmlformats.org/drawingml/2006/table">
            <a:tbl>
              <a:tblPr/>
              <a:tblGrid>
                <a:gridCol w="2100349">
                  <a:extLst>
                    <a:ext uri="{9D8B030D-6E8A-4147-A177-3AD203B41FA5}">
                      <a16:colId xmlns:a16="http://schemas.microsoft.com/office/drawing/2014/main" val="2017852423"/>
                    </a:ext>
                  </a:extLst>
                </a:gridCol>
                <a:gridCol w="2975495">
                  <a:extLst>
                    <a:ext uri="{9D8B030D-6E8A-4147-A177-3AD203B41FA5}">
                      <a16:colId xmlns:a16="http://schemas.microsoft.com/office/drawing/2014/main" val="595355421"/>
                    </a:ext>
                  </a:extLst>
                </a:gridCol>
                <a:gridCol w="1050175">
                  <a:extLst>
                    <a:ext uri="{9D8B030D-6E8A-4147-A177-3AD203B41FA5}">
                      <a16:colId xmlns:a16="http://schemas.microsoft.com/office/drawing/2014/main" val="4117966913"/>
                    </a:ext>
                  </a:extLst>
                </a:gridCol>
                <a:gridCol w="3500581">
                  <a:extLst>
                    <a:ext uri="{9D8B030D-6E8A-4147-A177-3AD203B41FA5}">
                      <a16:colId xmlns:a16="http://schemas.microsoft.com/office/drawing/2014/main" val="1824824167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Day/Time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66085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Xiayang</a:t>
                      </a:r>
                      <a:r>
                        <a:rPr lang="en-US" sz="1800" b="0" i="0" u="none" strike="noStrike" dirty="0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 Wang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Mon 10 am – 11 am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ya-sine.agrignan@uconn.edu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47193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Swamy Pattipati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Mon 12 pm – 2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psnjignaas@uconn.edu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88776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Matthew Spinelli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Mon 11 am – 12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matthew.spinelli@uconn.edu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69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Andrew Fang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Tue 9:30 am – 10:30 am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andrew.fang@uconn.edu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39638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Quinn McAndrew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Tue 10:30 am – 12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quinn.mcandrew@uconn.edu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0424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Swamy Pattipati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Tue 4 pm – 5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psnjignaas@uconn.edu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21355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Michael Baz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11 am – 12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michael.baz@uconn.edu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8183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Eli Shattuck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Wed 12:30 pm – 1:30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eli.shattuck@uconn.edu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4722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Zakarya Zahhal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Thu 2 pm – 4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zakarya.zahhal@uconn.edu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08082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Xiayang Wang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Fri 1 pm – 2 pm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xiayang.wang@uconn.edu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4876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Bryan Lojano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1D1C1D"/>
                          </a:solidFill>
                          <a:effectLst/>
                          <a:latin typeface="Calibri" panose="020F0502020204030204" pitchFamily="34" charset="0"/>
                        </a:rPr>
                        <a:t>ITE 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bryan.lojano@uconn.edu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9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02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FAE-9D22-E22B-FA6E-8BAA511EF2B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Other Announcements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6965-E12A-0A8F-F8F0-340702E2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lab 0 due this week! </a:t>
            </a:r>
          </a:p>
          <a:p>
            <a:r>
              <a:rPr lang="en-US" dirty="0"/>
              <a:t>Please make sure you can log into the virtual machine and </a:t>
            </a:r>
            <a:r>
              <a:rPr lang="en-US"/>
              <a:t>do the lab.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D26C2-008C-8D60-683A-C5064FF0FAF1}"/>
              </a:ext>
            </a:extLst>
          </p:cNvPr>
          <p:cNvSpPr txBox="1">
            <a:spLocks/>
          </p:cNvSpPr>
          <p:nvPr/>
        </p:nvSpPr>
        <p:spPr>
          <a:xfrm>
            <a:off x="838200" y="3953334"/>
            <a:ext cx="105156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Course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0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2282-497E-C384-2441-560E8F2E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1747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The C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E2E7-8C68-7240-9E2D-870615E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36202"/>
            <a:ext cx="10543674" cy="34722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C is a general-purpose programming language that was originally designed by Dennis Ritchie of Bell Laboratories and implemented there in 1972. </a:t>
            </a:r>
          </a:p>
          <a:p>
            <a:r>
              <a:rPr lang="en-US" dirty="0"/>
              <a:t>It was first used as the systems language for the UNIX operating system.</a:t>
            </a:r>
          </a:p>
          <a:p>
            <a:r>
              <a:rPr lang="en-US" dirty="0"/>
              <a:t>An old language, still in use, that was developed in the 1970s. Does this sound like any other language you know?</a:t>
            </a:r>
          </a:p>
        </p:txBody>
      </p:sp>
    </p:spTree>
    <p:extLst>
      <p:ext uri="{BB962C8B-B14F-4D97-AF65-F5344CB8AC3E}">
        <p14:creationId xmlns:p14="http://schemas.microsoft.com/office/powerpoint/2010/main" val="314265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632E6-35F0-45EB-471B-AB24AEF9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145"/>
            <a:ext cx="12159916" cy="30544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70CA88-E148-B406-F8FB-CCE2CBC7AA7E}"/>
              </a:ext>
            </a:extLst>
          </p:cNvPr>
          <p:cNvSpPr/>
          <p:nvPr/>
        </p:nvSpPr>
        <p:spPr>
          <a:xfrm>
            <a:off x="3812129" y="1278947"/>
            <a:ext cx="3302546" cy="237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FF5B5-EB56-66E6-FD84-8D1341DC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68" y="3805989"/>
            <a:ext cx="2394284" cy="2394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F560F-A052-C793-AF09-ABB81D68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10" y="3805989"/>
            <a:ext cx="2394284" cy="2394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D9CEA-8455-E5F6-3B41-068E001E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53" y="3805989"/>
            <a:ext cx="2394284" cy="2394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4550B-6026-A4E5-7979-76D4375E8151}"/>
              </a:ext>
            </a:extLst>
          </p:cNvPr>
          <p:cNvSpPr txBox="1"/>
          <p:nvPr/>
        </p:nvSpPr>
        <p:spPr>
          <a:xfrm>
            <a:off x="2121568" y="6345855"/>
            <a:ext cx="794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Is CSE 3100 just a version of CSE 1729 with another “dead” language? </a:t>
            </a:r>
          </a:p>
        </p:txBody>
      </p:sp>
    </p:spTree>
    <p:extLst>
      <p:ext uri="{BB962C8B-B14F-4D97-AF65-F5344CB8AC3E}">
        <p14:creationId xmlns:p14="http://schemas.microsoft.com/office/powerpoint/2010/main" val="29879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D21C5-B34F-8E9C-70E4-FC06A0DD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0E81C-6899-27A7-48FF-A913EB1DB71E}"/>
              </a:ext>
            </a:extLst>
          </p:cNvPr>
          <p:cNvSpPr txBox="1"/>
          <p:nvPr/>
        </p:nvSpPr>
        <p:spPr>
          <a:xfrm>
            <a:off x="-56146" y="39922"/>
            <a:ext cx="1227622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/>
              <a:t>Most popular programming languages 2022 </a:t>
            </a:r>
          </a:p>
          <a:p>
            <a:r>
              <a:rPr lang="en-US" dirty="0"/>
              <a:t>(https://www.stackscale.com/blog/most-popular-programming-languages/)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F16687-319B-08F1-9809-2DD864FF6231}"/>
              </a:ext>
            </a:extLst>
          </p:cNvPr>
          <p:cNvSpPr/>
          <p:nvPr/>
        </p:nvSpPr>
        <p:spPr>
          <a:xfrm>
            <a:off x="4860758" y="3096126"/>
            <a:ext cx="1299410" cy="98628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41C04A-59C7-3031-353C-B5FD8DCD3887}"/>
              </a:ext>
            </a:extLst>
          </p:cNvPr>
          <p:cNvSpPr/>
          <p:nvPr/>
        </p:nvSpPr>
        <p:spPr>
          <a:xfrm>
            <a:off x="9520989" y="4924926"/>
            <a:ext cx="1415715" cy="146384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55D-6D79-41C6-27BF-9FA0766B47E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 Design Principles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A2F1-070C-2755-1CB5-6F657EC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should be…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Easy to compile</a:t>
            </a:r>
          </a:p>
          <a:p>
            <a:pPr lvl="1"/>
            <a:r>
              <a:rPr lang="en-US" dirty="0"/>
              <a:t>Typed (as in we define the data types for variables)</a:t>
            </a:r>
          </a:p>
          <a:p>
            <a:pPr lvl="1"/>
            <a:r>
              <a:rPr lang="en-US" dirty="0"/>
              <a:t>Support low-level memory access</a:t>
            </a:r>
          </a:p>
          <a:p>
            <a:pPr lvl="1"/>
            <a:r>
              <a:rPr lang="en-US" dirty="0"/>
              <a:t>Ideal for embedded controller, OS, …</a:t>
            </a:r>
          </a:p>
          <a:p>
            <a:r>
              <a:rPr lang="en-US" dirty="0"/>
              <a:t>Yet…</a:t>
            </a:r>
          </a:p>
          <a:p>
            <a:pPr lvl="1"/>
            <a:r>
              <a:rPr lang="en-US" dirty="0"/>
              <a:t>C is </a:t>
            </a:r>
            <a:r>
              <a:rPr lang="en-US" i="1" dirty="0"/>
              <a:t>powerful</a:t>
            </a:r>
          </a:p>
          <a:p>
            <a:pPr lvl="1"/>
            <a:r>
              <a:rPr lang="en-US" dirty="0"/>
              <a:t>C is </a:t>
            </a:r>
            <a:r>
              <a:rPr lang="en-US" i="1" dirty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2AED-C1DB-EC6C-1F59-36AF1BF5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CSE 3100: Systems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188-4040-7E3C-6451-FB05A3936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33" y="1690688"/>
            <a:ext cx="5588000" cy="5014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Introduction to system-level programming with an emphasis on C programming.</a:t>
            </a:r>
          </a:p>
          <a:p>
            <a:r>
              <a:rPr lang="en-US" dirty="0"/>
              <a:t>We will also focus on process management, and small scale concurrency with multi-threaded programming.</a:t>
            </a:r>
          </a:p>
          <a:p>
            <a:r>
              <a:rPr lang="en-US" dirty="0"/>
              <a:t>Special attention will be devoted to proficiency with memory management and debugging facilities both in a sequential and parallel setting.</a:t>
            </a:r>
          </a:p>
        </p:txBody>
      </p:sp>
      <p:pic>
        <p:nvPicPr>
          <p:cNvPr id="1026" name="Picture 2" descr="Future: I Never Liked You Album Review | Pitchfork">
            <a:extLst>
              <a:ext uri="{FF2B5EF4-FFF2-40B4-BE49-F238E27FC236}">
                <a16:creationId xmlns:a16="http://schemas.microsoft.com/office/drawing/2014/main" id="{4DB7A0D4-179D-A8D1-25C5-39EA1ED06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0"/>
          <a:stretch/>
        </p:blipFill>
        <p:spPr bwMode="auto">
          <a:xfrm>
            <a:off x="6748462" y="2281766"/>
            <a:ext cx="4287309" cy="38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40BEB-200A-9F43-1CC7-208D36B48905}"/>
              </a:ext>
            </a:extLst>
          </p:cNvPr>
          <p:cNvSpPr txBox="1"/>
          <p:nvPr/>
        </p:nvSpPr>
        <p:spPr>
          <a:xfrm>
            <a:off x="6419849" y="1758546"/>
            <a:ext cx="4817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Most of the class right now:</a:t>
            </a:r>
          </a:p>
        </p:txBody>
      </p:sp>
    </p:spTree>
    <p:extLst>
      <p:ext uri="{BB962C8B-B14F-4D97-AF65-F5344CB8AC3E}">
        <p14:creationId xmlns:p14="http://schemas.microsoft.com/office/powerpoint/2010/main" val="8780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55D-6D79-41C6-27BF-9FA0766B47E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 Design Principles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A2F1-070C-2755-1CB5-6F657EC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purely </a:t>
            </a:r>
            <a:r>
              <a:rPr lang="en-US" b="1" dirty="0"/>
              <a:t>procedural </a:t>
            </a:r>
            <a:r>
              <a:rPr lang="en-US" dirty="0"/>
              <a:t>language</a:t>
            </a:r>
          </a:p>
          <a:p>
            <a:pPr lvl="1"/>
            <a:r>
              <a:rPr lang="en-US" dirty="0"/>
              <a:t>No object-orientation whatsoever</a:t>
            </a:r>
          </a:p>
          <a:p>
            <a:r>
              <a:rPr lang="en-US" dirty="0"/>
              <a:t>Central Dogma</a:t>
            </a:r>
          </a:p>
          <a:p>
            <a:pPr lvl="1"/>
            <a:r>
              <a:rPr lang="en-US" dirty="0"/>
              <a:t>Object of interest: 		Computations</a:t>
            </a:r>
          </a:p>
          <a:p>
            <a:pPr lvl="1"/>
            <a:r>
              <a:rPr lang="en-US" dirty="0"/>
              <a:t>Main abstraction tool: 	</a:t>
            </a:r>
            <a:r>
              <a:rPr lang="en-US" dirty="0">
                <a:solidFill>
                  <a:srgbClr val="FF0000"/>
                </a:solidFill>
              </a:rPr>
              <a:t>Procedures/functions</a:t>
            </a:r>
          </a:p>
          <a:p>
            <a:pPr lvl="2"/>
            <a:r>
              <a:rPr lang="en-US" dirty="0"/>
              <a:t>Caller / Callee</a:t>
            </a:r>
          </a:p>
          <a:p>
            <a:pPr lvl="2"/>
            <a:r>
              <a:rPr lang="en-US" dirty="0"/>
              <a:t>Abstracts away “How things are done”</a:t>
            </a:r>
          </a:p>
          <a:p>
            <a:pPr lvl="1"/>
            <a:r>
              <a:rPr lang="en-US" dirty="0"/>
              <a:t>Programming means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Organizing processes as procedures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Composing processes through procedure calls</a:t>
            </a: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1A49E20-6106-199F-6B71-AE248E0055EA}"/>
              </a:ext>
            </a:extLst>
          </p:cNvPr>
          <p:cNvSpPr/>
          <p:nvPr/>
        </p:nvSpPr>
        <p:spPr>
          <a:xfrm>
            <a:off x="6954253" y="4692316"/>
            <a:ext cx="629652" cy="107482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42C87-E172-F659-1BA3-00F098ADABC9}"/>
              </a:ext>
            </a:extLst>
          </p:cNvPr>
          <p:cNvSpPr txBox="1"/>
          <p:nvPr/>
        </p:nvSpPr>
        <p:spPr>
          <a:xfrm>
            <a:off x="7583905" y="4906561"/>
            <a:ext cx="3725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Simple English:</a:t>
            </a:r>
          </a:p>
          <a:p>
            <a:pPr algn="ctr"/>
            <a:r>
              <a:rPr lang="en-US" dirty="0"/>
              <a:t> Write the code with functions.</a:t>
            </a:r>
          </a:p>
        </p:txBody>
      </p:sp>
    </p:spTree>
    <p:extLst>
      <p:ext uri="{BB962C8B-B14F-4D97-AF65-F5344CB8AC3E}">
        <p14:creationId xmlns:p14="http://schemas.microsoft.com/office/powerpoint/2010/main" val="27411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CA3-CA14-B767-B7E4-526C9E0A3D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Procedural Programming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86AE-8E64-896F-9FA8-E9B0F551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2446964"/>
            <a:ext cx="7351295" cy="4351338"/>
          </a:xfrm>
        </p:spPr>
        <p:txBody>
          <a:bodyPr/>
          <a:lstStyle/>
          <a:p>
            <a:r>
              <a:rPr lang="en-US" dirty="0"/>
              <a:t>Generates very efficient code.</a:t>
            </a:r>
          </a:p>
          <a:p>
            <a:r>
              <a:rPr lang="en-US" dirty="0"/>
              <a:t>Exposes as many low-level details you wish to see.</a:t>
            </a:r>
          </a:p>
          <a:p>
            <a:r>
              <a:rPr lang="en-US" dirty="0"/>
              <a:t>Provides full control over memory management (no Garbage Collection!)</a:t>
            </a:r>
          </a:p>
          <a:p>
            <a:r>
              <a:rPr lang="en-US" dirty="0"/>
              <a:t>The Programmer is fully in charge.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445F5-8F25-BB0B-59F7-448C05D8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07" y="2295525"/>
            <a:ext cx="2914650" cy="22669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AF6B6-8E10-0455-0B29-B126DBF4931B}"/>
              </a:ext>
            </a:extLst>
          </p:cNvPr>
          <p:cNvSpPr txBox="1"/>
          <p:nvPr/>
        </p:nvSpPr>
        <p:spPr>
          <a:xfrm>
            <a:off x="8137358" y="4812632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Pictured: How it should feel to program in C.</a:t>
            </a:r>
          </a:p>
        </p:txBody>
      </p:sp>
    </p:spTree>
    <p:extLst>
      <p:ext uri="{BB962C8B-B14F-4D97-AF65-F5344CB8AC3E}">
        <p14:creationId xmlns:p14="http://schemas.microsoft.com/office/powerpoint/2010/main" val="307620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28AD-A509-E862-7CD2-78B6C4E5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do we need to program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B816-2395-4686-D8A8-5C2255CF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text editor to edit source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compiler to generate .o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linker to link multiple .o files into executables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FBEA-F233-D294-E328-B6EA45DF4407}"/>
              </a:ext>
            </a:extLst>
          </p:cNvPr>
          <p:cNvSpPr txBox="1"/>
          <p:nvPr/>
        </p:nvSpPr>
        <p:spPr>
          <a:xfrm>
            <a:off x="162952" y="4555143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Source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 .c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38E49-BC0A-BAC7-62BF-D6BE8FCA5DB4}"/>
              </a:ext>
            </a:extLst>
          </p:cNvPr>
          <p:cNvSpPr txBox="1"/>
          <p:nvPr/>
        </p:nvSpPr>
        <p:spPr>
          <a:xfrm>
            <a:off x="4797544" y="4555143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Object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E4AB3-138C-4629-60BE-3AACA8AC0420}"/>
              </a:ext>
            </a:extLst>
          </p:cNvPr>
          <p:cNvSpPr txBox="1"/>
          <p:nvPr/>
        </p:nvSpPr>
        <p:spPr>
          <a:xfrm>
            <a:off x="9432136" y="4519236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Executable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2EA267-C7AD-AFE7-DE22-A13571CB85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2866" y="5221992"/>
            <a:ext cx="205467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AE1F97-5DC9-44DE-0A62-B93118C3B0C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77458" y="5186085"/>
            <a:ext cx="2054678" cy="359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8C1366-C9FF-CA73-556A-70F498208B78}"/>
              </a:ext>
            </a:extLst>
          </p:cNvPr>
          <p:cNvSpPr txBox="1"/>
          <p:nvPr/>
        </p:nvSpPr>
        <p:spPr>
          <a:xfrm>
            <a:off x="110339" y="3960108"/>
            <a:ext cx="21789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Text editor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54052-723A-A3EE-24C7-E5B9D6F70ECC}"/>
              </a:ext>
            </a:extLst>
          </p:cNvPr>
          <p:cNvSpPr txBox="1"/>
          <p:nvPr/>
        </p:nvSpPr>
        <p:spPr>
          <a:xfrm>
            <a:off x="2832218" y="4591050"/>
            <a:ext cx="190318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Compiler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99A25-2B95-7C87-1A29-B47582FC0279}"/>
              </a:ext>
            </a:extLst>
          </p:cNvPr>
          <p:cNvSpPr txBox="1"/>
          <p:nvPr/>
        </p:nvSpPr>
        <p:spPr>
          <a:xfrm>
            <a:off x="7562967" y="4565625"/>
            <a:ext cx="168365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17329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Example C Code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Comments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513095" y="1911267"/>
            <a:ext cx="5237747" cy="3970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compiler ignores everything between “/*” and “*/”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are meant to be human readable!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can be multi-line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Cannot be nested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Everything starting from "//" is ignored in a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838200" y="2606842"/>
            <a:ext cx="4904874" cy="102268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779168" y="2747211"/>
            <a:ext cx="733927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6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The ‘main’ function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577263" y="1626519"/>
            <a:ext cx="5237747" cy="44012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special function that defines the entry point for the program.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where the Operating System transfers control once the program starts.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</a:rPr>
              <a:t>void</a:t>
            </a:r>
            <a:r>
              <a:rPr lang="en-US" sz="2800" dirty="0"/>
              <a:t> indicates no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</a:rPr>
              <a:t>int</a:t>
            </a:r>
            <a:r>
              <a:rPr lang="en-US" sz="2800" dirty="0"/>
              <a:t> before 'main' indicates the main function returns an integer.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874294" y="3773905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787189" y="3657600"/>
            <a:ext cx="790074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9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printf</a:t>
            </a:r>
            <a:r>
              <a:rPr lang="en-US" u="sng" dirty="0"/>
              <a:t>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716804" y="1995487"/>
            <a:ext cx="5306753" cy="35394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‘</a:t>
            </a:r>
            <a:r>
              <a:rPr lang="en-US" sz="2800" dirty="0" err="1"/>
              <a:t>printf</a:t>
            </a:r>
            <a:r>
              <a:rPr lang="en-US" sz="2800" dirty="0"/>
              <a:t>’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 library function to print on the standard output for a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takes a string as the argument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Between double quotations, like "This is a string."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‘\n’ is a newline character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1359568" y="4519863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6264441" y="4403558"/>
            <a:ext cx="569495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4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Why do we ‘return’ anything from main() 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687349" y="4064918"/>
            <a:ext cx="5306753" cy="22467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process terminates, it can tell the OS how things went.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the way to report back.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Returning 0 means ‘everything went according to plan’.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1169274" y="4924926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6117854" y="4808621"/>
            <a:ext cx="569495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0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24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What’s up with #include 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687349" y="1487025"/>
            <a:ext cx="5306753" cy="48320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“imports” a header file.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What is a header file?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file which contains C function declarations and macros to be shared between several source files.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What is a macro?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macro is a fragment of code which has been given a name.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978982" y="1981199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910131" y="1864894"/>
            <a:ext cx="777218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AF0C9-4C95-AD58-3459-74CA624CADEE}"/>
              </a:ext>
            </a:extLst>
          </p:cNvPr>
          <p:cNvSpPr txBox="1"/>
          <p:nvPr/>
        </p:nvSpPr>
        <p:spPr>
          <a:xfrm>
            <a:off x="1343526" y="6552601"/>
            <a:ext cx="934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 Source: https://gcc.gnu.org/onlinedocs/cpp/Macros.html#Macros</a:t>
            </a:r>
          </a:p>
        </p:txBody>
      </p:sp>
    </p:spTree>
    <p:extLst>
      <p:ext uri="{BB962C8B-B14F-4D97-AF65-F5344CB8AC3E}">
        <p14:creationId xmlns:p14="http://schemas.microsoft.com/office/powerpoint/2010/main" val="2646448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82A1-F97E-7CA1-AB78-5681892A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356659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Compiling and Executing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7BA6-1058-FD75-F856-2034CCB6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393" y="1817159"/>
            <a:ext cx="6200273" cy="4770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433FF"/>
                </a:solidFill>
              </a:rPr>
              <a:t>cc</a:t>
            </a:r>
            <a:r>
              <a:rPr lang="en-US" dirty="0"/>
              <a:t> doing really ?</a:t>
            </a:r>
          </a:p>
          <a:p>
            <a:pPr lvl="1"/>
            <a:r>
              <a:rPr lang="en-US" dirty="0"/>
              <a:t>Three steps</a:t>
            </a:r>
          </a:p>
          <a:p>
            <a:pPr lvl="2"/>
            <a:r>
              <a:rPr lang="en-US" dirty="0">
                <a:solidFill>
                  <a:srgbClr val="FF2600"/>
                </a:solidFill>
              </a:rPr>
              <a:t>preprocesses</a:t>
            </a:r>
            <a:r>
              <a:rPr lang="en-US" dirty="0"/>
              <a:t> </a:t>
            </a:r>
            <a:r>
              <a:rPr lang="en-US" dirty="0" err="1"/>
              <a:t>hello.c</a:t>
            </a:r>
            <a:endParaRPr lang="en-US" dirty="0"/>
          </a:p>
          <a:p>
            <a:pPr lvl="2"/>
            <a:r>
              <a:rPr lang="en-US" dirty="0">
                <a:solidFill>
                  <a:srgbClr val="FF2600"/>
                </a:solidFill>
              </a:rPr>
              <a:t>compiles</a:t>
            </a:r>
            <a:r>
              <a:rPr lang="en-US" dirty="0"/>
              <a:t> </a:t>
            </a:r>
            <a:r>
              <a:rPr lang="en-US" dirty="0" err="1"/>
              <a:t>hello.c</a:t>
            </a:r>
            <a:r>
              <a:rPr lang="en-US" dirty="0"/>
              <a:t> to </a:t>
            </a:r>
            <a:r>
              <a:rPr lang="en-US" dirty="0" err="1"/>
              <a:t>hello.o</a:t>
            </a:r>
            <a:endParaRPr lang="en-US" dirty="0"/>
          </a:p>
          <a:p>
            <a:pPr lvl="2"/>
            <a:r>
              <a:rPr lang="en-US" dirty="0">
                <a:solidFill>
                  <a:srgbClr val="FF2600"/>
                </a:solidFill>
              </a:rPr>
              <a:t>links</a:t>
            </a:r>
            <a:r>
              <a:rPr lang="en-US" dirty="0"/>
              <a:t> </a:t>
            </a:r>
            <a:r>
              <a:rPr lang="en-US" dirty="0" err="1"/>
              <a:t>hello.o</a:t>
            </a:r>
            <a:r>
              <a:rPr lang="en-US" dirty="0"/>
              <a:t> with </a:t>
            </a:r>
            <a:r>
              <a:rPr lang="en-US" dirty="0" err="1">
                <a:solidFill>
                  <a:srgbClr val="0433FF"/>
                </a:solidFill>
              </a:rPr>
              <a:t>libc</a:t>
            </a:r>
            <a:endParaRPr lang="en-US" dirty="0">
              <a:solidFill>
                <a:srgbClr val="0433FF"/>
              </a:solidFill>
            </a:endParaRPr>
          </a:p>
          <a:p>
            <a:pPr lvl="2"/>
            <a:r>
              <a:rPr lang="en-US" dirty="0">
                <a:solidFill>
                  <a:srgbClr val="FF2600"/>
                </a:solidFill>
              </a:rPr>
              <a:t>writes</a:t>
            </a:r>
            <a:r>
              <a:rPr lang="en-US" dirty="0"/>
              <a:t> executable file </a:t>
            </a:r>
            <a:r>
              <a:rPr lang="en-US" dirty="0" err="1">
                <a:solidFill>
                  <a:srgbClr val="0433FF"/>
                </a:solidFill>
              </a:rPr>
              <a:t>a.out</a:t>
            </a:r>
            <a:endParaRPr lang="en-US" dirty="0">
              <a:solidFill>
                <a:srgbClr val="0433FF"/>
              </a:solidFill>
            </a:endParaRPr>
          </a:p>
          <a:p>
            <a:pPr lvl="1">
              <a:defRPr>
                <a:solidFill>
                  <a:srgbClr val="797979"/>
                </a:solidFill>
              </a:defRPr>
            </a:pPr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and </a:t>
            </a:r>
            <a:r>
              <a:rPr lang="en-US" b="1" u="sng" dirty="0"/>
              <a:t>often</a:t>
            </a:r>
            <a:r>
              <a:rPr lang="en-US" dirty="0"/>
              <a:t> </a:t>
            </a:r>
            <a:r>
              <a:rPr lang="en-US" b="1" u="sng" dirty="0"/>
              <a:t>will</a:t>
            </a:r>
            <a:br>
              <a:rPr lang="en-US" dirty="0"/>
            </a:br>
            <a:r>
              <a:rPr lang="en-US" dirty="0"/>
              <a:t>separate those steps!</a:t>
            </a:r>
          </a:p>
          <a:p>
            <a:r>
              <a:rPr lang="en-US" dirty="0"/>
              <a:t>The name of the executable can be changed</a:t>
            </a:r>
          </a:p>
          <a:p>
            <a:pPr lvl="1"/>
            <a:r>
              <a:rPr lang="en-US" dirty="0" err="1"/>
              <a:t>a.out</a:t>
            </a:r>
            <a:r>
              <a:rPr lang="en-US" dirty="0"/>
              <a:t> is the default</a:t>
            </a:r>
          </a:p>
          <a:p>
            <a:r>
              <a:rPr lang="en-US" dirty="0"/>
              <a:t>./ indicates </a:t>
            </a:r>
            <a:r>
              <a:rPr lang="en-US" dirty="0" err="1"/>
              <a:t>a.out</a:t>
            </a:r>
            <a:r>
              <a:rPr lang="en-US" dirty="0"/>
              <a:t> in the current directory</a:t>
            </a:r>
          </a:p>
          <a:p>
            <a:pPr lvl="1"/>
            <a:r>
              <a:rPr lang="en-US" dirty="0"/>
              <a:t>Otherwise the OS searches directories in 'PATH'</a:t>
            </a:r>
          </a:p>
          <a:p>
            <a:endParaRPr lang="en-US" dirty="0"/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A78D42D7-12BF-A11D-7C09-E14F793A5DD9}"/>
              </a:ext>
            </a:extLst>
          </p:cNvPr>
          <p:cNvSpPr/>
          <p:nvPr/>
        </p:nvSpPr>
        <p:spPr>
          <a:xfrm>
            <a:off x="273055" y="2280591"/>
            <a:ext cx="4938102" cy="2257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#include &lt;</a:t>
            </a:r>
            <a:r>
              <a:rPr sz="2000" dirty="0" err="1"/>
              <a:t>stdio.h</a:t>
            </a:r>
            <a:r>
              <a:rPr sz="2000" dirty="0"/>
              <a:t>&gt;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main(</a:t>
            </a:r>
            <a:r>
              <a:rPr lang="en-US" sz="2000" dirty="0">
                <a:solidFill>
                  <a:srgbClr val="96A700"/>
                </a:solidFill>
              </a:rPr>
              <a:t>void</a:t>
            </a:r>
            <a:r>
              <a:rPr sz="2000" dirty="0"/>
              <a:t>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	</a:t>
            </a:r>
            <a:r>
              <a:rPr sz="2000" dirty="0" err="1">
                <a:solidFill>
                  <a:srgbClr val="6A8188"/>
                </a:solidFill>
              </a:rPr>
              <a:t>printf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/>
              <a:t>"Hello world!</a:t>
            </a:r>
            <a:r>
              <a:rPr sz="2000" dirty="0">
                <a:solidFill>
                  <a:srgbClr val="7F87CF"/>
                </a:solidFill>
              </a:rPr>
              <a:t>\n</a:t>
            </a:r>
            <a:r>
              <a:rPr sz="2000" dirty="0"/>
              <a:t>"</a:t>
            </a:r>
            <a:r>
              <a:rPr sz="2000" dirty="0">
                <a:solidFill>
                  <a:srgbClr val="6A8188"/>
                </a:solidFill>
              </a:rPr>
              <a:t>);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	</a:t>
            </a:r>
            <a:r>
              <a:rPr sz="2000" dirty="0"/>
              <a:t>return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5" name="$ cc hello.c…">
            <a:extLst>
              <a:ext uri="{FF2B5EF4-FFF2-40B4-BE49-F238E27FC236}">
                <a16:creationId xmlns:a16="http://schemas.microsoft.com/office/drawing/2014/main" id="{C2E069CC-BFB1-CBB8-8AFB-C39DDBBDB84E}"/>
              </a:ext>
            </a:extLst>
          </p:cNvPr>
          <p:cNvSpPr/>
          <p:nvPr/>
        </p:nvSpPr>
        <p:spPr>
          <a:xfrm>
            <a:off x="273055" y="5464484"/>
            <a:ext cx="4938102" cy="838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cc </a:t>
            </a:r>
            <a:r>
              <a:rPr dirty="0" err="1"/>
              <a:t>hello.c</a:t>
            </a: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./</a:t>
            </a:r>
            <a:r>
              <a:rPr dirty="0" err="1"/>
              <a:t>a.out</a:t>
            </a:r>
            <a:endParaRPr dirty="0"/>
          </a:p>
        </p:txBody>
      </p:sp>
      <p:sp>
        <p:nvSpPr>
          <p:cNvPr id="6" name="Terminal">
            <a:extLst>
              <a:ext uri="{FF2B5EF4-FFF2-40B4-BE49-F238E27FC236}">
                <a16:creationId xmlns:a16="http://schemas.microsoft.com/office/drawing/2014/main" id="{32FEB0EB-9B59-905F-911F-D5F12C3AF8C7}"/>
              </a:ext>
            </a:extLst>
          </p:cNvPr>
          <p:cNvSpPr txBox="1"/>
          <p:nvPr/>
        </p:nvSpPr>
        <p:spPr>
          <a:xfrm>
            <a:off x="2258413" y="5084893"/>
            <a:ext cx="91242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u="sng" dirty="0"/>
              <a:t>Terminal</a:t>
            </a:r>
          </a:p>
        </p:txBody>
      </p:sp>
      <p:sp>
        <p:nvSpPr>
          <p:cNvPr id="7" name="Terminal">
            <a:extLst>
              <a:ext uri="{FF2B5EF4-FFF2-40B4-BE49-F238E27FC236}">
                <a16:creationId xmlns:a16="http://schemas.microsoft.com/office/drawing/2014/main" id="{48C8A105-79C1-A175-9A4A-A735A75C4460}"/>
              </a:ext>
            </a:extLst>
          </p:cNvPr>
          <p:cNvSpPr txBox="1"/>
          <p:nvPr/>
        </p:nvSpPr>
        <p:spPr>
          <a:xfrm>
            <a:off x="1954453" y="1817159"/>
            <a:ext cx="157530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u="sng" dirty="0" err="1"/>
              <a:t>hello.c</a:t>
            </a:r>
            <a:r>
              <a:rPr lang="en-US" u="sng" dirty="0"/>
              <a:t> program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7666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D0E-B888-FD92-1979-DCEB233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6" y="18256"/>
            <a:ext cx="10515600" cy="1041134"/>
          </a:xfrm>
        </p:spPr>
        <p:txBody>
          <a:bodyPr/>
          <a:lstStyle/>
          <a:p>
            <a:pPr algn="ctr"/>
            <a:r>
              <a:rPr lang="en-US" u="sng" dirty="0"/>
              <a:t>The Money Making Computer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08E0-0D8B-3EA1-7B17-F7C6999B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" y="4440237"/>
            <a:ext cx="11019367" cy="20155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Imagine you work for Apple. They have a computer program that does some computation in native Python code.</a:t>
            </a:r>
          </a:p>
          <a:p>
            <a:r>
              <a:rPr lang="en-US" dirty="0"/>
              <a:t>Every time the computation completes you get 1 cent. Currently the program takes 1 hour to run. So you get 1 cent per hour.</a:t>
            </a:r>
          </a:p>
          <a:p>
            <a:r>
              <a:rPr lang="en-US" dirty="0"/>
              <a:t>You want to get rich fast. How can you make the computer program run faster? </a:t>
            </a:r>
          </a:p>
          <a:p>
            <a:endParaRPr lang="en-US" dirty="0"/>
          </a:p>
        </p:txBody>
      </p:sp>
      <p:pic>
        <p:nvPicPr>
          <p:cNvPr id="2050" name="Picture 2" descr="Money Printer Go Brrr (the original!) - YouTube">
            <a:extLst>
              <a:ext uri="{FF2B5EF4-FFF2-40B4-BE49-F238E27FC236}">
                <a16:creationId xmlns:a16="http://schemas.microsoft.com/office/drawing/2014/main" id="{228C5468-4665-101E-BBD6-5D45382E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82" y="953555"/>
            <a:ext cx="5998633" cy="33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 Logo and symbol, meaning, history, PNG, brand">
            <a:extLst>
              <a:ext uri="{FF2B5EF4-FFF2-40B4-BE49-F238E27FC236}">
                <a16:creationId xmlns:a16="http://schemas.microsoft.com/office/drawing/2014/main" id="{CD6F1800-5A7A-9D75-5B7A-207F6D4C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8141">
            <a:off x="5802842" y="3280666"/>
            <a:ext cx="914530" cy="7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EECA-BEB3-63BE-27E3-D15B802DE0B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Lecture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AC2A-2E94-E991-F7EC-EC7D0350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2" y="1825625"/>
            <a:ext cx="5342467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 is a low level but powerful programming language. </a:t>
            </a:r>
          </a:p>
          <a:p>
            <a:r>
              <a:rPr lang="en-US" dirty="0"/>
              <a:t>We’ll start with basic syntax and programming and will progress to more advance concepts like processes. </a:t>
            </a:r>
          </a:p>
          <a:p>
            <a:r>
              <a:rPr lang="en-US" dirty="0"/>
              <a:t>The course is very challenging so follow along closely and seek help when needed at office hours.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25F6A-AA5F-0934-C88E-98B4C06E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242"/>
            <a:ext cx="4765998" cy="899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402B8-FD07-CA14-9309-EEAD978D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4" y="3251200"/>
            <a:ext cx="2686804" cy="2705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167A3F-2A6C-97B8-C9D3-856FDD53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20" y="3919364"/>
            <a:ext cx="1301214" cy="1285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B3250-9ED5-69F9-41E9-02A3E5E53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136" y="3937355"/>
            <a:ext cx="1301214" cy="1301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B2B860-BD87-D793-1D80-06472D431DAC}"/>
              </a:ext>
            </a:extLst>
          </p:cNvPr>
          <p:cNvSpPr txBox="1"/>
          <p:nvPr/>
        </p:nvSpPr>
        <p:spPr>
          <a:xfrm>
            <a:off x="4730144" y="3568023"/>
            <a:ext cx="10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FBF76-5D39-6C37-3C53-E125C6A9784F}"/>
              </a:ext>
            </a:extLst>
          </p:cNvPr>
          <p:cNvSpPr txBox="1"/>
          <p:nvPr/>
        </p:nvSpPr>
        <p:spPr>
          <a:xfrm>
            <a:off x="3315881" y="3568023"/>
            <a:ext cx="10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212603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https://media.pitchfork.com/photos/626be39b8eeb4ac0c1275b4e/master/w_1280%2Cc_limit/Future-I-Never-Liked-You-2022.jpeg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https://i.ytimg.com/vi/O1hCLBTD5RM/maxresdefault.jpg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https://1000logos.net/wp-content/uploads/2016/10/apple-emblem.jpg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https://preview.redd.it/xpcv28tuztqz.png?auto=webp&amp;s=d27bf66316763d9a0cf420f68d34287df7992c7e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http://www.extremetech.com/wp-content/uploads/2012/02/CPU-Scaling.jpg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https://i.imgflip.com/5q88rn.png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https://en.wikipedia.org/wiki/Scheme_(programming_language)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https://images.emojiterra.com/google/android-11/512px/1f631.png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https://alanzeichick.com/wp-content/uploads/king3.jpg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DB35-47AA-1364-9F46-24F45D8CE7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Basic ideas to make the program run faster: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FD03-1B42-1ED5-869F-A8E04FE3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4892"/>
            <a:ext cx="10515600" cy="15652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the language to C. In many cases C is the faster language to work with*.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faster computer!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FAB4D2-EBFE-F3F1-AC36-C8F135352164}"/>
              </a:ext>
            </a:extLst>
          </p:cNvPr>
          <p:cNvSpPr txBox="1">
            <a:spLocks/>
          </p:cNvSpPr>
          <p:nvPr/>
        </p:nvSpPr>
        <p:spPr>
          <a:xfrm>
            <a:off x="745066" y="5721350"/>
            <a:ext cx="10608733" cy="92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Every year computers get faster. So every year you should be able to make more money off the program right?</a:t>
            </a:r>
          </a:p>
        </p:txBody>
      </p:sp>
    </p:spTree>
    <p:extLst>
      <p:ext uri="{BB962C8B-B14F-4D97-AF65-F5344CB8AC3E}">
        <p14:creationId xmlns:p14="http://schemas.microsoft.com/office/powerpoint/2010/main" val="3225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ABF2-476C-4AD5-9CD4-2EE082C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21" y="271819"/>
            <a:ext cx="4571999" cy="220079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But what happens when you can’t go faster?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B6C9C-7B7E-4080-AA8B-6D2BF949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91" y="37841"/>
            <a:ext cx="688170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0D16AE0-B094-4178-8D90-2723E3B503E4}"/>
              </a:ext>
            </a:extLst>
          </p:cNvPr>
          <p:cNvSpPr/>
          <p:nvPr/>
        </p:nvSpPr>
        <p:spPr>
          <a:xfrm>
            <a:off x="10021078" y="2472612"/>
            <a:ext cx="1866123" cy="10916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78265-CD4F-4A55-8364-E25E084F6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68" t="41724" b="42358"/>
          <a:stretch/>
        </p:blipFill>
        <p:spPr>
          <a:xfrm>
            <a:off x="612521" y="3018453"/>
            <a:ext cx="4774645" cy="114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85320-DA35-4AC4-8082-04EA93C0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" y="4258102"/>
            <a:ext cx="4132684" cy="2328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34156C-01F7-4DBF-9B12-94F0C5A64068}"/>
              </a:ext>
            </a:extLst>
          </p:cNvPr>
          <p:cNvSpPr txBox="1"/>
          <p:nvPr/>
        </p:nvSpPr>
        <p:spPr>
          <a:xfrm>
            <a:off x="612521" y="5939850"/>
            <a:ext cx="39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Computer Scientist when they see clock speed can’t get faster</a:t>
            </a:r>
          </a:p>
        </p:txBody>
      </p:sp>
    </p:spTree>
    <p:extLst>
      <p:ext uri="{BB962C8B-B14F-4D97-AF65-F5344CB8AC3E}">
        <p14:creationId xmlns:p14="http://schemas.microsoft.com/office/powerpoint/2010/main" val="16142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05CD-9D0A-40C5-B8BD-9EB0EC6D62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Parallelism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9387D-497B-47A1-B375-519FEDF8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" y="2341575"/>
            <a:ext cx="5599258" cy="1887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A0877F-CE0E-4759-B21C-5E36DA27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89" y="5023494"/>
            <a:ext cx="10515600" cy="1595537"/>
          </a:xfrm>
        </p:spPr>
        <p:txBody>
          <a:bodyPr/>
          <a:lstStyle/>
          <a:p>
            <a:r>
              <a:rPr lang="en-US" dirty="0"/>
              <a:t>How long does this take to run if each iteration of the for loop executes in 1 unit of time?</a:t>
            </a:r>
          </a:p>
          <a:p>
            <a:r>
              <a:rPr lang="en-US" dirty="0"/>
              <a:t>Are there any dependencies between iterations?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C65F7C-0622-4F8A-BFDD-DE452BA092F1}"/>
              </a:ext>
            </a:extLst>
          </p:cNvPr>
          <p:cNvSpPr/>
          <p:nvPr/>
        </p:nvSpPr>
        <p:spPr>
          <a:xfrm>
            <a:off x="5955262" y="2855744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3D6618-41D5-44F2-A5A7-FFB03B006A0F}"/>
              </a:ext>
            </a:extLst>
          </p:cNvPr>
          <p:cNvSpPr/>
          <p:nvPr/>
        </p:nvSpPr>
        <p:spPr>
          <a:xfrm>
            <a:off x="6786465" y="28188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2343B-CA07-4384-8264-DC434EE4B611}"/>
              </a:ext>
            </a:extLst>
          </p:cNvPr>
          <p:cNvSpPr/>
          <p:nvPr/>
        </p:nvSpPr>
        <p:spPr>
          <a:xfrm>
            <a:off x="7635550" y="2892605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DADC52-B38E-4EE2-B7E2-E938D1687CC3}"/>
              </a:ext>
            </a:extLst>
          </p:cNvPr>
          <p:cNvSpPr/>
          <p:nvPr/>
        </p:nvSpPr>
        <p:spPr>
          <a:xfrm>
            <a:off x="8465974" y="28188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971311-C1AE-4597-A5B2-F5134C618AD8}"/>
              </a:ext>
            </a:extLst>
          </p:cNvPr>
          <p:cNvSpPr/>
          <p:nvPr/>
        </p:nvSpPr>
        <p:spPr>
          <a:xfrm>
            <a:off x="9280847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2A94F-5F8F-45CA-A930-8676A563993A}"/>
              </a:ext>
            </a:extLst>
          </p:cNvPr>
          <p:cNvSpPr/>
          <p:nvPr/>
        </p:nvSpPr>
        <p:spPr>
          <a:xfrm>
            <a:off x="9663402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968AC4-CDEC-4B56-89C7-3A9FEDEC84D3}"/>
              </a:ext>
            </a:extLst>
          </p:cNvPr>
          <p:cNvSpPr/>
          <p:nvPr/>
        </p:nvSpPr>
        <p:spPr>
          <a:xfrm>
            <a:off x="10045957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8B53EC-BC6D-4973-BD97-F1D840F3CC7A}"/>
              </a:ext>
            </a:extLst>
          </p:cNvPr>
          <p:cNvSpPr/>
          <p:nvPr/>
        </p:nvSpPr>
        <p:spPr>
          <a:xfrm>
            <a:off x="10467392" y="2838235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C2006-992F-4AF2-B9AF-AFFC1EC2B1D5}"/>
              </a:ext>
            </a:extLst>
          </p:cNvPr>
          <p:cNvSpPr/>
          <p:nvPr/>
        </p:nvSpPr>
        <p:spPr>
          <a:xfrm>
            <a:off x="11256606" y="2887940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F7690A-4426-489D-8045-07E2AB7EBAA6}"/>
              </a:ext>
            </a:extLst>
          </p:cNvPr>
          <p:cNvSpPr/>
          <p:nvPr/>
        </p:nvSpPr>
        <p:spPr>
          <a:xfrm rot="16200000">
            <a:off x="8525907" y="858357"/>
            <a:ext cx="984376" cy="6125663"/>
          </a:xfrm>
          <a:prstGeom prst="lef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7C285-2763-4D53-A830-7C1A3BF29B0F}"/>
              </a:ext>
            </a:extLst>
          </p:cNvPr>
          <p:cNvSpPr txBox="1"/>
          <p:nvPr/>
        </p:nvSpPr>
        <p:spPr>
          <a:xfrm>
            <a:off x="7100596" y="4422707"/>
            <a:ext cx="36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units of time to run </a:t>
            </a:r>
          </a:p>
        </p:txBody>
      </p:sp>
    </p:spTree>
    <p:extLst>
      <p:ext uri="{BB962C8B-B14F-4D97-AF65-F5344CB8AC3E}">
        <p14:creationId xmlns:p14="http://schemas.microsoft.com/office/powerpoint/2010/main" val="19290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9387D-497B-47A1-B375-519FEDF8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59"/>
            <a:ext cx="5599258" cy="1887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C65F7C-0622-4F8A-BFDD-DE452BA092F1}"/>
              </a:ext>
            </a:extLst>
          </p:cNvPr>
          <p:cNvSpPr/>
          <p:nvPr/>
        </p:nvSpPr>
        <p:spPr>
          <a:xfrm>
            <a:off x="2736201" y="2848775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3D6618-41D5-44F2-A5A7-FFB03B006A0F}"/>
              </a:ext>
            </a:extLst>
          </p:cNvPr>
          <p:cNvSpPr/>
          <p:nvPr/>
        </p:nvSpPr>
        <p:spPr>
          <a:xfrm rot="5400000">
            <a:off x="2707748" y="3549262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2343B-CA07-4384-8264-DC434EE4B611}"/>
              </a:ext>
            </a:extLst>
          </p:cNvPr>
          <p:cNvSpPr/>
          <p:nvPr/>
        </p:nvSpPr>
        <p:spPr>
          <a:xfrm>
            <a:off x="4416489" y="2885636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971311-C1AE-4597-A5B2-F5134C618AD8}"/>
              </a:ext>
            </a:extLst>
          </p:cNvPr>
          <p:cNvSpPr/>
          <p:nvPr/>
        </p:nvSpPr>
        <p:spPr>
          <a:xfrm>
            <a:off x="6061786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2A94F-5F8F-45CA-A930-8676A563993A}"/>
              </a:ext>
            </a:extLst>
          </p:cNvPr>
          <p:cNvSpPr/>
          <p:nvPr/>
        </p:nvSpPr>
        <p:spPr>
          <a:xfrm>
            <a:off x="6444341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968AC4-CDEC-4B56-89C7-3A9FEDEC84D3}"/>
              </a:ext>
            </a:extLst>
          </p:cNvPr>
          <p:cNvSpPr/>
          <p:nvPr/>
        </p:nvSpPr>
        <p:spPr>
          <a:xfrm>
            <a:off x="6826896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C2006-992F-4AF2-B9AF-AFFC1EC2B1D5}"/>
              </a:ext>
            </a:extLst>
          </p:cNvPr>
          <p:cNvSpPr/>
          <p:nvPr/>
        </p:nvSpPr>
        <p:spPr>
          <a:xfrm>
            <a:off x="8037545" y="2880971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26758-6AD0-4E13-88CA-8E6E50B6F9B0}"/>
              </a:ext>
            </a:extLst>
          </p:cNvPr>
          <p:cNvSpPr/>
          <p:nvPr/>
        </p:nvSpPr>
        <p:spPr>
          <a:xfrm>
            <a:off x="2468334" y="2230229"/>
            <a:ext cx="1312895" cy="562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BC838-4E35-4993-9B21-164CB273097F}"/>
              </a:ext>
            </a:extLst>
          </p:cNvPr>
          <p:cNvSpPr/>
          <p:nvPr/>
        </p:nvSpPr>
        <p:spPr>
          <a:xfrm>
            <a:off x="4123935" y="2230229"/>
            <a:ext cx="1312895" cy="562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3F997A-7E81-477C-B302-BF83B0B1BB92}"/>
              </a:ext>
            </a:extLst>
          </p:cNvPr>
          <p:cNvSpPr/>
          <p:nvPr/>
        </p:nvSpPr>
        <p:spPr>
          <a:xfrm>
            <a:off x="7744991" y="2171981"/>
            <a:ext cx="1312895" cy="562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9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241D662-D5B7-42D9-A326-70D6D88E5FF9}"/>
              </a:ext>
            </a:extLst>
          </p:cNvPr>
          <p:cNvSpPr/>
          <p:nvPr/>
        </p:nvSpPr>
        <p:spPr>
          <a:xfrm rot="5400000">
            <a:off x="4388036" y="36229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5663A33-DE3B-45E6-BC84-C4855E188DDC}"/>
              </a:ext>
            </a:extLst>
          </p:cNvPr>
          <p:cNvSpPr/>
          <p:nvPr/>
        </p:nvSpPr>
        <p:spPr>
          <a:xfrm rot="5400000">
            <a:off x="8028213" y="35889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42A6A-B876-4259-BC36-306F00F5931A}"/>
              </a:ext>
            </a:extLst>
          </p:cNvPr>
          <p:cNvSpPr txBox="1"/>
          <p:nvPr/>
        </p:nvSpPr>
        <p:spPr>
          <a:xfrm>
            <a:off x="2476303" y="4275853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E4D49-6089-4D5A-8685-07F8F711F38D}"/>
              </a:ext>
            </a:extLst>
          </p:cNvPr>
          <p:cNvSpPr txBox="1"/>
          <p:nvPr/>
        </p:nvSpPr>
        <p:spPr>
          <a:xfrm>
            <a:off x="4139875" y="4306979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EFE4F8-887B-434E-815A-70919AE391AE}"/>
              </a:ext>
            </a:extLst>
          </p:cNvPr>
          <p:cNvSpPr txBox="1"/>
          <p:nvPr/>
        </p:nvSpPr>
        <p:spPr>
          <a:xfrm>
            <a:off x="7844515" y="4275853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44A233C3-6131-4EFD-A051-8816D2F1328E}"/>
              </a:ext>
            </a:extLst>
          </p:cNvPr>
          <p:cNvSpPr/>
          <p:nvPr/>
        </p:nvSpPr>
        <p:spPr>
          <a:xfrm rot="10800000">
            <a:off x="9005961" y="1998774"/>
            <a:ext cx="981987" cy="2653263"/>
          </a:xfrm>
          <a:prstGeom prst="lef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0068A2-AC47-4705-84CD-7E1E8AD922B2}"/>
              </a:ext>
            </a:extLst>
          </p:cNvPr>
          <p:cNvSpPr txBox="1"/>
          <p:nvPr/>
        </p:nvSpPr>
        <p:spPr>
          <a:xfrm>
            <a:off x="9057886" y="3151476"/>
            <a:ext cx="36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unit of time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2F844F33-1973-48DD-B313-3C086F87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5023494"/>
            <a:ext cx="11299526" cy="15955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Idea: Run each part of the loop on a separate central processing unit (CPU). </a:t>
            </a:r>
          </a:p>
          <a:p>
            <a:r>
              <a:rPr lang="en-US" dirty="0"/>
              <a:t>What would take 10 units of time for 1 CPU now can take 1 unit of time for 10 CPUs.</a:t>
            </a:r>
          </a:p>
        </p:txBody>
      </p:sp>
    </p:spTree>
    <p:extLst>
      <p:ext uri="{BB962C8B-B14F-4D97-AF65-F5344CB8AC3E}">
        <p14:creationId xmlns:p14="http://schemas.microsoft.com/office/powerpoint/2010/main" val="139844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D0E-B888-FD92-1979-DCEB233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6" y="18256"/>
            <a:ext cx="10515600" cy="1041134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The Money Making Computer Problem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08E0-0D8B-3EA1-7B17-F7C6999B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" y="4440237"/>
            <a:ext cx="11019367" cy="20282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 order to execute code faster, it is better to work in C.</a:t>
            </a:r>
          </a:p>
          <a:p>
            <a:r>
              <a:rPr lang="en-US" dirty="0"/>
              <a:t>To maximize the usage of our hardware, we need to understand how to do parallel programming (which can be done in C). </a:t>
            </a:r>
          </a:p>
          <a:p>
            <a:r>
              <a:rPr lang="en-US" dirty="0"/>
              <a:t>Both these concepts will be taught in this course!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32489-D162-7B07-872B-945B68CB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6" y="1845734"/>
            <a:ext cx="3480715" cy="1959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832E1-515C-E917-5045-A06DD4293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4289281" y="1845733"/>
            <a:ext cx="2297498" cy="195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02883-ED05-12DC-6ED9-4B440AFA8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6586779" y="1845733"/>
            <a:ext cx="2297498" cy="1959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687661-9ACE-2546-6AC2-B07ACCDD8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8884277" y="1845732"/>
            <a:ext cx="2297498" cy="1959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770EF-C80A-A724-E5F6-D1187EF85389}"/>
              </a:ext>
            </a:extLst>
          </p:cNvPr>
          <p:cNvSpPr txBox="1"/>
          <p:nvPr/>
        </p:nvSpPr>
        <p:spPr>
          <a:xfrm>
            <a:off x="3307724" y="1004653"/>
            <a:ext cx="67210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Parallel C Program</a:t>
            </a:r>
          </a:p>
        </p:txBody>
      </p:sp>
    </p:spTree>
    <p:extLst>
      <p:ext uri="{BB962C8B-B14F-4D97-AF65-F5344CB8AC3E}">
        <p14:creationId xmlns:p14="http://schemas.microsoft.com/office/powerpoint/2010/main" val="26965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DBFD-6249-C548-3B5B-3B3BBB3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A83F-A3E9-83F3-E9AA-848DF0FE18C7}"/>
              </a:ext>
            </a:extLst>
          </p:cNvPr>
          <p:cNvSpPr txBox="1">
            <a:spLocks/>
          </p:cNvSpPr>
          <p:nvPr/>
        </p:nvSpPr>
        <p:spPr>
          <a:xfrm>
            <a:off x="541176" y="1825625"/>
            <a:ext cx="1137401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i="1" dirty="0"/>
              <a:t>How will you be graded?</a:t>
            </a:r>
          </a:p>
          <a:p>
            <a:r>
              <a:rPr lang="en-US" sz="4800" i="1" dirty="0"/>
              <a:t>How hard is the course?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1752</Words>
  <Application>Microsoft Office PowerPoint</Application>
  <PresentationFormat>Widescreen</PresentationFormat>
  <Paragraphs>301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Times New Roman</vt:lpstr>
      <vt:lpstr>Office Theme</vt:lpstr>
      <vt:lpstr>CSE 3100: Systems Programming</vt:lpstr>
      <vt:lpstr>CSE 3100: Systems Programming</vt:lpstr>
      <vt:lpstr>The Money Making Computer Problem</vt:lpstr>
      <vt:lpstr>Basic ideas to make the program run faster:</vt:lpstr>
      <vt:lpstr>But what happens when you can’t go faster?</vt:lpstr>
      <vt:lpstr>Parallelism</vt:lpstr>
      <vt:lpstr>PowerPoint Presentation</vt:lpstr>
      <vt:lpstr>The Money Making Computer Problem Conclusions</vt:lpstr>
      <vt:lpstr>Course Logistics</vt:lpstr>
      <vt:lpstr>How will you be graded?</vt:lpstr>
      <vt:lpstr>How hard is the course?</vt:lpstr>
      <vt:lpstr>PowerPoint Presentation</vt:lpstr>
      <vt:lpstr>PowerPoint Presentation</vt:lpstr>
      <vt:lpstr>TA Office Hours for Help</vt:lpstr>
      <vt:lpstr>Other Announcements </vt:lpstr>
      <vt:lpstr>The C Language </vt:lpstr>
      <vt:lpstr>PowerPoint Presentation</vt:lpstr>
      <vt:lpstr>PowerPoint Presentation</vt:lpstr>
      <vt:lpstr>C Design Principles 1 </vt:lpstr>
      <vt:lpstr>C Design Principles 2 </vt:lpstr>
      <vt:lpstr>Procedural Programming in C</vt:lpstr>
      <vt:lpstr>What do we need to program in C?</vt:lpstr>
      <vt:lpstr>Example C Code</vt:lpstr>
      <vt:lpstr>Comments in C</vt:lpstr>
      <vt:lpstr>The ‘main’ function in C</vt:lpstr>
      <vt:lpstr>printf in C</vt:lpstr>
      <vt:lpstr>Why do we ‘return’ anything from main() ?</vt:lpstr>
      <vt:lpstr>What’s up with #include ?</vt:lpstr>
      <vt:lpstr>Compiling and Executing a C Program</vt:lpstr>
      <vt:lpstr>Lecture Conclusions</vt:lpstr>
      <vt:lpstr>Figure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</dc:creator>
  <cp:lastModifiedBy>Mahmood, Kaleel</cp:lastModifiedBy>
  <cp:revision>155</cp:revision>
  <dcterms:created xsi:type="dcterms:W3CDTF">2022-01-09T23:34:29Z</dcterms:created>
  <dcterms:modified xsi:type="dcterms:W3CDTF">2023-01-18T01:30:30Z</dcterms:modified>
</cp:coreProperties>
</file>