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458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68" r:id="rId12"/>
    <p:sldId id="270" r:id="rId13"/>
    <p:sldId id="446" r:id="rId14"/>
    <p:sldId id="447" r:id="rId15"/>
    <p:sldId id="448" r:id="rId16"/>
    <p:sldId id="450" r:id="rId17"/>
    <p:sldId id="453" r:id="rId18"/>
    <p:sldId id="451" r:id="rId19"/>
    <p:sldId id="452" r:id="rId20"/>
    <p:sldId id="454" r:id="rId21"/>
    <p:sldId id="455" r:id="rId22"/>
    <p:sldId id="456" r:id="rId23"/>
    <p:sldId id="457" r:id="rId24"/>
    <p:sldId id="463" r:id="rId25"/>
    <p:sldId id="459" r:id="rId26"/>
    <p:sldId id="460" r:id="rId27"/>
    <p:sldId id="461" r:id="rId28"/>
    <p:sldId id="462" r:id="rId29"/>
    <p:sldId id="464" r:id="rId30"/>
    <p:sldId id="465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2438-D9AB-43BC-80A4-6BA7D575EA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18A5-1462-4037-BE9E-ED4B4C2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AC4-8800-3A0B-2A6D-E18B4DFC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643C-D40A-7222-92E5-B66A05AD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2EC9-113B-D782-516E-7D72D16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A182-5A45-C85A-40A5-EAD97600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9397-1492-47D5-565B-811C747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5E-7C8B-DFA6-6D86-CA385FF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869A-95AD-03B1-4B66-87412750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F21C-5D17-A627-C539-D22B33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CE66-31E1-372A-575E-00752104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AC9-E03A-E631-529D-33E9BC7C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C3AB-778C-6F70-40A0-C9BD8196B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C2F2-40BE-682C-DF83-FD1CD46F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5C0E-3A8F-4D9C-E6AD-1928B0D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E5B7-CCDB-889A-ADAA-FDD6B88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A634-D48E-8D03-23D9-E30082C3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7F6B-C2BB-EF4D-F2CA-6A6F4B9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EEAA-0B35-443E-BD44-0011509E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C12F-565A-6DB1-8913-B2886A13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9C3E-662E-9AC5-0E1F-6A623BA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F0A7-02C9-DA4C-6854-3E739F68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AC2-DFF2-DAFA-B8BB-553475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B61D-7072-2A4A-23A8-649C4E0D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C0A9-B075-D4D4-12FB-38B8D36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6CF4-0006-5491-855C-5AAD246B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CDC4-58CB-FDEC-55C2-8C4A17F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4D1D-39D1-3E91-578B-E4D95B5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6F3F-D9AD-2092-BF6A-D938C739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8B78-1886-1C68-39DD-FE26BACE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56F3-81A7-104A-2B41-947F7E4A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C0D5-BC53-B8A8-8437-938E77B4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D0C-AFC1-0A39-AFF8-9CAC4C8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353B-EBC6-1553-1BC1-279B26A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6AF-2714-7A89-B560-01D2DA8C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F4E2-A637-FCBC-35B4-0DBFAEB0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6501-A72F-EE8E-9304-824C83F76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D7C16-A8D6-F170-812D-491441E5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DD0B3-293E-C1E2-DC31-64034AA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5D8BB-15E1-861F-AF62-9319A061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030E5-FAE5-CEA2-86D0-B432E3F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EB44-2EC9-E609-F946-086CC34D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965B8-C768-3F27-0193-F594F495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D3F35-C60B-F1A5-4C67-B667A4B0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AFA1F-E54B-7895-3679-91FC3155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6703D-6135-17B3-552B-115B383D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82555-5F2C-C9DF-741D-25D5146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FB50-3A33-C945-4668-86533E9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5323-ADC9-7868-18A1-5891A79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72F4-EED6-AE66-0673-684E31A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2200C-F16F-DE9B-7C0B-9415CDD2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4570-8D72-93CE-24CB-D569C8A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80BF-6081-2564-75B0-09A0B5F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AC51-BDAF-098B-BB86-AABA76A8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2F0-3486-5844-B3DC-1652566B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295AD-B658-256F-833B-74ED79D7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6C8F-C5F7-5BBD-8537-BC864166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EBB-F77B-EF1B-F05E-D9FC427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4447-2820-96FD-AA4C-7B0BBFF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59FC-A999-163C-C022-56FF74C1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8696B-05A6-55EA-EEF7-68444870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C254-1721-098D-772E-3CAFA39C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42D2-42F0-9EE0-6C8D-36DDEDE8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7B90-FAAA-4E5A-895B-BA15F9AEF77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5D8-D8CF-DC92-1166-C4CDB3B6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F73A-E68B-BBEC-073C-6994B3F4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tomandjerry/images/2/2b/Tom-de-brazos-cruzados11578470925.jpg/revision/latest/scale-to-width-down/1200?cb=20210224013420" TargetMode="External"/><Relationship Id="rId2" Type="http://schemas.openxmlformats.org/officeDocument/2006/relationships/hyperlink" Target="https://preview.redd.it/rvir9ttjg1a11.png?auto=webp&amp;s=69a4976a0df629d77c43497b9358d9a3a918f5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view.redd.it/6wksqjmmyw321.jpg?auto=webp&amp;s=aceebdeb23af98598c2508b42f77debbcd36cf4b" TargetMode="External"/><Relationship Id="rId4" Type="http://schemas.openxmlformats.org/officeDocument/2006/relationships/hyperlink" Target="https://preview.redd.it/sllzna67f6k61.jpg?auto=webp&amp;s=edfe83e6b7fd4c9f0dd51c3c72d9be2facd310b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959075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Lecture 3: Flow of Control 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219-178B-1843-9B60-6FD7933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If Example: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DE80-1C01-9263-A1E1-10073F56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, j, min;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0070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j;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sym typeface="Courier"/>
              </a:rPr>
              <a:t>// Indentation is not required, above 4 lines are the same as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 min 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 else min = j;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4638-6DF5-A723-9515-C78E06DC9D6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5B4F-5BD6-38F6-4F49-DDB13886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2" y="1825625"/>
            <a:ext cx="6595188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“exp” is typically a comparison or logical expression, but can be ANY expression (float/double, pointer, …)</a:t>
            </a:r>
          </a:p>
          <a:p>
            <a:r>
              <a:rPr lang="en-US" dirty="0"/>
              <a:t>The statements can be compound statements (blocks)</a:t>
            </a:r>
          </a:p>
          <a:p>
            <a:r>
              <a:rPr lang="en-US" dirty="0"/>
              <a:t>Or other if statements!</a:t>
            </a:r>
          </a:p>
          <a:p>
            <a:r>
              <a:rPr lang="en-US" dirty="0"/>
              <a:t>Beware of the dangling else (“else” matches the nearest preceding “if”, use blocks to disambiguate)</a:t>
            </a:r>
          </a:p>
          <a:p>
            <a:endParaRPr lang="en-US" dirty="0"/>
          </a:p>
        </p:txBody>
      </p:sp>
      <p:sp>
        <p:nvSpPr>
          <p:cNvPr id="4" name="if (c)…">
            <a:extLst>
              <a:ext uri="{FF2B5EF4-FFF2-40B4-BE49-F238E27FC236}">
                <a16:creationId xmlns:a16="http://schemas.microsoft.com/office/drawing/2014/main" id="{A20759B3-8B7D-7ECF-39C1-4FB0D807501F}"/>
              </a:ext>
            </a:extLst>
          </p:cNvPr>
          <p:cNvSpPr txBox="1"/>
          <p:nvPr/>
        </p:nvSpPr>
        <p:spPr>
          <a:xfrm>
            <a:off x="1456246" y="2751392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380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Dangling else (bad 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piece of code: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dirty="0"/>
              <a:t>Assume a is true and b is false. Should we do s1++ or s2++?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69475-EF92-59B9-9FB0-A685807DB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1" t="24381" r="4620" b="4134"/>
          <a:stretch/>
        </p:blipFill>
        <p:spPr>
          <a:xfrm>
            <a:off x="3614056" y="3628206"/>
            <a:ext cx="4963887" cy="2782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280F3-595E-670A-21C7-8BFF16DDAB45}"/>
              </a:ext>
            </a:extLst>
          </p:cNvPr>
          <p:cNvSpPr txBox="1"/>
          <p:nvPr/>
        </p:nvSpPr>
        <p:spPr>
          <a:xfrm>
            <a:off x="3614056" y="3593402"/>
            <a:ext cx="402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Trying to figure out someone’s badly written C code:</a:t>
            </a:r>
          </a:p>
        </p:txBody>
      </p:sp>
    </p:spTree>
    <p:extLst>
      <p:ext uri="{BB962C8B-B14F-4D97-AF65-F5344CB8AC3E}">
        <p14:creationId xmlns:p14="http://schemas.microsoft.com/office/powerpoint/2010/main" val="122518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Dangling else (bad 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write more understandable code: </a:t>
            </a:r>
          </a:p>
          <a:p>
            <a:pPr marL="0" indent="0">
              <a:buNone/>
            </a:pPr>
            <a:endParaRPr lang="en-US" dirty="0"/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which 'if' is 'else' associated with?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 else s2++;}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we write the above in an even more readable way?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8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962A-A1AF-C071-1AF8-FE85A4F1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Example: if-else statement with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3BA6-EEF9-4B37-E177-75FFDA1FD9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j, k;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if 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j)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selected.\n");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    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// no ; here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else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j;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("j is selected.\n");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B3-BAAF-EE1C-F0AA-77676241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D4C8-6EC2-4828-FDD1-15A41D8D1FD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Takes </a:t>
            </a:r>
            <a:r>
              <a:rPr lang="en-US" sz="3200" b="1" dirty="0"/>
              <a:t>three</a:t>
            </a:r>
            <a:r>
              <a:rPr lang="en-US" sz="3200" dirty="0"/>
              <a:t> expressions as operands</a:t>
            </a:r>
            <a:endParaRPr lang="en-US" dirty="0"/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? exp2 : exp3</a:t>
            </a:r>
          </a:p>
          <a:p>
            <a:pPr lvl="1"/>
            <a:r>
              <a:rPr lang="en-US" sz="2800" dirty="0"/>
              <a:t>exp1 is evaluated first</a:t>
            </a:r>
          </a:p>
          <a:p>
            <a:pPr lvl="1"/>
            <a:r>
              <a:rPr lang="en-US" sz="2800" dirty="0"/>
              <a:t>If exp1 is non-zero (true), exp2 is evaluated and its value is used as the value of the ternary expression</a:t>
            </a:r>
          </a:p>
          <a:p>
            <a:pPr lvl="1"/>
            <a:r>
              <a:rPr lang="en-US" sz="2800" dirty="0"/>
              <a:t>If exp1 is zero (false), exp3 is evaluated and its value is used as the value of the ternary expression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min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 ?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: j;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E217-FE38-F404-CE33-D90AE629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4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7E5D-AA48-5908-6714-A6B3D886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05" y="1627073"/>
            <a:ext cx="6393911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100) {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Same as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  sum +=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  <p:sp>
        <p:nvSpPr>
          <p:cNvPr id="4" name="while (&lt;expression&gt;)…">
            <a:extLst>
              <a:ext uri="{FF2B5EF4-FFF2-40B4-BE49-F238E27FC236}">
                <a16:creationId xmlns:a16="http://schemas.microsoft.com/office/drawing/2014/main" id="{F52888D0-B3A8-4397-0E34-E9070A1045ED}"/>
              </a:ext>
            </a:extLst>
          </p:cNvPr>
          <p:cNvSpPr txBox="1"/>
          <p:nvPr/>
        </p:nvSpPr>
        <p:spPr>
          <a:xfrm>
            <a:off x="1230445" y="1565210"/>
            <a:ext cx="249908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(&lt;</a:t>
            </a:r>
            <a:r>
              <a:rPr b="1" dirty="0"/>
              <a:t>exp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5E7D5-CB78-34FA-EA71-5818479B5752}"/>
              </a:ext>
            </a:extLst>
          </p:cNvPr>
          <p:cNvGrpSpPr/>
          <p:nvPr/>
        </p:nvGrpSpPr>
        <p:grpSpPr>
          <a:xfrm>
            <a:off x="1117858" y="2984751"/>
            <a:ext cx="3577655" cy="3192212"/>
            <a:chOff x="8377376" y="2029868"/>
            <a:chExt cx="3577655" cy="31922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11BE6-3F32-D626-F1B5-9A6A9A151AF6}"/>
                </a:ext>
              </a:extLst>
            </p:cNvPr>
            <p:cNvGrpSpPr/>
            <p:nvPr/>
          </p:nvGrpSpPr>
          <p:grpSpPr>
            <a:xfrm>
              <a:off x="8377376" y="2353795"/>
              <a:ext cx="3577655" cy="2868285"/>
              <a:chOff x="796565" y="4815720"/>
              <a:chExt cx="3859747" cy="3174394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D2CE47B-6DFD-FA84-564D-E95F66357236}"/>
                  </a:ext>
                </a:extLst>
              </p:cNvPr>
              <p:cNvSpPr/>
              <p:nvPr/>
            </p:nvSpPr>
            <p:spPr>
              <a:xfrm>
                <a:off x="2017486" y="4815720"/>
                <a:ext cx="1299028" cy="981120"/>
              </a:xfrm>
              <a:prstGeom prst="flowChartDecision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exp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609CA3E-5E75-4B7D-0920-3EAD20C203E4}"/>
                  </a:ext>
                </a:extLst>
              </p:cNvPr>
              <p:cNvSpPr/>
              <p:nvPr/>
            </p:nvSpPr>
            <p:spPr>
              <a:xfrm>
                <a:off x="1672344" y="6747118"/>
                <a:ext cx="1989312" cy="493903"/>
              </a:xfrm>
              <a:prstGeom prst="flowChartProcess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err="1"/>
                  <a:t>stmt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54855FC-CC32-5FD2-E140-2696F228D35B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2667000" y="5796840"/>
                <a:ext cx="0" cy="950278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B2383-552C-B179-CA6F-B0D8D5524BCC}"/>
                  </a:ext>
                </a:extLst>
              </p:cNvPr>
              <p:cNvSpPr txBox="1"/>
              <p:nvPr/>
            </p:nvSpPr>
            <p:spPr>
              <a:xfrm>
                <a:off x="796566" y="5773420"/>
                <a:ext cx="1989312" cy="93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91F16E4-329C-D893-B5D5-4B73D30E02C8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2667000" y="7241021"/>
                <a:ext cx="0" cy="52935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EFA8C1F-F341-BB53-C2DC-C9BF794B3A2A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3316514" y="5306280"/>
                <a:ext cx="1262743" cy="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B735D3-5924-7D86-16F4-7A3703411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57" y="5306278"/>
                <a:ext cx="0" cy="2683836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1B29C4B-4D7F-C6F5-66F3-AF49CBDF5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565" y="7741410"/>
                <a:ext cx="1870434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45CD5-6BBD-62E1-9900-B6B9D3F70D5D}"/>
                  </a:ext>
                </a:extLst>
              </p:cNvPr>
              <p:cNvSpPr txBox="1"/>
              <p:nvPr/>
            </p:nvSpPr>
            <p:spPr>
              <a:xfrm>
                <a:off x="3220463" y="5247900"/>
                <a:ext cx="1435849" cy="93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1402D9-6EFA-9BA9-6DB3-27A3B9B9E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377" y="2809884"/>
              <a:ext cx="0" cy="22136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CFB161-2D89-D94B-873D-022FFA861FA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8377376" y="2797050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37F015-2581-4247-6E07-9FB7C7BC7745}"/>
                </a:ext>
              </a:extLst>
            </p:cNvPr>
            <p:cNvCxnSpPr/>
            <p:nvPr/>
          </p:nvCxnSpPr>
          <p:spPr>
            <a:xfrm>
              <a:off x="10109245" y="2029868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387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61AA-75EC-2944-8452-51BD9E2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7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19E-80C0-D036-7FDE-AE84C64A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033" y="1600763"/>
            <a:ext cx="6710011" cy="48644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Checks condition </a:t>
            </a:r>
            <a:r>
              <a:rPr lang="en-US" b="1" dirty="0"/>
              <a:t>after</a:t>
            </a:r>
            <a:r>
              <a:rPr lang="en-US" dirty="0"/>
              <a:t> executing loop body</a:t>
            </a:r>
          </a:p>
          <a:p>
            <a:pPr lvl="1"/>
            <a:r>
              <a:rPr lang="en-US" dirty="0"/>
              <a:t>The statement is executed at least once</a:t>
            </a:r>
          </a:p>
          <a:p>
            <a:r>
              <a:rPr lang="en-US" dirty="0"/>
              <a:t>Example: computing sum of 0..99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do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 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100);</a:t>
            </a:r>
          </a:p>
          <a:p>
            <a:endParaRPr lang="en-US" dirty="0"/>
          </a:p>
        </p:txBody>
      </p:sp>
      <p:sp>
        <p:nvSpPr>
          <p:cNvPr id="4" name="do…">
            <a:extLst>
              <a:ext uri="{FF2B5EF4-FFF2-40B4-BE49-F238E27FC236}">
                <a16:creationId xmlns:a16="http://schemas.microsoft.com/office/drawing/2014/main" id="{921A73E4-1000-5DDE-EC37-88861AD6B03D}"/>
              </a:ext>
            </a:extLst>
          </p:cNvPr>
          <p:cNvSpPr txBox="1"/>
          <p:nvPr/>
        </p:nvSpPr>
        <p:spPr>
          <a:xfrm>
            <a:off x="1469457" y="1642434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</a:t>
            </a:r>
            <a:r>
              <a:rPr lang="en-US" dirty="0"/>
              <a:t>exp</a:t>
            </a:r>
            <a:r>
              <a:rPr dirty="0"/>
              <a:t>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C8F52A-3BDC-EF33-D2D0-861A74B0C9A9}"/>
              </a:ext>
            </a:extLst>
          </p:cNvPr>
          <p:cNvGrpSpPr/>
          <p:nvPr/>
        </p:nvGrpSpPr>
        <p:grpSpPr>
          <a:xfrm>
            <a:off x="862853" y="3298576"/>
            <a:ext cx="3391905" cy="2953422"/>
            <a:chOff x="3694767" y="3914675"/>
            <a:chExt cx="3876950" cy="3407538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1DA12CFD-7A42-B302-C1CB-DBCCFF528309}"/>
                </a:ext>
              </a:extLst>
            </p:cNvPr>
            <p:cNvSpPr/>
            <p:nvPr/>
          </p:nvSpPr>
          <p:spPr>
            <a:xfrm>
              <a:off x="5125751" y="5937327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52118D6-8D7D-755F-DD09-D61D1942FD4B}"/>
                </a:ext>
              </a:extLst>
            </p:cNvPr>
            <p:cNvSpPr/>
            <p:nvPr/>
          </p:nvSpPr>
          <p:spPr>
            <a:xfrm>
              <a:off x="4805833" y="50028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34AD4E-D341-599C-AEFB-2D0684788D1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727794" y="3914675"/>
              <a:ext cx="0" cy="10881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BA240-F5B4-F7C1-11D0-52DA9AC913AC}"/>
                </a:ext>
              </a:extLst>
            </p:cNvPr>
            <p:cNvSpPr txBox="1"/>
            <p:nvPr/>
          </p:nvSpPr>
          <p:spPr>
            <a:xfrm>
              <a:off x="3694767" y="6393871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EC5B1B-55E1-970C-6368-6FBB5B39ADC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727794" y="54490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1186CD-ACAA-C1D6-A98A-3B64577B5E95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6329839" y="6380582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7BA442-333A-48E7-9274-BD26741A6932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2" y="6358564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24EC00-6C59-F6C4-0401-C1892A94135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062" y="4373381"/>
              <a:ext cx="173017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A763B0-3AD0-9C9C-B2FF-C5A1455D5E05}"/>
                </a:ext>
              </a:extLst>
            </p:cNvPr>
            <p:cNvSpPr txBox="1"/>
            <p:nvPr/>
          </p:nvSpPr>
          <p:spPr>
            <a:xfrm>
              <a:off x="6240808" y="6327832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1A6D61-F67D-3600-0A1F-40415EA3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62" y="4373381"/>
              <a:ext cx="0" cy="20072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12284F-B2F1-CE02-1339-661D63FBF8A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994062" y="6380582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9429EF-B6D8-A60B-B046-055B0F9F113A}"/>
              </a:ext>
            </a:extLst>
          </p:cNvPr>
          <p:cNvSpPr/>
          <p:nvPr/>
        </p:nvSpPr>
        <p:spPr>
          <a:xfrm>
            <a:off x="662473" y="3121295"/>
            <a:ext cx="3788228" cy="334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1838-E355-D5B7-E4BD-0FE94A8B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While vs Do-While Loop</a:t>
            </a:r>
          </a:p>
        </p:txBody>
      </p:sp>
      <p:pic>
        <p:nvPicPr>
          <p:cNvPr id="1026" name="Picture 2" descr="The importance of knowing how to correctly use the while loop :  r/ProgrammerHumor">
            <a:extLst>
              <a:ext uri="{FF2B5EF4-FFF2-40B4-BE49-F238E27FC236}">
                <a16:creationId xmlns:a16="http://schemas.microsoft.com/office/drawing/2014/main" id="{2C144D15-15F0-384C-8EBE-65B1BDA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90" y="1690688"/>
            <a:ext cx="6407020" cy="47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282F-58B9-C08F-8B0E-81AD9F0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633A-0ADF-8346-1D2C-F8306D70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641" y="1825624"/>
            <a:ext cx="5840963" cy="44165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Sometimes called “counting” loop</a:t>
            </a:r>
          </a:p>
          <a:p>
            <a:pPr lvl="1"/>
            <a:r>
              <a:rPr lang="en-US" dirty="0"/>
              <a:t>More like </a:t>
            </a:r>
            <a:r>
              <a:rPr lang="en-US" dirty="0" err="1"/>
              <a:t>swiss</a:t>
            </a:r>
            <a:r>
              <a:rPr lang="en-US" dirty="0"/>
              <a:t>-army knife!</a:t>
            </a:r>
          </a:p>
          <a:p>
            <a:r>
              <a:rPr lang="en-US" dirty="0"/>
              <a:t>Three expressions:</a:t>
            </a:r>
          </a:p>
          <a:p>
            <a:pPr lvl="1"/>
            <a:r>
              <a:rPr lang="en-US" dirty="0"/>
              <a:t>Initialization, condition, increment</a:t>
            </a:r>
          </a:p>
          <a:p>
            <a:r>
              <a:rPr lang="en-US" dirty="0"/>
              <a:t>Equivalent to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exp1;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(exp2) {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stmt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exp3;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r(&lt;expression&gt; ; &lt;expression&gt; ; &lt;expression&gt;)…">
            <a:extLst>
              <a:ext uri="{FF2B5EF4-FFF2-40B4-BE49-F238E27FC236}">
                <a16:creationId xmlns:a16="http://schemas.microsoft.com/office/drawing/2014/main" id="{0DD50812-7839-22C2-0DA3-D01CDACD7CC4}"/>
              </a:ext>
            </a:extLst>
          </p:cNvPr>
          <p:cNvSpPr txBox="1"/>
          <p:nvPr/>
        </p:nvSpPr>
        <p:spPr>
          <a:xfrm>
            <a:off x="268365" y="1825625"/>
            <a:ext cx="526426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for(</a:t>
            </a:r>
            <a:r>
              <a:rPr lang="en-US" dirty="0"/>
              <a:t> </a:t>
            </a:r>
            <a:r>
              <a:rPr dirty="0"/>
              <a:t>&lt;</a:t>
            </a:r>
            <a:r>
              <a:rPr b="1" dirty="0"/>
              <a:t>exp</a:t>
            </a:r>
            <a:r>
              <a:rPr lang="en-US" b="1" dirty="0"/>
              <a:t>1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2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3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396383-DB5F-4841-6381-7102293C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3068045"/>
            <a:ext cx="2637176" cy="3523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3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0C93-C91A-47D3-C79C-A182E9D2483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About Labs and </a:t>
            </a:r>
            <a:r>
              <a:rPr lang="en-US" dirty="0" err="1"/>
              <a:t>Homeworks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0A33-A87F-0C00-2464-E142389A3E7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Use the provided Virtual Machine or Coding Rooms.</a:t>
            </a:r>
          </a:p>
          <a:p>
            <a:r>
              <a:rPr lang="en-US" dirty="0"/>
              <a:t>Don’t use a C complier/development environment on your own Windows/Mac machine. </a:t>
            </a:r>
          </a:p>
          <a:p>
            <a:r>
              <a:rPr lang="en-US" dirty="0"/>
              <a:t>For the next homework and lab you may still be able to get by but once we start assignments with random number generators it won’t be possible. </a:t>
            </a:r>
          </a:p>
        </p:txBody>
      </p:sp>
    </p:spTree>
    <p:extLst>
      <p:ext uri="{BB962C8B-B14F-4D97-AF65-F5344CB8AC3E}">
        <p14:creationId xmlns:p14="http://schemas.microsoft.com/office/powerpoint/2010/main" val="79034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4643-1C61-0FAB-B4AF-84AC791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Computing sum of 0..99 using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A46D-BCDE-3DE3-B74C-6370E1C1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one way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= sum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another way, with all initializations inside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 way, with empty body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another, using comma operator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0,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24ED-BF2E-5A29-2838-3B7D6E97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3DAF-7F15-7854-52EF-70772E3A1F7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200" dirty="0"/>
              <a:t>Takes two expressions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, exp2</a:t>
            </a:r>
          </a:p>
          <a:p>
            <a:pPr marL="0" indent="0">
              <a:buNone/>
            </a:pPr>
            <a:r>
              <a:rPr lang="en-US" sz="2800" dirty="0"/>
              <a:t>	exp1 is evaluated first, then exp2 is evaluated</a:t>
            </a:r>
          </a:p>
          <a:p>
            <a:pPr marL="0" indent="0">
              <a:buNone/>
            </a:pPr>
            <a:r>
              <a:rPr lang="en-US" sz="2800" dirty="0"/>
              <a:t>	exp2 is the result of the whole expression</a:t>
            </a:r>
          </a:p>
          <a:p>
            <a:r>
              <a:rPr lang="en-US" sz="3200" dirty="0"/>
              <a:t>Has the lowest precedence</a:t>
            </a:r>
          </a:p>
          <a:p>
            <a:r>
              <a:rPr lang="en-US" sz="3200" dirty="0"/>
              <a:t>Associates from left to right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exp1, exp2, exp3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  (exp1, exp2), exp3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lvl="1"/>
            <a:r>
              <a:rPr lang="en-US" sz="2800" dirty="0"/>
              <a:t>Order can make a difference, e.g.,</a:t>
            </a:r>
          </a:p>
          <a:p>
            <a:pPr marL="342900" lvl="1" indent="0">
              <a:buNone/>
            </a:pPr>
            <a:r>
              <a:rPr lang="en-US" sz="2800" dirty="0"/>
              <a:t>        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sum += i, i++);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2800" dirty="0"/>
              <a:t>  is not the same as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i++, sum += i);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D1F8-E7DB-6FA8-E9EE-5F404513E0F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Multi-way branching using “else if”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7558-01D3-ABFC-B1B9-5AE7E6867BA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…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0)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n0++;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1)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n1++;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2)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n2++;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n_other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E55-E169-6F1C-0C70-64D2EA2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9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A77C-234E-238A-5192-30E9B448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“selection” statement</a:t>
            </a:r>
          </a:p>
          <a:p>
            <a:endParaRPr lang="en-US" dirty="0"/>
          </a:p>
        </p:txBody>
      </p:sp>
      <p:sp>
        <p:nvSpPr>
          <p:cNvPr id="4" name="switch (&lt;expression&gt;) {…">
            <a:extLst>
              <a:ext uri="{FF2B5EF4-FFF2-40B4-BE49-F238E27FC236}">
                <a16:creationId xmlns:a16="http://schemas.microsoft.com/office/drawing/2014/main" id="{DA9E4AC3-5118-0111-3452-53481D0F1E18}"/>
              </a:ext>
            </a:extLst>
          </p:cNvPr>
          <p:cNvSpPr txBox="1"/>
          <p:nvPr/>
        </p:nvSpPr>
        <p:spPr>
          <a:xfrm>
            <a:off x="2719096" y="2483553"/>
            <a:ext cx="7210413" cy="398057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switch (&lt;</a:t>
            </a:r>
            <a:r>
              <a:rPr lang="en-US" sz="2800" b="1" dirty="0">
                <a:solidFill>
                  <a:srgbClr val="6A8188"/>
                </a:solidFill>
                <a:latin typeface="Courier"/>
                <a:ea typeface="Courier"/>
                <a:cs typeface="Courier"/>
              </a:rPr>
              <a:t>integer </a:t>
            </a:r>
            <a:r>
              <a:rPr sz="2800" b="1" dirty="0"/>
              <a:t>expression</a:t>
            </a:r>
            <a:r>
              <a:rPr sz="2800" dirty="0"/>
              <a:t>&gt;)</a:t>
            </a:r>
            <a:r>
              <a:rPr lang="en-US" sz="2800" dirty="0"/>
              <a:t> 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constant1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	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default: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3256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B33F-1BC9-8116-DE55-1F4693B1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9D76-989C-2FBD-3B1A-74A6222EEA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switch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0: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n0 ++; break;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Note the break statement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1: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break for case 1. Will continue.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2: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{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Can put a block here and define new variables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int a = d + 10;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n1 = a * 10; break;    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default: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use switch?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E5D-76B3-000B-8C2A-ECC8991C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552108"/>
            <a:ext cx="4931534" cy="4351338"/>
          </a:xfrm>
        </p:spPr>
        <p:txBody>
          <a:bodyPr/>
          <a:lstStyle/>
          <a:p>
            <a:r>
              <a:rPr lang="en-US" dirty="0"/>
              <a:t>Consider the scenario where we need to test the output of some operation with a lot of different outcomes. </a:t>
            </a:r>
          </a:p>
          <a:p>
            <a:r>
              <a:rPr lang="en-US" dirty="0"/>
              <a:t>We could write it using if and else if…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66A0-1CA2-024B-4F4A-F5C50080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59" y="1552108"/>
            <a:ext cx="5360740" cy="5199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9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use switch?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8043D-20E3-C267-51D3-DF8D3157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7" y="1532953"/>
            <a:ext cx="7188946" cy="5219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2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247-2386-C5AA-64B0-041AE880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8255"/>
            <a:ext cx="10515600" cy="1325563"/>
          </a:xfrm>
        </p:spPr>
        <p:txBody>
          <a:bodyPr/>
          <a:lstStyle/>
          <a:p>
            <a:r>
              <a:rPr lang="en-US" u="sng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05C1-009B-D1F7-FA52-402F420A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041853"/>
            <a:ext cx="10780488" cy="2083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commonly used in switch statements</a:t>
            </a:r>
          </a:p>
          <a:p>
            <a:pPr lvl="1"/>
            <a:r>
              <a:rPr lang="en-US" dirty="0"/>
              <a:t>Prevents “fall-through” to the next case</a:t>
            </a:r>
          </a:p>
          <a:p>
            <a:r>
              <a:rPr lang="en-US" dirty="0"/>
              <a:t>Also works in loops (for, while, do-while)</a:t>
            </a:r>
          </a:p>
          <a:p>
            <a:pPr lvl="1"/>
            <a:r>
              <a:rPr lang="en-US" dirty="0"/>
              <a:t>Loop execution terminated immediately, control resumes at statement immediately following the loop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CFC5A-8DAF-289F-99E8-9936BF83DA07}"/>
              </a:ext>
            </a:extLst>
          </p:cNvPr>
          <p:cNvSpPr txBox="1"/>
          <p:nvPr/>
        </p:nvSpPr>
        <p:spPr>
          <a:xfrm>
            <a:off x="6858001" y="3201975"/>
            <a:ext cx="4613730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B60BF-C46F-D28D-A012-C93231588CC7}"/>
              </a:ext>
            </a:extLst>
          </p:cNvPr>
          <p:cNvSpPr txBox="1"/>
          <p:nvPr/>
        </p:nvSpPr>
        <p:spPr>
          <a:xfrm>
            <a:off x="691242" y="3225013"/>
            <a:ext cx="5404758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switch (a) {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    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of switch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E941C0-C75A-87F0-4DF3-B5C49103ADCD}"/>
              </a:ext>
            </a:extLst>
          </p:cNvPr>
          <p:cNvSpPr/>
          <p:nvPr/>
        </p:nvSpPr>
        <p:spPr>
          <a:xfrm>
            <a:off x="2976465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3E5E9-BDFC-DC12-3847-166D3E1A63B4}"/>
              </a:ext>
            </a:extLst>
          </p:cNvPr>
          <p:cNvSpPr/>
          <p:nvPr/>
        </p:nvSpPr>
        <p:spPr>
          <a:xfrm>
            <a:off x="8779004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9CE49B-553F-EC11-D736-8A647160BF9D}"/>
              </a:ext>
            </a:extLst>
          </p:cNvPr>
          <p:cNvSpPr/>
          <p:nvPr/>
        </p:nvSpPr>
        <p:spPr>
          <a:xfrm flipH="1">
            <a:off x="3881535" y="6176864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AC9CD3-D369-E6AD-993A-1C8122409D38}"/>
              </a:ext>
            </a:extLst>
          </p:cNvPr>
          <p:cNvSpPr/>
          <p:nvPr/>
        </p:nvSpPr>
        <p:spPr>
          <a:xfrm flipH="1">
            <a:off x="9641633" y="6207622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12BC-5469-7539-9C4C-8B8AE2B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u="sng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591-5A67-F6D0-FCF9-DE7285DB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01"/>
            <a:ext cx="10515600" cy="4351338"/>
          </a:xfrm>
        </p:spPr>
        <p:txBody>
          <a:bodyPr/>
          <a:lstStyle/>
          <a:p>
            <a:r>
              <a:rPr lang="en-US" dirty="0"/>
              <a:t>Skip the rest of current </a:t>
            </a:r>
            <a:r>
              <a:rPr lang="en-US" dirty="0">
                <a:solidFill>
                  <a:srgbClr val="FF0000"/>
                </a:solidFill>
              </a:rPr>
              <a:t>loop iteration </a:t>
            </a:r>
            <a:r>
              <a:rPr lang="en-US" dirty="0"/>
              <a:t>and continue to the next one</a:t>
            </a:r>
          </a:p>
          <a:p>
            <a:r>
              <a:rPr lang="en-US" dirty="0"/>
              <a:t>Can be used within for, while, and do-while loops</a:t>
            </a:r>
          </a:p>
          <a:p>
            <a:pPr lvl="1"/>
            <a:r>
              <a:rPr lang="en-US" dirty="0"/>
              <a:t>Can appear in a nested if / else</a:t>
            </a:r>
          </a:p>
          <a:p>
            <a:pPr lvl="1"/>
            <a:r>
              <a:rPr lang="en-US" dirty="0"/>
              <a:t>If used in nested loops, it applies to the “innermost” enclosing loop</a:t>
            </a:r>
          </a:p>
          <a:p>
            <a:pPr lvl="1"/>
            <a:r>
              <a:rPr lang="en-US" dirty="0"/>
              <a:t>For “for” loops, go to the evaluation of the “increment” expression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9237-CF3F-2C77-9FEC-5F102C692140}"/>
              </a:ext>
            </a:extLst>
          </p:cNvPr>
          <p:cNvSpPr txBox="1"/>
          <p:nvPr/>
        </p:nvSpPr>
        <p:spPr>
          <a:xfrm>
            <a:off x="3894335" y="3261673"/>
            <a:ext cx="5404758" cy="343770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ea typeface="+mn-ea"/>
                <a:cs typeface="+mn-cs"/>
                <a:sym typeface="Helvetica Neue Light"/>
              </a:rPr>
              <a:t>continue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</p:txBody>
      </p:sp>
      <p:sp>
        <p:nvSpPr>
          <p:cNvPr id="5" name="Curved Left Arrow 2">
            <a:extLst>
              <a:ext uri="{FF2B5EF4-FFF2-40B4-BE49-F238E27FC236}">
                <a16:creationId xmlns:a16="http://schemas.microsoft.com/office/drawing/2014/main" id="{7F366561-9DC0-5EC5-72B7-C1A77EC7BC55}"/>
              </a:ext>
            </a:extLst>
          </p:cNvPr>
          <p:cNvSpPr/>
          <p:nvPr/>
        </p:nvSpPr>
        <p:spPr>
          <a:xfrm>
            <a:off x="7685473" y="5212418"/>
            <a:ext cx="1315040" cy="1300761"/>
          </a:xfrm>
          <a:prstGeom prst="curvedLeftArrow">
            <a:avLst>
              <a:gd name="adj1" fmla="val 10700"/>
              <a:gd name="adj2" fmla="val 28392"/>
              <a:gd name="adj3" fmla="val 36084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508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Confusing assignments and tests for equality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x=8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x==8</a:t>
            </a:r>
          </a:p>
          <a:p>
            <a:r>
              <a:rPr lang="en-US" dirty="0"/>
              <a:t>Confusing logical and bitwise ops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 &amp;&amp; y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 x &amp; y</a:t>
            </a:r>
          </a:p>
          <a:p>
            <a:r>
              <a:rPr lang="en-US" dirty="0"/>
              <a:t>Forgetting the "break" statements in a switch</a:t>
            </a:r>
          </a:p>
          <a:p>
            <a:r>
              <a:rPr lang="en-US" dirty="0"/>
              <a:t>Dangling else in nested if-then-else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482A-1BEA-7076-67DE-95F9C16D7AB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3F15-D878-BDE9-5369-1240C7F064D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Statements are normally executed sequentially</a:t>
            </a:r>
          </a:p>
          <a:p>
            <a:r>
              <a:rPr lang="en-US" dirty="0"/>
              <a:t>For selective or repeated execution we have all the usual suspects from Java/C++/Python: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if and if-else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69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Looping the right amount of times. Let’s say we want to loop 10 times: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06AA-901C-B542-30FA-042B4068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10" y="2705877"/>
            <a:ext cx="50673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EACA7-0FE6-9746-E6C6-A97F7197D97E}"/>
              </a:ext>
            </a:extLst>
          </p:cNvPr>
          <p:cNvSpPr/>
          <p:nvPr/>
        </p:nvSpPr>
        <p:spPr>
          <a:xfrm>
            <a:off x="4957665" y="3704253"/>
            <a:ext cx="1082351" cy="4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5550422-F639-E0B8-8E97-7CF9E0773C29}"/>
              </a:ext>
            </a:extLst>
          </p:cNvPr>
          <p:cNvSpPr/>
          <p:nvPr/>
        </p:nvSpPr>
        <p:spPr>
          <a:xfrm>
            <a:off x="202892" y="2705877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28FFF94-AC2E-F33B-2E15-F1F0F8F2FDCA}"/>
              </a:ext>
            </a:extLst>
          </p:cNvPr>
          <p:cNvSpPr/>
          <p:nvPr/>
        </p:nvSpPr>
        <p:spPr>
          <a:xfrm>
            <a:off x="6717943" y="2772358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6A7F5A-F676-6C44-0EBF-79969F0F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65" y="2705877"/>
            <a:ext cx="1695742" cy="2171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9B68BE-F132-439D-560B-B750A760A069}"/>
              </a:ext>
            </a:extLst>
          </p:cNvPr>
          <p:cNvSpPr/>
          <p:nvPr/>
        </p:nvSpPr>
        <p:spPr>
          <a:xfrm>
            <a:off x="8592036" y="2990152"/>
            <a:ext cx="970383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8D90-FA6A-D7BC-0F6F-D17049C55C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414A-223C-E3C9-1B50-05EB65F4C79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https://preview.redd.it/rvir9ttjg1a11.png?auto=webp&amp;s=69a4976a0df629d77c43497b9358d9a3a918f571</a:t>
            </a:r>
            <a:endParaRPr lang="en-US" dirty="0"/>
          </a:p>
          <a:p>
            <a:r>
              <a:rPr lang="en-US" dirty="0">
                <a:hlinkClick r:id="rId3"/>
              </a:rPr>
              <a:t>https://static.wikia.nocookie.net/tomandjerry/images/2/2b/Tom-de-brazos-cruzados11578470925.jpg/revision/latest/scale-to-width-down/1200?cb=20210224013420</a:t>
            </a:r>
            <a:endParaRPr lang="en-US" dirty="0"/>
          </a:p>
          <a:p>
            <a:r>
              <a:rPr lang="en-US" dirty="0">
                <a:hlinkClick r:id="rId4"/>
              </a:rPr>
              <a:t>https://preview.redd.it/sllzna67f6k61.jpg?auto=webp&amp;s=edfe83e6b7fd4c9f0dd51c3c72d9be2facd310b3</a:t>
            </a:r>
            <a:endParaRPr lang="en-US" dirty="0"/>
          </a:p>
          <a:p>
            <a:r>
              <a:rPr lang="en-US" dirty="0">
                <a:hlinkClick r:id="rId5"/>
              </a:rPr>
              <a:t>https://preview.redd.it/6wksqjmmyw321.jpg?auto=webp&amp;s=aceebdeb23af98598c2508b42f77debbcd36cf4b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FDA-F2D5-014F-B85A-4A927F6C31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Blocks (compound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3E24-CF76-C608-E8B0-5BCBBC52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statements enclosed by { and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C844-E30A-62E4-D244-315AC518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" y="2966986"/>
            <a:ext cx="6371544" cy="3014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015C98-EE83-FCC2-CE09-80BE21CDA9B9}"/>
              </a:ext>
            </a:extLst>
          </p:cNvPr>
          <p:cNvSpPr/>
          <p:nvPr/>
        </p:nvSpPr>
        <p:spPr>
          <a:xfrm>
            <a:off x="1259632" y="3592285"/>
            <a:ext cx="5512205" cy="1586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55FB913-F108-1CCF-056B-2EE9CBC17A80}"/>
              </a:ext>
            </a:extLst>
          </p:cNvPr>
          <p:cNvSpPr/>
          <p:nvPr/>
        </p:nvSpPr>
        <p:spPr>
          <a:xfrm>
            <a:off x="6852241" y="3830214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F4CB-3D65-0400-0E99-D23D1418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79" y="4027908"/>
            <a:ext cx="4055316" cy="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6EF8-17F1-11B1-4C2A-A280AA5D1D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the purpose of block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37E0-D92A-46D8-E18F-1974DEAE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local variables which cannot be accessed outside of the block: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1DC18-4CB1-E93D-E3D3-B29F7055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9" y="2699424"/>
            <a:ext cx="7113814" cy="3074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BB9A41-7805-752C-2320-36468482A9FE}"/>
              </a:ext>
            </a:extLst>
          </p:cNvPr>
          <p:cNvSpPr/>
          <p:nvPr/>
        </p:nvSpPr>
        <p:spPr>
          <a:xfrm>
            <a:off x="7645659" y="3624940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D1BF3-159F-E4CA-8063-42741DCF8001}"/>
              </a:ext>
            </a:extLst>
          </p:cNvPr>
          <p:cNvSpPr/>
          <p:nvPr/>
        </p:nvSpPr>
        <p:spPr>
          <a:xfrm>
            <a:off x="8923953" y="3480007"/>
            <a:ext cx="277119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will actually not even compile. </a:t>
            </a:r>
          </a:p>
          <a:p>
            <a:pPr algn="ctr"/>
            <a:r>
              <a:rPr lang="en-US" dirty="0"/>
              <a:t>“c undeclared identifier”</a:t>
            </a:r>
          </a:p>
        </p:txBody>
      </p:sp>
    </p:spTree>
    <p:extLst>
      <p:ext uri="{BB962C8B-B14F-4D97-AF65-F5344CB8AC3E}">
        <p14:creationId xmlns:p14="http://schemas.microsoft.com/office/powerpoint/2010/main" val="7904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FFE9-5EDA-C673-8EC4-6D07CA43190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small historical note: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77BD-D991-FADD-8D75-7049446C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8446"/>
            <a:ext cx="5157787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C89 ALL variables had to be declared BEFORE usage in a code block: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E60F0-A6A8-F3B3-A11E-FECEE750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8446"/>
            <a:ext cx="518318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C99 (the version we use) this is not the case: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F58E-60CB-36A6-AA88-94E8068C1EEB}"/>
              </a:ext>
            </a:extLst>
          </p:cNvPr>
          <p:cNvSpPr txBox="1"/>
          <p:nvPr/>
        </p:nvSpPr>
        <p:spPr>
          <a:xfrm>
            <a:off x="1406662" y="2972618"/>
            <a:ext cx="4024037" cy="2872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a,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1B28B-35BD-A72C-F284-3F647134B089}"/>
              </a:ext>
            </a:extLst>
          </p:cNvPr>
          <p:cNvSpPr txBox="1"/>
          <p:nvPr/>
        </p:nvSpPr>
        <p:spPr>
          <a:xfrm>
            <a:off x="6751775" y="2972618"/>
            <a:ext cx="4024037" cy="3426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int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3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DFFC-0ACF-FAD5-C60B-DA538AA91D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Notes on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2AB0-03FB-9E88-9AEA-B1666D98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6" y="1928526"/>
            <a:ext cx="7145694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/>
            <a:r>
              <a:rPr lang="en-US" sz="4000" dirty="0"/>
              <a:t>Can be empty</a:t>
            </a:r>
          </a:p>
          <a:p>
            <a:pPr lvl="1"/>
            <a:r>
              <a:rPr lang="en-US" sz="4000" dirty="0"/>
              <a:t>Can be nested (block in block)</a:t>
            </a:r>
          </a:p>
          <a:p>
            <a:pPr lvl="1"/>
            <a:r>
              <a:rPr lang="en-US" sz="4000" dirty="0"/>
              <a:t>Useful for branching/loop statements </a:t>
            </a:r>
          </a:p>
          <a:p>
            <a:pPr lvl="1"/>
            <a:r>
              <a:rPr lang="en-US" sz="4000" dirty="0"/>
              <a:t>Can define variables at the beginning of blocks</a:t>
            </a:r>
          </a:p>
          <a:p>
            <a:pPr lvl="2"/>
            <a:r>
              <a:rPr lang="en-US" sz="3600" dirty="0"/>
              <a:t>Can mix declarations and code in c99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5F87A-B947-CB6D-3128-ED8F3456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4713868"/>
            <a:ext cx="2536147" cy="1425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77D20-6C5F-2C22-0EFC-D300CE66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2362554"/>
            <a:ext cx="2536146" cy="142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F386B-0AE4-442E-D27A-EF752762C783}"/>
              </a:ext>
            </a:extLst>
          </p:cNvPr>
          <p:cNvSpPr txBox="1"/>
          <p:nvPr/>
        </p:nvSpPr>
        <p:spPr>
          <a:xfrm>
            <a:off x="1045028" y="1928526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63B9D-BC0B-1DE9-A336-DD4722D24828}"/>
              </a:ext>
            </a:extLst>
          </p:cNvPr>
          <p:cNvSpPr txBox="1"/>
          <p:nvPr/>
        </p:nvSpPr>
        <p:spPr>
          <a:xfrm>
            <a:off x="1045029" y="4293712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 of C Code:</a:t>
            </a:r>
          </a:p>
        </p:txBody>
      </p:sp>
    </p:spTree>
    <p:extLst>
      <p:ext uri="{BB962C8B-B14F-4D97-AF65-F5344CB8AC3E}">
        <p14:creationId xmlns:p14="http://schemas.microsoft.com/office/powerpoint/2010/main" val="15938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361-D4FD-D947-D64D-6E8DCF0601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Comparison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C87D-EDD3-9792-E93D-A28200E7970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Comparison operators that </a:t>
            </a:r>
            <a:r>
              <a:rPr lang="en-US" dirty="0"/>
              <a:t>compare two expressions</a:t>
            </a:r>
          </a:p>
          <a:p>
            <a:pPr lvl="1"/>
            <a:r>
              <a:rPr lang="en-US" dirty="0"/>
              <a:t>Pay attention to types!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==    !=    &gt;    &lt;    &gt;=    &lt;=</a:t>
            </a:r>
          </a:p>
          <a:p>
            <a:r>
              <a:rPr lang="en-US" sz="3200" dirty="0"/>
              <a:t>Logical operators</a:t>
            </a:r>
            <a:endParaRPr lang="en-US" dirty="0"/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&amp;&amp;    ||    !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The result is either 0 or 1 (of int type)</a:t>
            </a:r>
          </a:p>
          <a:p>
            <a:pPr lvl="1"/>
            <a:r>
              <a:rPr lang="en-US" sz="2800" dirty="0"/>
              <a:t>Again, 0 means false and 1 means true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698-F628-7882-42CD-219B1C2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76" y="25317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5" name="if (c)…">
            <a:extLst>
              <a:ext uri="{FF2B5EF4-FFF2-40B4-BE49-F238E27FC236}">
                <a16:creationId xmlns:a16="http://schemas.microsoft.com/office/drawing/2014/main" id="{A5A453E0-6D34-B78C-5AD8-BCD07CF0B3AC}"/>
              </a:ext>
            </a:extLst>
          </p:cNvPr>
          <p:cNvSpPr txBox="1"/>
          <p:nvPr/>
        </p:nvSpPr>
        <p:spPr>
          <a:xfrm>
            <a:off x="6224188" y="1781009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  <p:sp>
        <p:nvSpPr>
          <p:cNvPr id="6" name="if (c)…">
            <a:extLst>
              <a:ext uri="{FF2B5EF4-FFF2-40B4-BE49-F238E27FC236}">
                <a16:creationId xmlns:a16="http://schemas.microsoft.com/office/drawing/2014/main" id="{02E6B1B7-E10B-6F87-BF8A-044CB5EA0E69}"/>
              </a:ext>
            </a:extLst>
          </p:cNvPr>
          <p:cNvSpPr txBox="1"/>
          <p:nvPr/>
        </p:nvSpPr>
        <p:spPr>
          <a:xfrm>
            <a:off x="114954" y="1775367"/>
            <a:ext cx="2337924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FEA3B-1A90-41C2-45D8-92B5F9680BEB}"/>
              </a:ext>
            </a:extLst>
          </p:cNvPr>
          <p:cNvGrpSpPr/>
          <p:nvPr/>
        </p:nvGrpSpPr>
        <p:grpSpPr>
          <a:xfrm>
            <a:off x="2117545" y="2106641"/>
            <a:ext cx="3484949" cy="3316674"/>
            <a:chOff x="2591087" y="2405603"/>
            <a:chExt cx="3484949" cy="3316674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4508E2B5-C52A-37DB-A703-138E23E2CE89}"/>
                </a:ext>
              </a:extLst>
            </p:cNvPr>
            <p:cNvSpPr/>
            <p:nvPr/>
          </p:nvSpPr>
          <p:spPr>
            <a:xfrm>
              <a:off x="3593721" y="2405603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C087062F-F536-B690-445B-D2930EDED661}"/>
                </a:ext>
              </a:extLst>
            </p:cNvPr>
            <p:cNvSpPr/>
            <p:nvPr/>
          </p:nvSpPr>
          <p:spPr>
            <a:xfrm>
              <a:off x="3273804" y="4150756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CB1B78-E520-92DA-7A33-9E8ADEF3B46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195765" y="3292113"/>
              <a:ext cx="0" cy="85864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5ECB87-1E5C-7645-B684-1F37E9BC6AED}"/>
                </a:ext>
              </a:extLst>
            </p:cNvPr>
            <p:cNvSpPr txBox="1"/>
            <p:nvPr/>
          </p:nvSpPr>
          <p:spPr>
            <a:xfrm>
              <a:off x="2591087" y="3267476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2025F-0CA0-3DFA-94B8-1FC0809D125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195765" y="4597032"/>
              <a:ext cx="0" cy="11252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212290-A355-F705-4C86-182B4FC0F93B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797809" y="2848858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96001E-745A-E519-0BCC-A17AB6E8CFEB}"/>
                </a:ext>
              </a:extLst>
            </p:cNvPr>
            <p:cNvCxnSpPr>
              <a:cxnSpLocks/>
            </p:cNvCxnSpPr>
            <p:nvPr/>
          </p:nvCxnSpPr>
          <p:spPr>
            <a:xfrm>
              <a:off x="5968264" y="2848856"/>
              <a:ext cx="0" cy="242503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F964F9-01D1-F52A-B9E8-1EFDE4C81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765" y="5273888"/>
              <a:ext cx="1772499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7422A-8EC0-24C0-4A12-CAC49373E219}"/>
                </a:ext>
              </a:extLst>
            </p:cNvPr>
            <p:cNvSpPr txBox="1"/>
            <p:nvPr/>
          </p:nvSpPr>
          <p:spPr>
            <a:xfrm>
              <a:off x="4745127" y="2789285"/>
              <a:ext cx="133090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9A244-76E1-84A6-B937-8793A5A8B2CE}"/>
              </a:ext>
            </a:extLst>
          </p:cNvPr>
          <p:cNvCxnSpPr>
            <a:endCxn id="8" idx="0"/>
          </p:cNvCxnSpPr>
          <p:nvPr/>
        </p:nvCxnSpPr>
        <p:spPr>
          <a:xfrm>
            <a:off x="3722223" y="1799836"/>
            <a:ext cx="0" cy="306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83DBE1-FBAC-E5AD-7469-EA2633F8A581}"/>
              </a:ext>
            </a:extLst>
          </p:cNvPr>
          <p:cNvGrpSpPr/>
          <p:nvPr/>
        </p:nvGrpSpPr>
        <p:grpSpPr>
          <a:xfrm>
            <a:off x="8310062" y="1909189"/>
            <a:ext cx="3802067" cy="3650609"/>
            <a:chOff x="9057646" y="2211144"/>
            <a:chExt cx="3802067" cy="3650609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5421420-42B0-4821-C194-1069A1A7BE11}"/>
                </a:ext>
              </a:extLst>
            </p:cNvPr>
            <p:cNvSpPr/>
            <p:nvPr/>
          </p:nvSpPr>
          <p:spPr>
            <a:xfrm>
              <a:off x="9985449" y="2547155"/>
              <a:ext cx="111463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CBE5D4C1-9C34-61A7-D7DD-F87CD30F20EF}"/>
                </a:ext>
              </a:extLst>
            </p:cNvPr>
            <p:cNvSpPr/>
            <p:nvPr/>
          </p:nvSpPr>
          <p:spPr>
            <a:xfrm>
              <a:off x="9857292" y="4287664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A08423D-B838-07F3-FC62-B99AFF18C83F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10542766" y="3433665"/>
              <a:ext cx="1" cy="85399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72416E-E568-A7B6-E6E9-7D2EE0FFB1F0}"/>
                </a:ext>
              </a:extLst>
            </p:cNvPr>
            <p:cNvSpPr txBox="1"/>
            <p:nvPr/>
          </p:nvSpPr>
          <p:spPr>
            <a:xfrm>
              <a:off x="9057646" y="3446408"/>
              <a:ext cx="170693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173BBB-FFAF-F3CF-2788-7F6875F296F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542766" y="4733940"/>
              <a:ext cx="0" cy="11278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94088F-57EF-20EF-88A3-77A8091D9FB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1100084" y="2990410"/>
              <a:ext cx="1083500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F28E14-3170-4917-9E5E-BF89B29EFE5C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84" y="2990410"/>
              <a:ext cx="0" cy="24343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F9F56F-6426-76A7-BB4B-42CD61772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767" y="5424801"/>
              <a:ext cx="164081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A726D9-964C-2561-EB0C-B683E3910327}"/>
                </a:ext>
              </a:extLst>
            </p:cNvPr>
            <p:cNvSpPr txBox="1"/>
            <p:nvPr/>
          </p:nvSpPr>
          <p:spPr>
            <a:xfrm>
              <a:off x="11012012" y="2923722"/>
              <a:ext cx="123203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AC2922F9-CD24-337E-6E17-3429BFBF485E}"/>
                </a:ext>
              </a:extLst>
            </p:cNvPr>
            <p:cNvSpPr/>
            <p:nvPr/>
          </p:nvSpPr>
          <p:spPr>
            <a:xfrm>
              <a:off x="11488766" y="4294250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284D9F-9FF7-855F-4C98-8C2F4A1CC43D}"/>
                </a:ext>
              </a:extLst>
            </p:cNvPr>
            <p:cNvCxnSpPr/>
            <p:nvPr/>
          </p:nvCxnSpPr>
          <p:spPr>
            <a:xfrm>
              <a:off x="10542766" y="2211144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464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1738</Words>
  <Application>Microsoft Office PowerPoint</Application>
  <PresentationFormat>Widescreen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About Labs and Homeworks </vt:lpstr>
      <vt:lpstr>Flow of Control</vt:lpstr>
      <vt:lpstr>Blocks (compound statements)</vt:lpstr>
      <vt:lpstr>What is the purpose of block statements?</vt:lpstr>
      <vt:lpstr>A small historical note: </vt:lpstr>
      <vt:lpstr>Other Notes on Blocks</vt:lpstr>
      <vt:lpstr>Comparison and logical operators</vt:lpstr>
      <vt:lpstr>Branching: if and if-else</vt:lpstr>
      <vt:lpstr>If Example: Min</vt:lpstr>
      <vt:lpstr>Branching: if and if-else</vt:lpstr>
      <vt:lpstr>Dangling else (bad coding)</vt:lpstr>
      <vt:lpstr>Dangling else (bad coding)</vt:lpstr>
      <vt:lpstr>Example: if-else statement with blocks</vt:lpstr>
      <vt:lpstr>Ternary operator</vt:lpstr>
      <vt:lpstr>While Loop</vt:lpstr>
      <vt:lpstr>Do-While Loop</vt:lpstr>
      <vt:lpstr>While vs Do-While Loop</vt:lpstr>
      <vt:lpstr>For Loop</vt:lpstr>
      <vt:lpstr>Computing sum of 0..99 using for</vt:lpstr>
      <vt:lpstr>Comma operator</vt:lpstr>
      <vt:lpstr>Multi-way branching using “else if” …</vt:lpstr>
      <vt:lpstr>Switch Statements</vt:lpstr>
      <vt:lpstr>Switch Example</vt:lpstr>
      <vt:lpstr>Where would we need to use switch?</vt:lpstr>
      <vt:lpstr>Where would we need to use switch?</vt:lpstr>
      <vt:lpstr>Break Statement</vt:lpstr>
      <vt:lpstr>Continue Statement</vt:lpstr>
      <vt:lpstr>Common Mistakes in C coding 1</vt:lpstr>
      <vt:lpstr>Common Mistakes in C coding 2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K M</dc:creator>
  <cp:lastModifiedBy>K M</cp:lastModifiedBy>
  <cp:revision>60</cp:revision>
  <dcterms:created xsi:type="dcterms:W3CDTF">2023-01-21T18:09:55Z</dcterms:created>
  <dcterms:modified xsi:type="dcterms:W3CDTF">2023-01-25T17:20:18Z</dcterms:modified>
</cp:coreProperties>
</file>