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11" r:id="rId3"/>
    <p:sldId id="268" r:id="rId4"/>
    <p:sldId id="269" r:id="rId5"/>
    <p:sldId id="270" r:id="rId6"/>
    <p:sldId id="291" r:id="rId7"/>
    <p:sldId id="271" r:id="rId8"/>
    <p:sldId id="272" r:id="rId9"/>
    <p:sldId id="274" r:id="rId10"/>
    <p:sldId id="273" r:id="rId11"/>
    <p:sldId id="275" r:id="rId12"/>
    <p:sldId id="278" r:id="rId13"/>
    <p:sldId id="276" r:id="rId14"/>
    <p:sldId id="277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leel\Desktop\CSE%203100\Exam%201\Exam%201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Sheet1!$E$17:$J$17</c:f>
              <c:strCache>
                <c:ptCount val="6"/>
                <c:pt idx="0">
                  <c:v>Less than 50</c:v>
                </c:pt>
                <c:pt idx="1">
                  <c:v>50 to 59</c:v>
                </c:pt>
                <c:pt idx="2">
                  <c:v>60 to 69</c:v>
                </c:pt>
                <c:pt idx="3">
                  <c:v>70 to 79</c:v>
                </c:pt>
                <c:pt idx="4">
                  <c:v>80 to 89</c:v>
                </c:pt>
                <c:pt idx="5">
                  <c:v>90 to 100</c:v>
                </c:pt>
              </c:strCache>
            </c:strRef>
          </c:cat>
          <c:val>
            <c:numRef>
              <c:f>Sheet1!$E$18:$J$18</c:f>
              <c:numCache>
                <c:formatCode>General</c:formatCode>
                <c:ptCount val="6"/>
                <c:pt idx="0">
                  <c:v>35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4-4F96-AADA-441310129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0095743"/>
        <c:axId val="1570098239"/>
      </c:barChart>
      <c:catAx>
        <c:axId val="157009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98239"/>
        <c:crosses val="autoZero"/>
        <c:auto val="1"/>
        <c:lblAlgn val="ctr"/>
        <c:lblOffset val="100"/>
        <c:noMultiLvlLbl val="0"/>
      </c:catAx>
      <c:valAx>
        <c:axId val="157009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09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seekingalpha.com/uploads/2013/3/21/7360901-13638972437431467-Robert-Wagner.jpg" TargetMode="External"/><Relationship Id="rId3" Type="http://schemas.openxmlformats.org/officeDocument/2006/relationships/hyperlink" Target="https://www.mememaker.net/static/images/memes/4761591.jpg" TargetMode="External"/><Relationship Id="rId7" Type="http://schemas.openxmlformats.org/officeDocument/2006/relationships/hyperlink" Target="https://cdn-icons-png.flaticon.com/512/1388/1388902.png" TargetMode="External"/><Relationship Id="rId2" Type="http://schemas.openxmlformats.org/officeDocument/2006/relationships/hyperlink" Target="https://i.kym-cdn.com/entries/icons/facebook/000/019/404/upgraddd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ons.iconarchive.com/icons/paomedia/small-n-flat/1024/terminal-icon.png" TargetMode="External"/><Relationship Id="rId5" Type="http://schemas.openxmlformats.org/officeDocument/2006/relationships/hyperlink" Target="https://iconarchive.com/download/i87838/icons8/ios7/Computer-Hardware-Keyboard.ico" TargetMode="External"/><Relationship Id="rId4" Type="http://schemas.openxmlformats.org/officeDocument/2006/relationships/hyperlink" Target="https://thumbs.gfycat.com/HollowPositiveAnophelesmosquito-max-1mb.gi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365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Part 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C48450-A9FE-5EAF-2043-DF74AA549B69}"/>
              </a:ext>
            </a:extLst>
          </p:cNvPr>
          <p:cNvSpPr txBox="1">
            <a:spLocks/>
          </p:cNvSpPr>
          <p:nvPr/>
        </p:nvSpPr>
        <p:spPr>
          <a:xfrm>
            <a:off x="0" y="3127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2: More on Processes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8" y="0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Second</a:t>
            </a:r>
            <a:r>
              <a:rPr lang="en-US" dirty="0"/>
              <a:t>: How can we run the code without forking?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EAAF24-EBF7-1E99-A4DD-656DCA92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8" y="3820177"/>
            <a:ext cx="10875803" cy="151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B861B4-942B-4A26-ECAB-6630FAD2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9" t="50809" r="4072" b="19855"/>
          <a:stretch/>
        </p:blipFill>
        <p:spPr>
          <a:xfrm>
            <a:off x="2788466" y="1303699"/>
            <a:ext cx="6231909" cy="151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3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304515"/>
            <a:ext cx="5495454" cy="12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304515"/>
            <a:ext cx="5495454" cy="12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76C50-184A-4312-146C-EAADED66DB45}"/>
              </a:ext>
            </a:extLst>
          </p:cNvPr>
          <p:cNvSpPr/>
          <p:nvPr/>
        </p:nvSpPr>
        <p:spPr>
          <a:xfrm>
            <a:off x="3730028" y="2776899"/>
            <a:ext cx="2525917" cy="238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C5452-9D39-BBE1-D9DF-F76C25314281}"/>
              </a:ext>
            </a:extLst>
          </p:cNvPr>
          <p:cNvCxnSpPr>
            <a:cxnSpLocks/>
          </p:cNvCxnSpPr>
          <p:nvPr/>
        </p:nvCxnSpPr>
        <p:spPr>
          <a:xfrm flipH="1">
            <a:off x="6346479" y="2205184"/>
            <a:ext cx="3530852" cy="690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17A99-02BB-BC40-47A4-F3093AEA34A8}"/>
              </a:ext>
            </a:extLst>
          </p:cNvPr>
          <p:cNvSpPr txBox="1"/>
          <p:nvPr/>
        </p:nvSpPr>
        <p:spPr>
          <a:xfrm>
            <a:off x="9877331" y="2060701"/>
            <a:ext cx="212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Immediately call the fork function to create two copies of the code.</a:t>
            </a:r>
          </a:p>
        </p:txBody>
      </p:sp>
    </p:spTree>
    <p:extLst>
      <p:ext uri="{BB962C8B-B14F-4D97-AF65-F5344CB8AC3E}">
        <p14:creationId xmlns:p14="http://schemas.microsoft.com/office/powerpoint/2010/main" val="52868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820562"/>
            <a:ext cx="5495454" cy="72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353C4-BF3E-9810-C5D1-62800513FA9B}"/>
              </a:ext>
            </a:extLst>
          </p:cNvPr>
          <p:cNvCxnSpPr>
            <a:cxnSpLocks/>
          </p:cNvCxnSpPr>
          <p:nvPr/>
        </p:nvCxnSpPr>
        <p:spPr>
          <a:xfrm flipH="1">
            <a:off x="7976104" y="2571184"/>
            <a:ext cx="1865013" cy="11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D6C-CAFC-11F0-D5DE-1763632D28C3}"/>
              </a:ext>
            </a:extLst>
          </p:cNvPr>
          <p:cNvSpPr txBox="1"/>
          <p:nvPr/>
        </p:nvSpPr>
        <p:spPr>
          <a:xfrm>
            <a:off x="9841117" y="2369735"/>
            <a:ext cx="212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command to execute commands OUTSIDE of the main code.</a:t>
            </a:r>
          </a:p>
        </p:txBody>
      </p:sp>
    </p:spTree>
    <p:extLst>
      <p:ext uri="{BB962C8B-B14F-4D97-AF65-F5344CB8AC3E}">
        <p14:creationId xmlns:p14="http://schemas.microsoft.com/office/powerpoint/2010/main" val="361685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74522" y="3329819"/>
            <a:ext cx="5495454" cy="480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864874"/>
            <a:ext cx="5495454" cy="4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353C4-BF3E-9810-C5D1-62800513FA9B}"/>
              </a:ext>
            </a:extLst>
          </p:cNvPr>
          <p:cNvCxnSpPr>
            <a:cxnSpLocks/>
          </p:cNvCxnSpPr>
          <p:nvPr/>
        </p:nvCxnSpPr>
        <p:spPr>
          <a:xfrm flipH="1">
            <a:off x="9569976" y="4763451"/>
            <a:ext cx="823402" cy="6969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D6C-CAFC-11F0-D5DE-1763632D28C3}"/>
              </a:ext>
            </a:extLst>
          </p:cNvPr>
          <p:cNvSpPr txBox="1"/>
          <p:nvPr/>
        </p:nvSpPr>
        <p:spPr>
          <a:xfrm>
            <a:off x="10290018" y="4117120"/>
            <a:ext cx="168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basic error handling.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892E0B-1C4B-63C2-57E1-15C13C7E0941}"/>
              </a:ext>
            </a:extLst>
          </p:cNvPr>
          <p:cNvCxnSpPr>
            <a:cxnSpLocks/>
          </p:cNvCxnSpPr>
          <p:nvPr/>
        </p:nvCxnSpPr>
        <p:spPr>
          <a:xfrm flipH="1" flipV="1">
            <a:off x="9049865" y="4117120"/>
            <a:ext cx="1252979" cy="161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881941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471535" y="1346656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881941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412688" y="150056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394581" y="193137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153021" y="2460232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</p:spTree>
    <p:extLst>
      <p:ext uri="{BB962C8B-B14F-4D97-AF65-F5344CB8AC3E}">
        <p14:creationId xmlns:p14="http://schemas.microsoft.com/office/powerpoint/2010/main" val="92860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394581" y="2771806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77298" y="260653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parent we will go to line 13 and start executing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child we will go to line 8 and start executing code.</a:t>
            </a:r>
          </a:p>
        </p:txBody>
      </p:sp>
    </p:spTree>
    <p:extLst>
      <p:ext uri="{BB962C8B-B14F-4D97-AF65-F5344CB8AC3E}">
        <p14:creationId xmlns:p14="http://schemas.microsoft.com/office/powerpoint/2010/main" val="111117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1118858" y="302530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18361" y="273135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15 we’ll go into a new code and execute. Its important to note, we DO NOT return.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9 we’ll go into a new code and execute. Its important to note, we DO NOT return.</a:t>
            </a:r>
          </a:p>
        </p:txBody>
      </p:sp>
    </p:spTree>
    <p:extLst>
      <p:ext uri="{BB962C8B-B14F-4D97-AF65-F5344CB8AC3E}">
        <p14:creationId xmlns:p14="http://schemas.microsoft.com/office/powerpoint/2010/main" val="271005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FC7F-144E-ED87-C9A1-B731BE82D94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 </a:t>
            </a:r>
            <a:r>
              <a:rPr lang="en-US"/>
              <a:t>1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497A-102C-4994-AB0E-041A5D49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Average = 71</a:t>
            </a:r>
          </a:p>
          <a:p>
            <a:pPr marL="0" indent="0" algn="ctr">
              <a:buNone/>
            </a:pPr>
            <a:r>
              <a:rPr lang="en-US" dirty="0"/>
              <a:t>Standard Deviation = 30.85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6C24A3-F28A-F8B0-EEE1-48EEABF6D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58289"/>
              </p:ext>
            </p:extLst>
          </p:nvPr>
        </p:nvGraphicFramePr>
        <p:xfrm>
          <a:off x="2230211" y="3049361"/>
          <a:ext cx="7260771" cy="330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20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1118858" y="302530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18361" y="273135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15 we’ll go into a new code and execute. Its important to note, we DO NOT return.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9 we’ll go into a new code and execute. Its important to note, we DO NOT return.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E92FB-C1C3-C6BB-7B21-FFED71A4FCDC}"/>
              </a:ext>
            </a:extLst>
          </p:cNvPr>
          <p:cNvSpPr txBox="1"/>
          <p:nvPr/>
        </p:nvSpPr>
        <p:spPr>
          <a:xfrm>
            <a:off x="1238438" y="4957546"/>
            <a:ext cx="22995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We’ll get 4+6, which should print 10.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1ABD8-397B-13C9-B733-6B980C309129}"/>
              </a:ext>
            </a:extLst>
          </p:cNvPr>
          <p:cNvSpPr txBox="1"/>
          <p:nvPr/>
        </p:nvSpPr>
        <p:spPr>
          <a:xfrm>
            <a:off x="6354404" y="5438028"/>
            <a:ext cx="22995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We’ll get 1+2+3, which should print 6.</a:t>
            </a:r>
          </a:p>
        </p:txBody>
      </p:sp>
    </p:spTree>
    <p:extLst>
      <p:ext uri="{BB962C8B-B14F-4D97-AF65-F5344CB8AC3E}">
        <p14:creationId xmlns:p14="http://schemas.microsoft.com/office/powerpoint/2010/main" val="258156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490339-1BFB-7C52-50E3-0811C494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21" y="1713462"/>
            <a:ext cx="5124450" cy="17335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C51D292-95A5-28AB-8353-EC4BE05B9A74}"/>
              </a:ext>
            </a:extLst>
          </p:cNvPr>
          <p:cNvSpPr/>
          <p:nvPr/>
        </p:nvSpPr>
        <p:spPr>
          <a:xfrm>
            <a:off x="4504095" y="2127564"/>
            <a:ext cx="1158844" cy="905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04920B-0D1E-B6A5-81B1-BDAB77FAAAEE}"/>
              </a:ext>
            </a:extLst>
          </p:cNvPr>
          <p:cNvSpPr txBox="1">
            <a:spLocks/>
          </p:cNvSpPr>
          <p:nvPr/>
        </p:nvSpPr>
        <p:spPr>
          <a:xfrm>
            <a:off x="773316" y="54479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For this example, where were the files such that they could be accessed?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D3728-2BA7-0438-7B54-D244C100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64" y="1604999"/>
            <a:ext cx="6273685" cy="4836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EB3C7-7066-A98B-454A-A888DC793D18}"/>
              </a:ext>
            </a:extLst>
          </p:cNvPr>
          <p:cNvSpPr txBox="1"/>
          <p:nvPr/>
        </p:nvSpPr>
        <p:spPr>
          <a:xfrm>
            <a:off x="5607113" y="1071906"/>
            <a:ext cx="5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Ubuntu Directory (using Windows Subsystem Linux)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2355A-786F-9099-CA8D-7D73F960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8" y="3644554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151CC-41D5-015B-2FFE-164E635B57A8}"/>
              </a:ext>
            </a:extLst>
          </p:cNvPr>
          <p:cNvSpPr txBox="1"/>
          <p:nvPr/>
        </p:nvSpPr>
        <p:spPr>
          <a:xfrm>
            <a:off x="810166" y="3244334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test.c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FE1A7-0731-86BD-95D8-758B6D5C1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3" y="712822"/>
            <a:ext cx="3262029" cy="2080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CA73F-25AC-343A-738D-E9345B07B329}"/>
              </a:ext>
            </a:extLst>
          </p:cNvPr>
          <p:cNvSpPr txBox="1"/>
          <p:nvPr/>
        </p:nvSpPr>
        <p:spPr>
          <a:xfrm>
            <a:off x="719955" y="316383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adder.c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D03D1-671E-8B6B-5DDC-0530978051A5}"/>
              </a:ext>
            </a:extLst>
          </p:cNvPr>
          <p:cNvSpPr/>
          <p:nvPr/>
        </p:nvSpPr>
        <p:spPr>
          <a:xfrm>
            <a:off x="5337449" y="5940812"/>
            <a:ext cx="610678" cy="22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A2E27-9889-581D-B207-316695606D5A}"/>
              </a:ext>
            </a:extLst>
          </p:cNvPr>
          <p:cNvSpPr/>
          <p:nvPr/>
        </p:nvSpPr>
        <p:spPr>
          <a:xfrm>
            <a:off x="5350964" y="5258206"/>
            <a:ext cx="610678" cy="30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B41F6-8BCA-2E73-A66E-3F21DEB3D06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713192" y="1753171"/>
            <a:ext cx="1637772" cy="3657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C69624-128A-A855-55B2-A80D89DFD0A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97134" y="5286579"/>
            <a:ext cx="1340315" cy="766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B08D79-BB25-073B-1B86-819F80B22A31}"/>
              </a:ext>
            </a:extLst>
          </p:cNvPr>
          <p:cNvSpPr txBox="1"/>
          <p:nvPr/>
        </p:nvSpPr>
        <p:spPr>
          <a:xfrm>
            <a:off x="4139147" y="-22171"/>
            <a:ext cx="8092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Where were the files such that they could be accessed?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5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AED-AB07-E02A-4D6C-83ECC576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0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Process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7075-43D2-0DC0-6A2C-824D2F24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2" y="1635093"/>
            <a:ext cx="744572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Usually….</a:t>
            </a:r>
          </a:p>
          <a:p>
            <a:pPr lvl="1"/>
            <a:r>
              <a:rPr lang="en-US" dirty="0"/>
              <a:t>A fresh clone wants to run </a:t>
            </a:r>
            <a:r>
              <a:rPr lang="en-US" i="1" dirty="0">
                <a:solidFill>
                  <a:srgbClr val="FF2600"/>
                </a:solidFill>
              </a:rPr>
              <a:t>different code</a:t>
            </a:r>
            <a:endParaRPr lang="en-US" i="1" dirty="0"/>
          </a:p>
          <a:p>
            <a:r>
              <a:rPr lang="en-US" dirty="0"/>
              <a:t>This is done by </a:t>
            </a:r>
          </a:p>
          <a:p>
            <a:pPr lvl="1"/>
            <a:r>
              <a:rPr lang="en-US" dirty="0"/>
              <a:t>Loading another executable into the process address space</a:t>
            </a:r>
          </a:p>
          <a:p>
            <a:pPr lvl="2"/>
            <a:r>
              <a:rPr lang="en-US" dirty="0"/>
              <a:t>[picked up from the file system of course]</a:t>
            </a:r>
          </a:p>
          <a:p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Opened files are </a:t>
            </a:r>
            <a:r>
              <a:rPr lang="en-US" b="1" dirty="0">
                <a:solidFill>
                  <a:srgbClr val="FF2600"/>
                </a:solidFill>
              </a:rPr>
              <a:t>NOT AFFECTED</a:t>
            </a:r>
            <a:r>
              <a:rPr lang="en-US" b="1" dirty="0"/>
              <a:t> by the upgrade operation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182BC-2D5A-9E3E-9521-303C00AD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0" y="1951964"/>
            <a:ext cx="4139784" cy="35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E5D-C7A4-80B0-2BD6-91C1B53C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7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The </a:t>
            </a: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u="sng" dirty="0"/>
              <a:t>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A5C5-9ED7-4DB5-9322-8DB9A20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083" y="1323469"/>
            <a:ext cx="8384122" cy="51183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 act of ‘upgrading’ is done by the child with a system call</a:t>
            </a:r>
          </a:p>
          <a:p>
            <a:pPr lvl="1"/>
            <a:r>
              <a:rPr lang="en-US" dirty="0"/>
              <a:t>Many variants. "man -S3 </a:t>
            </a:r>
            <a:r>
              <a:rPr lang="en-US" dirty="0" err="1"/>
              <a:t>execl</a:t>
            </a:r>
            <a:r>
              <a:rPr lang="en-US" dirty="0"/>
              <a:t>" for all details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#include &lt;</a:t>
            </a:r>
            <a:r>
              <a:rPr lang="en-US" altLang="en-US" sz="2800" dirty="0" err="1">
                <a:latin typeface="Consolas" panose="020B0609020204030204" pitchFamily="49" charset="0"/>
              </a:rPr>
              <a:t>unistd.h</a:t>
            </a:r>
            <a:r>
              <a:rPr lang="en-US" alt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path</a:t>
            </a:r>
            <a:r>
              <a:rPr lang="en-US" dirty="0"/>
              <a:t> to the executable to load inside our own address space</a:t>
            </a:r>
          </a:p>
          <a:p>
            <a:pPr lvl="1"/>
            <a:r>
              <a:rPr lang="en-US" dirty="0"/>
              <a:t>A list of arguments to be passed to the new executable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final NULL pointer </a:t>
            </a:r>
            <a:r>
              <a:rPr lang="en-US" dirty="0"/>
              <a:t>to give the “end of argument list”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successful, </a:t>
            </a:r>
            <a:r>
              <a:rPr lang="en-US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return</a:t>
            </a:r>
            <a:r>
              <a:rPr lang="en-US" dirty="0">
                <a:solidFill>
                  <a:schemeClr val="accent1"/>
                </a:solidFill>
              </a:rPr>
              <a:t>! Started a new process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304E3-165F-049F-0705-6218EA32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5" y="1859683"/>
            <a:ext cx="3133725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78DEF-2333-3BEB-3AEB-6AF1C5365230}"/>
              </a:ext>
            </a:extLst>
          </p:cNvPr>
          <p:cNvSpPr txBox="1"/>
          <p:nvPr/>
        </p:nvSpPr>
        <p:spPr>
          <a:xfrm>
            <a:off x="81481" y="1476442"/>
            <a:ext cx="3367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u="sng" dirty="0">
                <a:latin typeface="Courier"/>
                <a:ea typeface="Courier"/>
                <a:cs typeface="Courier"/>
                <a:sym typeface="Courier"/>
              </a:rPr>
              <a:t>Basically any call to </a:t>
            </a:r>
            <a:r>
              <a:rPr lang="en-US" sz="1400" u="sng" dirty="0" err="1"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sz="1400" u="sng" dirty="0">
                <a:latin typeface="Courier"/>
                <a:ea typeface="Courier"/>
                <a:cs typeface="Courier"/>
                <a:sym typeface="Courier"/>
              </a:rPr>
              <a:t>: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39791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9B5-1FBE-401E-E70A-6574F2E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How is the executable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B239-4402-70A8-926F-03C3A9D4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6" y="1690688"/>
            <a:ext cx="11552222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Specify a path, like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/bin/ls</a:t>
            </a:r>
          </a:p>
          <a:p>
            <a:r>
              <a:rPr lang="en-US" dirty="0"/>
              <a:t>Specify a file, and the system searches in directories listed in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echo $PATH</a:t>
            </a:r>
            <a:r>
              <a:rPr lang="en-US" dirty="0"/>
              <a:t> in bash to see directories separated by ':'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lv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searches paths for file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latin typeface="Consolas" panose="020B0609020204030204" pitchFamily="49" charset="0"/>
              </a:rPr>
              <a:t>(const char *file,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D731-A141-14CE-04F2-AC604845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</a:t>
            </a: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u="sng" dirty="0"/>
              <a:t> family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4E72-D3CE-7EBB-5C50-7B31284285F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the number of arguments is unknown at compile time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unistd.h</a:t>
            </a:r>
            <a:r>
              <a:rPr lang="en-US" alt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</a:t>
            </a:r>
            <a:r>
              <a:rPr lang="en-US" altLang="en-US" dirty="0">
                <a:latin typeface="Consolas" panose="020B0609020204030204" pitchFamily="49" charset="0"/>
              </a:rPr>
              <a:t>(const char *path,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execvp</a:t>
            </a:r>
            <a:r>
              <a:rPr lang="en-US" altLang="en-US" dirty="0">
                <a:latin typeface="Consolas" panose="020B0609020204030204" pitchFamily="49" charset="0"/>
              </a:rPr>
              <a:t>(const char *file,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 arguments in </a:t>
            </a:r>
            <a:r>
              <a:rPr lang="en-US" altLang="en-US" dirty="0" err="1">
                <a:solidFill>
                  <a:schemeClr val="accent1"/>
                </a:solidFill>
              </a:rPr>
              <a:t>execl</a:t>
            </a:r>
            <a:r>
              <a:rPr lang="en-US" altLang="en-US" dirty="0">
                <a:solidFill>
                  <a:schemeClr val="accent1"/>
                </a:solidFill>
              </a:rPr>
              <a:t> in are placed in an array</a:t>
            </a:r>
          </a:p>
          <a:p>
            <a:pPr lvl="2"/>
            <a:r>
              <a:rPr lang="en-US" altLang="en-US" dirty="0" err="1"/>
              <a:t>argv</a:t>
            </a:r>
            <a:r>
              <a:rPr lang="en-US" altLang="en-US" dirty="0"/>
              <a:t> is the </a:t>
            </a:r>
            <a:r>
              <a:rPr lang="en-US" altLang="en-US" dirty="0" err="1"/>
              <a:t>argv</a:t>
            </a:r>
            <a:r>
              <a:rPr lang="en-US" altLang="en-US" dirty="0"/>
              <a:t> you see in the main function!</a:t>
            </a:r>
          </a:p>
          <a:p>
            <a:pPr lvl="1"/>
            <a:r>
              <a:rPr lang="en-US" altLang="en-US" dirty="0" err="1"/>
              <a:t>execv</a:t>
            </a:r>
            <a:r>
              <a:rPr lang="en-US" altLang="en-US" dirty="0"/>
              <a:t> needs a path while </a:t>
            </a:r>
            <a:r>
              <a:rPr lang="en-US" altLang="en-US" dirty="0" err="1">
                <a:solidFill>
                  <a:schemeClr val="accent1"/>
                </a:solidFill>
              </a:rPr>
              <a:t>execvp</a:t>
            </a:r>
            <a:r>
              <a:rPr lang="en-US" altLang="en-US" dirty="0">
                <a:solidFill>
                  <a:schemeClr val="accent1"/>
                </a:solidFill>
              </a:rPr>
              <a:t> can search file in PATH</a:t>
            </a:r>
          </a:p>
          <a:p>
            <a:pPr lvl="1"/>
            <a:r>
              <a:rPr lang="en-US" altLang="en-US" dirty="0"/>
              <a:t>Start a new process if successful. Similar to </a:t>
            </a:r>
            <a:r>
              <a:rPr lang="en-US" altLang="en-US" dirty="0" err="1"/>
              <a:t>execl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DDD5-E1C1-B9D7-CEBC-694CCD24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519"/>
          </a:xfrm>
        </p:spPr>
        <p:txBody>
          <a:bodyPr/>
          <a:lstStyle/>
          <a:p>
            <a:pPr algn="ctr"/>
            <a:r>
              <a:rPr lang="en-US" u="sng" dirty="0"/>
              <a:t>A small note on: </a:t>
            </a:r>
            <a:r>
              <a:rPr lang="en-US" u="sng" dirty="0" err="1">
                <a:latin typeface="Consolas" panose="020B0609020204030204" pitchFamily="49" charset="0"/>
              </a:rPr>
              <a:t>argv</a:t>
            </a:r>
            <a:r>
              <a:rPr lang="en-US" u="sng" dirty="0"/>
              <a:t> to </a:t>
            </a:r>
            <a:r>
              <a:rPr lang="en-US" u="sng" dirty="0" err="1">
                <a:latin typeface="Consolas" panose="020B0609020204030204" pitchFamily="49" charset="0"/>
              </a:rPr>
              <a:t>execv</a:t>
            </a:r>
            <a:r>
              <a:rPr lang="en-US" u="sng" dirty="0"/>
              <a:t> and </a:t>
            </a:r>
            <a:r>
              <a:rPr lang="en-US" u="sng" dirty="0" err="1">
                <a:latin typeface="Consolas" panose="020B0609020204030204" pitchFamily="49" charset="0"/>
              </a:rPr>
              <a:t>execvp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2B0-B035-53D2-B6BE-BDAC20E0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07" y="5771311"/>
            <a:ext cx="10515600" cy="541171"/>
          </a:xfrm>
        </p:spPr>
        <p:txBody>
          <a:bodyPr/>
          <a:lstStyle/>
          <a:p>
            <a:r>
              <a:rPr lang="en-US" dirty="0"/>
              <a:t>Note that the last value in </a:t>
            </a:r>
            <a:r>
              <a:rPr lang="en-US" dirty="0" err="1"/>
              <a:t>argv</a:t>
            </a:r>
            <a:r>
              <a:rPr lang="en-US" dirty="0"/>
              <a:t> is null? Why?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57D8E3-B176-90DC-D828-2BD65E2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51595"/>
              </p:ext>
            </p:extLst>
          </p:nvPr>
        </p:nvGraphicFramePr>
        <p:xfrm>
          <a:off x="4291073" y="2313884"/>
          <a:ext cx="267289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357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12C2F1-D8C5-D5BA-F2A6-B6CB5D2940DA}"/>
              </a:ext>
            </a:extLst>
          </p:cNvPr>
          <p:cNvSpPr txBox="1"/>
          <p:nvPr/>
        </p:nvSpPr>
        <p:spPr>
          <a:xfrm>
            <a:off x="1804979" y="3253206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5C28A-1BC0-9EED-EDFF-7370FCC2D136}"/>
              </a:ext>
            </a:extLst>
          </p:cNvPr>
          <p:cNvCxnSpPr>
            <a:cxnSpLocks/>
          </p:cNvCxnSpPr>
          <p:nvPr/>
        </p:nvCxnSpPr>
        <p:spPr>
          <a:xfrm flipV="1">
            <a:off x="7057527" y="2507131"/>
            <a:ext cx="1284514" cy="472229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E05F7-8418-1A30-7AB6-048F92517525}"/>
              </a:ext>
            </a:extLst>
          </p:cNvPr>
          <p:cNvSpPr txBox="1"/>
          <p:nvPr/>
        </p:nvSpPr>
        <p:spPr>
          <a:xfrm>
            <a:off x="8516883" y="211983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ACB7B-79F9-666D-51AC-2E7FBD3630BF}"/>
              </a:ext>
            </a:extLst>
          </p:cNvPr>
          <p:cNvSpPr txBox="1"/>
          <p:nvPr/>
        </p:nvSpPr>
        <p:spPr>
          <a:xfrm>
            <a:off x="9082940" y="301424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FE90B-B0BC-C786-264A-B3E863EF7DAE}"/>
              </a:ext>
            </a:extLst>
          </p:cNvPr>
          <p:cNvSpPr txBox="1"/>
          <p:nvPr/>
        </p:nvSpPr>
        <p:spPr>
          <a:xfrm>
            <a:off x="8832568" y="3954956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22E5F-8DEF-EF45-DCC1-88F1BCF61C0F}"/>
              </a:ext>
            </a:extLst>
          </p:cNvPr>
          <p:cNvSpPr txBox="1"/>
          <p:nvPr/>
        </p:nvSpPr>
        <p:spPr>
          <a:xfrm>
            <a:off x="8100898" y="5047220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57C53-6379-DBEF-ED3A-0321CCB10899}"/>
              </a:ext>
            </a:extLst>
          </p:cNvPr>
          <p:cNvCxnSpPr>
            <a:cxnSpLocks/>
          </p:cNvCxnSpPr>
          <p:nvPr/>
        </p:nvCxnSpPr>
        <p:spPr>
          <a:xfrm flipV="1">
            <a:off x="7077641" y="3326569"/>
            <a:ext cx="1894784" cy="175330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9955C4-87D9-3147-7C62-4C127234D40F}"/>
              </a:ext>
            </a:extLst>
          </p:cNvPr>
          <p:cNvCxnSpPr>
            <a:cxnSpLocks/>
          </p:cNvCxnSpPr>
          <p:nvPr/>
        </p:nvCxnSpPr>
        <p:spPr>
          <a:xfrm>
            <a:off x="7077641" y="4025345"/>
            <a:ext cx="1615070" cy="227128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131BD-EA35-6556-1DC8-171E80EEDEB4}"/>
              </a:ext>
            </a:extLst>
          </p:cNvPr>
          <p:cNvCxnSpPr>
            <a:cxnSpLocks/>
          </p:cNvCxnSpPr>
          <p:nvPr/>
        </p:nvCxnSpPr>
        <p:spPr>
          <a:xfrm>
            <a:off x="7046976" y="4570357"/>
            <a:ext cx="872720" cy="724357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hape 671">
            <a:extLst>
              <a:ext uri="{FF2B5EF4-FFF2-40B4-BE49-F238E27FC236}">
                <a16:creationId xmlns:a16="http://schemas.microsoft.com/office/drawing/2014/main" id="{C4601F37-B2AB-F299-2D1C-F50028157362}"/>
              </a:ext>
            </a:extLst>
          </p:cNvPr>
          <p:cNvSpPr/>
          <p:nvPr/>
        </p:nvSpPr>
        <p:spPr>
          <a:xfrm>
            <a:off x="3629800" y="1175000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CA10886-78CA-2B26-7E11-EF254DB3F445}"/>
              </a:ext>
            </a:extLst>
          </p:cNvPr>
          <p:cNvSpPr/>
          <p:nvPr/>
        </p:nvSpPr>
        <p:spPr>
          <a:xfrm>
            <a:off x="3689759" y="2313884"/>
            <a:ext cx="461457" cy="256819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8ED282D-B1D6-D54A-24B7-1081F22C9B7B}"/>
              </a:ext>
            </a:extLst>
          </p:cNvPr>
          <p:cNvSpPr txBox="1">
            <a:spLocks/>
          </p:cNvSpPr>
          <p:nvPr/>
        </p:nvSpPr>
        <p:spPr>
          <a:xfrm>
            <a:off x="890307" y="6185233"/>
            <a:ext cx="10515600" cy="54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that the code knows where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5967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Common Errors in Writing Forking Code 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51208-C3AE-2D1D-21FB-0D1FC82F24D1}"/>
              </a:ext>
            </a:extLst>
          </p:cNvPr>
          <p:cNvSpPr txBox="1"/>
          <p:nvPr/>
        </p:nvSpPr>
        <p:spPr>
          <a:xfrm>
            <a:off x="8102851" y="5268115"/>
            <a:ext cx="3784349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What is wrong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1657032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310459" y="1784398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Review From Last Lecture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A08-6D95-EB74-5BE3-F7033538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93" y="3803565"/>
            <a:ext cx="10515600" cy="23722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discussed the idea of processes and the fork function to create multiple processes. </a:t>
            </a:r>
          </a:p>
          <a:p>
            <a:r>
              <a:rPr lang="en-US" dirty="0"/>
              <a:t>When fork is called in the parent code, a child is created which is a clone of the parent. The child starts running AFTER the line where the fork function was called.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42ABC-8647-D37A-9CD7-FDFD5B1D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" y="1542351"/>
            <a:ext cx="6660796" cy="1882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667AC-34FE-9C73-EBF6-41E5C14C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69" y="1925282"/>
            <a:ext cx="4691667" cy="8613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A05F190-50A6-5976-6063-33818C1C84FB}"/>
              </a:ext>
            </a:extLst>
          </p:cNvPr>
          <p:cNvSpPr/>
          <p:nvPr/>
        </p:nvSpPr>
        <p:spPr>
          <a:xfrm>
            <a:off x="6554709" y="2002822"/>
            <a:ext cx="789160" cy="706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1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258779" y="3139289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1182233" y="3573856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331207" y="5429816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auge&#10;&#10;Description automatically generated">
            <a:extLst>
              <a:ext uri="{FF2B5EF4-FFF2-40B4-BE49-F238E27FC236}">
                <a16:creationId xmlns:a16="http://schemas.microsoft.com/office/drawing/2014/main" id="{33AC019B-07FA-A677-94E1-02000777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29" y="4114517"/>
            <a:ext cx="3507464" cy="263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6F230-D5F6-CAFF-C8F2-FCA9070B7888}"/>
              </a:ext>
            </a:extLst>
          </p:cNvPr>
          <p:cNvSpPr txBox="1"/>
          <p:nvPr/>
        </p:nvSpPr>
        <p:spPr>
          <a:xfrm>
            <a:off x="8224599" y="3468186"/>
            <a:ext cx="35074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of the Child Process when you ask it to mow the lawn:</a:t>
            </a:r>
          </a:p>
        </p:txBody>
      </p:sp>
    </p:spTree>
    <p:extLst>
      <p:ext uri="{BB962C8B-B14F-4D97-AF65-F5344CB8AC3E}">
        <p14:creationId xmlns:p14="http://schemas.microsoft.com/office/powerpoint/2010/main" val="179142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Corrected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exit(0); </a:t>
            </a:r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terminate the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2: 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6D99A-3398-CCE6-2AB4-BEEF3103F3AF}"/>
              </a:ext>
            </a:extLst>
          </p:cNvPr>
          <p:cNvSpPr txBox="1"/>
          <p:nvPr/>
        </p:nvSpPr>
        <p:spPr>
          <a:xfrm>
            <a:off x="6096000" y="5304329"/>
            <a:ext cx="5791200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Would you ever know if </a:t>
            </a:r>
            <a:r>
              <a:rPr lang="en-US" sz="4400" i="1" dirty="0" err="1"/>
              <a:t>execlp</a:t>
            </a:r>
            <a:r>
              <a:rPr lang="en-US" sz="4400" i="1" dirty="0"/>
              <a:t> failed?</a:t>
            </a:r>
          </a:p>
        </p:txBody>
      </p:sp>
    </p:spTree>
    <p:extLst>
      <p:ext uri="{BB962C8B-B14F-4D97-AF65-F5344CB8AC3E}">
        <p14:creationId xmlns:p14="http://schemas.microsoft.com/office/powerpoint/2010/main" val="20225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2: Corrected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(“Something went really wrong in child process!\n");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47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CBB-669C-F672-5E88-DD18088C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/>
              <a:t>File APIs </a:t>
            </a:r>
            <a:br>
              <a:rPr lang="en-US" sz="3600" dirty="0"/>
            </a:br>
            <a:r>
              <a:rPr lang="en-US" sz="3600" dirty="0"/>
              <a:t>(API = 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57FA-BBAA-B6CD-D216-928E1857AB9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Remember the (C standard library) IO APIs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2600"/>
                </a:solidFill>
              </a:rPr>
              <a:t>f</a:t>
            </a:r>
            <a:r>
              <a:rPr lang="en-US" dirty="0"/>
              <a:t>” family (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open,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close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read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getc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scanf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printf</a:t>
            </a:r>
            <a:r>
              <a:rPr lang="en-US" dirty="0"/>
              <a:t>,…)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2"/>
            <a:r>
              <a:rPr lang="en-US" dirty="0"/>
              <a:t>Additional features: user-space buffering, line-ending translation, formatted I/O, etc.</a:t>
            </a:r>
          </a:p>
          <a:p>
            <a:r>
              <a:rPr lang="en-US" dirty="0"/>
              <a:t>UNIX has lower-level APIs for file handling</a:t>
            </a:r>
          </a:p>
          <a:p>
            <a:pPr lvl="1"/>
            <a:r>
              <a:rPr lang="en-US" dirty="0"/>
              <a:t>Directly mapped to </a:t>
            </a:r>
            <a:r>
              <a:rPr lang="en-US" b="1" dirty="0"/>
              <a:t>system calls</a:t>
            </a:r>
          </a:p>
          <a:p>
            <a:pPr lvl="2"/>
            <a:r>
              <a:rPr lang="en-US" dirty="0"/>
              <a:t>open, close, read, …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file descriptors</a:t>
            </a:r>
            <a:r>
              <a:rPr lang="en-US" i="1" dirty="0"/>
              <a:t>  </a:t>
            </a:r>
            <a:r>
              <a:rPr lang="en-US" b="1" dirty="0"/>
              <a:t>[which are just </a:t>
            </a:r>
            <a:r>
              <a:rPr lang="en-US" b="1" dirty="0">
                <a:solidFill>
                  <a:schemeClr val="accent1"/>
                </a:solidFill>
              </a:rPr>
              <a:t>integers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Deal with bytes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4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7294-8D25-0D13-E3AD-83D605C372F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Some low level file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3D41-5769-06AB-BF9E-F030D4E3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11"/>
            <a:ext cx="10515600" cy="4351338"/>
          </a:xfrm>
        </p:spPr>
        <p:txBody>
          <a:bodyPr/>
          <a:lstStyle/>
          <a:p>
            <a:r>
              <a:rPr lang="en-US" dirty="0"/>
              <a:t>Read the man pages (man –s2 …)  for more functions </a:t>
            </a:r>
          </a:p>
          <a:p>
            <a:endParaRPr lang="en-US" dirty="0"/>
          </a:p>
        </p:txBody>
      </p:sp>
      <p:sp>
        <p:nvSpPr>
          <p:cNvPr id="4" name="#include &lt;fcntl.h&gt;…">
            <a:extLst>
              <a:ext uri="{FF2B5EF4-FFF2-40B4-BE49-F238E27FC236}">
                <a16:creationId xmlns:a16="http://schemas.microsoft.com/office/drawing/2014/main" id="{90368283-2C91-86AC-7715-C16041193534}"/>
              </a:ext>
            </a:extLst>
          </p:cNvPr>
          <p:cNvSpPr txBox="1"/>
          <p:nvPr/>
        </p:nvSpPr>
        <p:spPr>
          <a:xfrm>
            <a:off x="1212366" y="2389187"/>
            <a:ext cx="9767268" cy="41036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&lt;sys/</a:t>
            </a:r>
            <a:r>
              <a:rPr lang="en-US" sz="2000" dirty="0" err="1">
                <a:latin typeface="Consolas" panose="020B0609020204030204" pitchFamily="49" charset="0"/>
              </a:rPr>
              <a:t>types.h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&lt;sys/</a:t>
            </a:r>
            <a:r>
              <a:rPr lang="en-US" sz="2000" dirty="0" err="1">
                <a:latin typeface="Consolas" panose="020B0609020204030204" pitchFamily="49" charset="0"/>
              </a:rPr>
              <a:t>stat.h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fcntl.h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unistd.h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 err="1">
                <a:latin typeface="Consolas" panose="020B0609020204030204" pitchFamily="49" charset="0"/>
              </a:rPr>
              <a:t>const</a:t>
            </a:r>
            <a:r>
              <a:rPr sz="2000" dirty="0">
                <a:latin typeface="Consolas" panose="020B0609020204030204" pitchFamily="49" charset="0"/>
              </a:rPr>
              <a:t> char *path, </a:t>
            </a: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oflag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char *path,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oflag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mode);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close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</a:t>
            </a:r>
            <a:r>
              <a:rPr lang="en-US" sz="2000" dirty="0" err="1">
                <a:latin typeface="Consolas" panose="020B0609020204030204" pitchFamily="49" charset="0"/>
              </a:rPr>
              <a:t>d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s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read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fd</a:t>
            </a:r>
            <a:r>
              <a:rPr sz="2000" dirty="0">
                <a:latin typeface="Consolas" panose="020B0609020204030204" pitchFamily="49" charset="0"/>
              </a:rPr>
              <a:t>, void *</a:t>
            </a:r>
            <a:r>
              <a:rPr sz="2000" dirty="0" err="1">
                <a:latin typeface="Consolas" panose="020B0609020204030204" pitchFamily="49" charset="0"/>
              </a:rPr>
              <a:t>buf</a:t>
            </a:r>
            <a:r>
              <a:rPr sz="2000" dirty="0">
                <a:latin typeface="Consolas" panose="020B0609020204030204" pitchFamily="49" charset="0"/>
              </a:rPr>
              <a:t>, 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nbyte</a:t>
            </a:r>
            <a:r>
              <a:rPr sz="20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s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write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fd</a:t>
            </a:r>
            <a:r>
              <a:rPr sz="2000" dirty="0">
                <a:latin typeface="Consolas" panose="020B0609020204030204" pitchFamily="49" charset="0"/>
              </a:rPr>
              <a:t>, const void *</a:t>
            </a:r>
            <a:r>
              <a:rPr sz="2000" dirty="0" err="1">
                <a:latin typeface="Consolas" panose="020B0609020204030204" pitchFamily="49" charset="0"/>
              </a:rPr>
              <a:t>buf</a:t>
            </a:r>
            <a:r>
              <a:rPr sz="2000" dirty="0">
                <a:latin typeface="Consolas" panose="020B0609020204030204" pitchFamily="49" charset="0"/>
              </a:rPr>
              <a:t>, 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nbyte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off_t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lseek</a:t>
            </a:r>
            <a:r>
              <a:rPr lang="en-US" sz="2000" dirty="0">
                <a:latin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off_t</a:t>
            </a:r>
            <a:r>
              <a:rPr lang="en-US" sz="2000" dirty="0">
                <a:latin typeface="Consolas" panose="020B0609020204030204" pitchFamily="49" charset="0"/>
              </a:rPr>
              <a:t> offset, int whence);</a:t>
            </a:r>
            <a:endParaRPr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3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DDD-E0FE-6000-A7A8-9CDBC102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to 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16D8-8857-048B-B4BC-46214386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fcntl.h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unistd.h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 open(const char *path, int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path: the path to the file to be opened/created</a:t>
            </a:r>
          </a:p>
          <a:p>
            <a:pPr lvl="1"/>
            <a:r>
              <a:rPr lang="en-US" sz="2800" dirty="0" err="1"/>
              <a:t>oflag</a:t>
            </a:r>
            <a:r>
              <a:rPr lang="en-US" sz="2800" dirty="0"/>
              <a:t>: read, write, or read and write, and more (on the next slide)</a:t>
            </a:r>
          </a:p>
          <a:p>
            <a:pPr lvl="1"/>
            <a:endParaRPr lang="en-US" sz="2800" dirty="0"/>
          </a:p>
          <a:p>
            <a:r>
              <a:rPr lang="en-US" sz="2800" dirty="0"/>
              <a:t>The function returns </a:t>
            </a:r>
            <a:r>
              <a:rPr lang="en-US" sz="2800" dirty="0">
                <a:solidFill>
                  <a:schemeClr val="accent1"/>
                </a:solidFill>
              </a:rPr>
              <a:t>a file descriptor</a:t>
            </a:r>
            <a:r>
              <a:rPr lang="en-US" sz="2800" dirty="0"/>
              <a:t>, a small, nonnegative integer</a:t>
            </a:r>
          </a:p>
          <a:p>
            <a:pPr lvl="1"/>
            <a:r>
              <a:rPr lang="en-US" sz="2800" dirty="0"/>
              <a:t>Return -1 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0D94-F42A-7E7C-FA38-F769D46D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Flags in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C9E5-10E0-A8CC-B72E-5CDD99F8D26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800" dirty="0"/>
              <a:t>Must include one of the following:</a:t>
            </a:r>
            <a:br>
              <a:rPr lang="en-US" sz="2800" dirty="0"/>
            </a:br>
            <a:r>
              <a:rPr lang="en-US" sz="2400" dirty="0">
                <a:solidFill>
                  <a:srgbClr val="FF0000"/>
                </a:solidFill>
              </a:rPr>
              <a:t>O_RDONLY </a:t>
            </a:r>
            <a:r>
              <a:rPr lang="en-US" sz="2400" dirty="0"/>
              <a:t>(read only), </a:t>
            </a:r>
            <a:r>
              <a:rPr lang="en-US" sz="2400" dirty="0">
                <a:solidFill>
                  <a:srgbClr val="FF0000"/>
                </a:solidFill>
              </a:rPr>
              <a:t>O_WRONLY </a:t>
            </a:r>
            <a:r>
              <a:rPr lang="en-US" sz="2400" dirty="0"/>
              <a:t>(write only), or </a:t>
            </a:r>
            <a:r>
              <a:rPr lang="en-US" sz="2400" dirty="0">
                <a:solidFill>
                  <a:srgbClr val="FF0000"/>
                </a:solidFill>
              </a:rPr>
              <a:t>O_RDWR </a:t>
            </a:r>
            <a:r>
              <a:rPr lang="en-US" sz="2400" dirty="0"/>
              <a:t>(read and write)</a:t>
            </a:r>
          </a:p>
          <a:p>
            <a:r>
              <a:rPr lang="en-US" sz="2800" dirty="0"/>
              <a:t>And or-ed (|) with many optional flags, for example, </a:t>
            </a:r>
          </a:p>
          <a:p>
            <a:pPr lvl="1"/>
            <a:r>
              <a:rPr lang="en-US" sz="2400" dirty="0"/>
              <a:t>O_TRUNC: Truncate the file (remove existing contents) if opening a file for write</a:t>
            </a:r>
          </a:p>
          <a:p>
            <a:pPr lvl="1"/>
            <a:r>
              <a:rPr lang="en-US" sz="2400" dirty="0"/>
              <a:t>O_CREAT: Create a file if it does not exist.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remember open() returns -1 on error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O_RDONLY);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 and write</a:t>
            </a:r>
            <a:endParaRPr lang="en-US" dirty="0"/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O_RDWR|O_TRUNC);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read, write, truncate the 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Review From Last Lecture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A08-6D95-EB74-5BE3-F7033538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499"/>
            <a:ext cx="10515600" cy="4351338"/>
          </a:xfrm>
        </p:spPr>
        <p:txBody>
          <a:bodyPr/>
          <a:lstStyle/>
          <a:p>
            <a:r>
              <a:rPr lang="en-US" dirty="0"/>
              <a:t>When we create processes, we usually do so with the goal of making each process run some DIFFERENT piece of code. </a:t>
            </a:r>
          </a:p>
          <a:p>
            <a:r>
              <a:rPr lang="en-US" dirty="0"/>
              <a:t>Essentially, we want processes to run in parallel. </a:t>
            </a:r>
          </a:p>
          <a:p>
            <a:r>
              <a:rPr lang="en-US" dirty="0"/>
              <a:t>How did we make the parent and child run different tasks? Using the process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BDD2-9781-7DB2-375A-FAEFD065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73" y="3429000"/>
            <a:ext cx="6355742" cy="319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5A37C-0302-F3F9-12CB-2E2B3733E4A9}"/>
              </a:ext>
            </a:extLst>
          </p:cNvPr>
          <p:cNvSpPr/>
          <p:nvPr/>
        </p:nvSpPr>
        <p:spPr>
          <a:xfrm>
            <a:off x="3852356" y="4847563"/>
            <a:ext cx="4540206" cy="180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A2D7F-7BF3-78FB-BE67-E9D0B1A823E3}"/>
              </a:ext>
            </a:extLst>
          </p:cNvPr>
          <p:cNvSpPr/>
          <p:nvPr/>
        </p:nvSpPr>
        <p:spPr>
          <a:xfrm>
            <a:off x="3852356" y="5615487"/>
            <a:ext cx="4771176" cy="214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5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75AD-187E-5A9C-B5C1-D8D7621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Creating a file with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7E3B-2ADF-C244-409E-8AF025CC13A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 mode must be provided if O_CREAT or O_TMPFILE is set</a:t>
            </a: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 open(const char *path, int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, int mode);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/>
              <a:t>mode: specify permissions when a new, or temporary, file is created.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open("b.txt", O_WRONLY|O_TRUNC|O_CREAT,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0600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open b.txt for write. If the file exists, clear (truncate) the contents.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if the file does not exist, create one, and </a:t>
            </a:r>
            <a:r>
              <a:rPr lang="en-US" sz="2400" dirty="0">
                <a:solidFill>
                  <a:srgbClr val="7030A0"/>
                </a:solidFill>
              </a:rPr>
              <a:t>set the permission </a:t>
            </a:r>
            <a:r>
              <a:rPr lang="en-US" sz="2400" dirty="0">
                <a:solidFill>
                  <a:schemeClr val="accent1"/>
                </a:solidFill>
              </a:rPr>
              <a:t>so that the owner of the file can read and write, but other people cannot.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97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C503-F096-CFAD-C951-C5B1EC58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4" y="18255"/>
            <a:ext cx="10515600" cy="869425"/>
          </a:xfrm>
        </p:spPr>
        <p:txBody>
          <a:bodyPr/>
          <a:lstStyle/>
          <a:p>
            <a:r>
              <a:rPr lang="en-US" u="sng" dirty="0"/>
              <a:t>File descriptor vs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1C3C-262B-A127-DB3D-4656E782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89" y="1446221"/>
            <a:ext cx="10515600" cy="1235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fileno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(FILE *stream);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returns a file descriptor for a stream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55E7A4-5F37-9E74-D9A9-BDEDE6A3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36958"/>
              </p:ext>
            </p:extLst>
          </p:nvPr>
        </p:nvGraphicFramePr>
        <p:xfrm>
          <a:off x="270790" y="3388377"/>
          <a:ext cx="5067284" cy="237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642">
                  <a:extLst>
                    <a:ext uri="{9D8B030D-6E8A-4147-A177-3AD203B41FA5}">
                      <a16:colId xmlns:a16="http://schemas.microsoft.com/office/drawing/2014/main" val="2522411800"/>
                    </a:ext>
                  </a:extLst>
                </a:gridCol>
                <a:gridCol w="2533642">
                  <a:extLst>
                    <a:ext uri="{9D8B030D-6E8A-4147-A177-3AD203B41FA5}">
                      <a16:colId xmlns:a16="http://schemas.microsoft.com/office/drawing/2014/main" val="2740764855"/>
                    </a:ext>
                  </a:extLst>
                </a:gridCol>
              </a:tblGrid>
              <a:tr h="56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91161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28057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stdout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3126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stderr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3259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DBD5F-6023-BF08-7300-C21A23165097}"/>
              </a:ext>
            </a:extLst>
          </p:cNvPr>
          <p:cNvSpPr txBox="1">
            <a:spLocks/>
          </p:cNvSpPr>
          <p:nvPr/>
        </p:nvSpPr>
        <p:spPr>
          <a:xfrm>
            <a:off x="703489" y="898611"/>
            <a:ext cx="10515600" cy="432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baseline="0" dirty="0"/>
              <a:t>A file descriptor is a nonnegative integer associated with a file.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2030E-F843-D14B-A39D-0A2FD5F41D50}"/>
              </a:ext>
            </a:extLst>
          </p:cNvPr>
          <p:cNvCxnSpPr>
            <a:cxnSpLocks/>
          </p:cNvCxnSpPr>
          <p:nvPr/>
        </p:nvCxnSpPr>
        <p:spPr>
          <a:xfrm flipV="1">
            <a:off x="5338074" y="3767526"/>
            <a:ext cx="2192102" cy="477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614AE-F826-B100-B7B2-A7C3827788C2}"/>
              </a:ext>
            </a:extLst>
          </p:cNvPr>
          <p:cNvCxnSpPr>
            <a:cxnSpLocks/>
          </p:cNvCxnSpPr>
          <p:nvPr/>
        </p:nvCxnSpPr>
        <p:spPr>
          <a:xfrm>
            <a:off x="5338074" y="4899258"/>
            <a:ext cx="2192102" cy="90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4D9C-DA90-E542-83B4-1FBC4044027A}"/>
              </a:ext>
            </a:extLst>
          </p:cNvPr>
          <p:cNvCxnSpPr>
            <a:cxnSpLocks/>
          </p:cNvCxnSpPr>
          <p:nvPr/>
        </p:nvCxnSpPr>
        <p:spPr>
          <a:xfrm>
            <a:off x="5338074" y="5532294"/>
            <a:ext cx="2062851" cy="725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099736-FEAB-F610-5233-2855FBB4B6C6}"/>
              </a:ext>
            </a:extLst>
          </p:cNvPr>
          <p:cNvSpPr txBox="1"/>
          <p:nvPr/>
        </p:nvSpPr>
        <p:spPr>
          <a:xfrm>
            <a:off x="7530177" y="3388377"/>
            <a:ext cx="24180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input, for example the process takes inputs from the keyboard.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EEC1A-64FB-3E50-C148-4D2E7EF043CF}"/>
              </a:ext>
            </a:extLst>
          </p:cNvPr>
          <p:cNvSpPr txBox="1"/>
          <p:nvPr/>
        </p:nvSpPr>
        <p:spPr>
          <a:xfrm>
            <a:off x="7530176" y="4688828"/>
            <a:ext cx="1973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the process gives outputs e.g. the terminal.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0BC7-A651-2AD8-892D-D9B6FDAF2506}"/>
              </a:ext>
            </a:extLst>
          </p:cNvPr>
          <p:cNvSpPr txBox="1"/>
          <p:nvPr/>
        </p:nvSpPr>
        <p:spPr>
          <a:xfrm>
            <a:off x="7400925" y="5875862"/>
            <a:ext cx="3147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the process reports errors, e.g. could be a log file recording the errors.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43864-7B75-564C-FAA9-1CF80F3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53" y="3350962"/>
            <a:ext cx="1196475" cy="1196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958590-736A-5F97-6797-72D5CA4E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9653383" y="4610289"/>
            <a:ext cx="1080407" cy="1080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01A24F-6978-9D1B-CDE0-A23F0E35A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5920186"/>
            <a:ext cx="834682" cy="8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19AD-A370-EC6D-9487-DF8CAFF9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File descriptors after fork and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AD4B-23C8-6AA2-FF49-FCFFB95A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9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Opened files are </a:t>
            </a:r>
            <a:r>
              <a:rPr lang="en-US" dirty="0">
                <a:solidFill>
                  <a:srgbClr val="FF2600"/>
                </a:solidFill>
              </a:rPr>
              <a:t>NOT AFFECTED</a:t>
            </a:r>
            <a:r>
              <a:rPr lang="en-US" dirty="0"/>
              <a:t> by the upgrade operation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assert(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&gt;= 0);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Child process can access FDs 0, 1, and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if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is successful,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can access FDs 0, 1, and 2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execlp</a:t>
            </a:r>
            <a:r>
              <a:rPr lang="en-US" sz="2800" dirty="0">
                <a:latin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</a:rPr>
              <a:t>", "</a:t>
            </a:r>
            <a:r>
              <a:rPr lang="en-US" sz="2800" dirty="0" err="1">
                <a:latin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</a:rPr>
              <a:t>", "</a:t>
            </a:r>
            <a:r>
              <a:rPr lang="en-US" sz="2800" dirty="0" err="1">
                <a:latin typeface="Consolas" panose="020B0609020204030204" pitchFamily="49" charset="0"/>
              </a:rPr>
              <a:t>a.c</a:t>
            </a:r>
            <a:r>
              <a:rPr lang="en-US" sz="2800" dirty="0">
                <a:latin typeface="Consolas" panose="020B06090202040302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If control gets here,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failed.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Remember to terminate the child process!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11C00B-C62F-5546-EB6A-9AC59937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8" y="1822140"/>
            <a:ext cx="10805432" cy="46707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79268-9107-BF52-EE82-88C770FC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 of File Descriptor with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94E4D-3832-B9FC-B41C-5141F5F1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65"/>
          <a:stretch/>
        </p:blipFill>
        <p:spPr>
          <a:xfrm>
            <a:off x="548368" y="1822140"/>
            <a:ext cx="3623582" cy="4670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2CE7E-C4EA-E6C7-99EC-E77134CF1804}"/>
              </a:ext>
            </a:extLst>
          </p:cNvPr>
          <p:cNvSpPr/>
          <p:nvPr/>
        </p:nvSpPr>
        <p:spPr>
          <a:xfrm>
            <a:off x="2947307" y="1822140"/>
            <a:ext cx="4008664" cy="1281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FB2D-E94F-5695-ED5B-30A8ABC54098}"/>
              </a:ext>
            </a:extLst>
          </p:cNvPr>
          <p:cNvSpPr txBox="1"/>
          <p:nvPr/>
        </p:nvSpPr>
        <p:spPr>
          <a:xfrm>
            <a:off x="2730953" y="6519635"/>
            <a:ext cx="70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Source: Professor Laurent Michel </a:t>
            </a:r>
            <a:r>
              <a:rPr lang="en-US" dirty="0" err="1"/>
              <a:t>Youtube</a:t>
            </a:r>
            <a:r>
              <a:rPr lang="en-US" dirty="0"/>
              <a:t> Lecture Videos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2BAC-7DE2-0C5F-2E5F-67FE2A9F7DF1}"/>
              </a:ext>
            </a:extLst>
          </p:cNvPr>
          <p:cNvSpPr txBox="1"/>
          <p:nvPr/>
        </p:nvSpPr>
        <p:spPr>
          <a:xfrm>
            <a:off x="906235" y="1597972"/>
            <a:ext cx="295955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196F4-152A-1798-7B71-6840ACFAE80C}"/>
              </a:ext>
            </a:extLst>
          </p:cNvPr>
          <p:cNvSpPr txBox="1"/>
          <p:nvPr/>
        </p:nvSpPr>
        <p:spPr>
          <a:xfrm>
            <a:off x="7373710" y="1481941"/>
            <a:ext cx="295955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28525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600-09E1-2B19-DBF3-15DB5FCB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255"/>
            <a:ext cx="10515600" cy="1007043"/>
          </a:xfrm>
        </p:spPr>
        <p:txBody>
          <a:bodyPr/>
          <a:lstStyle/>
          <a:p>
            <a:pPr algn="ctr"/>
            <a:r>
              <a:rPr lang="en-US" u="sng" dirty="0"/>
              <a:t>Preview of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2692-5E70-A71C-B478-6CAC4BE8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6" y="4699454"/>
            <a:ext cx="11858624" cy="19503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You already know that child processes copy the variables from the parent code. </a:t>
            </a:r>
          </a:p>
          <a:p>
            <a:r>
              <a:rPr lang="en-US" dirty="0"/>
              <a:t>It follows that the file descriptors are also copied over to the child. </a:t>
            </a:r>
          </a:p>
          <a:p>
            <a:r>
              <a:rPr lang="en-US" dirty="0"/>
              <a:t>So why all the focus on file descriptors? This will come in handy in the future when we want processes to communicate with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C028D-DD83-E2E2-522D-17D509F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1" y="1237570"/>
            <a:ext cx="4103915" cy="30404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EF0C10-7263-FBEB-41FB-183179958B3E}"/>
              </a:ext>
            </a:extLst>
          </p:cNvPr>
          <p:cNvCxnSpPr/>
          <p:nvPr/>
        </p:nvCxnSpPr>
        <p:spPr>
          <a:xfrm>
            <a:off x="5821136" y="3151415"/>
            <a:ext cx="15634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FEA1C3-1716-DDA5-CAE4-9C3E25FE9BF4}"/>
              </a:ext>
            </a:extLst>
          </p:cNvPr>
          <p:cNvSpPr txBox="1"/>
          <p:nvPr/>
        </p:nvSpPr>
        <p:spPr>
          <a:xfrm>
            <a:off x="6149068" y="326218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CSE 3100</a:t>
            </a:r>
          </a:p>
        </p:txBody>
      </p:sp>
    </p:spTree>
    <p:extLst>
      <p:ext uri="{BB962C8B-B14F-4D97-AF65-F5344CB8AC3E}">
        <p14:creationId xmlns:p14="http://schemas.microsoft.com/office/powerpoint/2010/main" val="1519478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https://i.kym-cdn.com/entries/icons/facebook/000/019/404/upgradddd.jpg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https://www.mememaker.net/static/images/memes/4761591.jpg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https://thumbs.gfycat.com/HollowPositiveAnophelesmosquito-max-1mb.gif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https://iconarchive.com/download/i87838/icons8/ios7/Computer-Hardware-Keyboard.ico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https://icons.iconarchive.com/icons/paomedia/small-n-flat/1024/terminal-icon.png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https://cdn-icons-png.flaticon.com/512/1388/1388902.png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https://static.seekingalpha.com/uploads/2013/3/21/7360901-13638972437431467-Robert-Wagner.jpg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3548"/>
            <a:ext cx="12192000" cy="164392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Question: What if we want the child do run some code that is not contained within the original file?</a:t>
            </a:r>
            <a:br>
              <a:rPr lang="en-US" i="1" dirty="0"/>
            </a:b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BDD2-9781-7DB2-375A-FAEFD065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8" y="2598344"/>
            <a:ext cx="5242012" cy="263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3BBA3-D35B-EB0C-72F2-E7B204402527}"/>
              </a:ext>
            </a:extLst>
          </p:cNvPr>
          <p:cNvSpPr/>
          <p:nvPr/>
        </p:nvSpPr>
        <p:spPr>
          <a:xfrm>
            <a:off x="1466661" y="4744016"/>
            <a:ext cx="3259248" cy="217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408999-B31A-F819-F820-8ACD06A262F1}"/>
              </a:ext>
            </a:extLst>
          </p:cNvPr>
          <p:cNvCxnSpPr/>
          <p:nvPr/>
        </p:nvCxnSpPr>
        <p:spPr>
          <a:xfrm flipV="1">
            <a:off x="4596142" y="3917500"/>
            <a:ext cx="3485584" cy="9351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45F16D-DF93-A775-FFD3-A3BB1E98C058}"/>
              </a:ext>
            </a:extLst>
          </p:cNvPr>
          <p:cNvSpPr txBox="1"/>
          <p:nvPr/>
        </p:nvSpPr>
        <p:spPr>
          <a:xfrm>
            <a:off x="8130012" y="3675707"/>
            <a:ext cx="34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some piece of code that is in a different file.</a:t>
            </a:r>
          </a:p>
        </p:txBody>
      </p:sp>
    </p:spTree>
    <p:extLst>
      <p:ext uri="{BB962C8B-B14F-4D97-AF65-F5344CB8AC3E}">
        <p14:creationId xmlns:p14="http://schemas.microsoft.com/office/powerpoint/2010/main" val="340212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CE5A-6988-CFAD-C745-F2F5CD6EF4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We’ll Explain This in Three Pieces: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E393-52E2-4A0F-2E2B-4DCD1DB5C0B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First</a:t>
            </a:r>
            <a:r>
              <a:rPr lang="en-US" sz="3600" dirty="0"/>
              <a:t>: Let’s look at a separate piece of simple code.</a:t>
            </a:r>
          </a:p>
          <a:p>
            <a:pPr marL="0" indent="0" algn="ctr">
              <a:buNone/>
            </a:pPr>
            <a:r>
              <a:rPr lang="en-US" sz="3600" i="1" dirty="0"/>
              <a:t>Second</a:t>
            </a:r>
            <a:r>
              <a:rPr lang="en-US" sz="3600" dirty="0"/>
              <a:t>: How can we run the code without forking?</a:t>
            </a:r>
          </a:p>
          <a:p>
            <a:pPr marL="0" indent="0" algn="ctr">
              <a:buNone/>
            </a:pPr>
            <a:r>
              <a:rPr lang="en-US" sz="3600" i="1" dirty="0"/>
              <a:t>Third</a:t>
            </a:r>
            <a:r>
              <a:rPr lang="en-US" sz="3600" dirty="0"/>
              <a:t>: Run the code WITH forking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26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7B4440-E8C7-1A1F-426F-C871BEFED66D}"/>
              </a:ext>
            </a:extLst>
          </p:cNvPr>
          <p:cNvCxnSpPr>
            <a:cxnSpLocks/>
          </p:cNvCxnSpPr>
          <p:nvPr/>
        </p:nvCxnSpPr>
        <p:spPr>
          <a:xfrm flipH="1">
            <a:off x="3440317" y="1946495"/>
            <a:ext cx="2655683" cy="1943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85706D-697F-2ADF-1DCB-12C9A636E8C1}"/>
              </a:ext>
            </a:extLst>
          </p:cNvPr>
          <p:cNvSpPr txBox="1"/>
          <p:nvPr/>
        </p:nvSpPr>
        <p:spPr>
          <a:xfrm>
            <a:off x="6096000" y="1709460"/>
            <a:ext cx="55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arguments being passed.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5DF1EC-72F4-8305-B561-2440E1DDB482}"/>
              </a:ext>
            </a:extLst>
          </p:cNvPr>
          <p:cNvCxnSpPr>
            <a:cxnSpLocks/>
          </p:cNvCxnSpPr>
          <p:nvPr/>
        </p:nvCxnSpPr>
        <p:spPr>
          <a:xfrm flipH="1">
            <a:off x="5296041" y="2725093"/>
            <a:ext cx="2290763" cy="111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35E13-EEF0-2E31-484D-C2179FD4161B}"/>
              </a:ext>
            </a:extLst>
          </p:cNvPr>
          <p:cNvSpPr txBox="1"/>
          <p:nvPr/>
        </p:nvSpPr>
        <p:spPr>
          <a:xfrm>
            <a:off x="7586804" y="2560424"/>
            <a:ext cx="40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numbers to add together, can be any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Numbers are input as strings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26701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75AD3-5428-5DBB-0505-AAF19007FA2E}"/>
              </a:ext>
            </a:extLst>
          </p:cNvPr>
          <p:cNvSpPr/>
          <p:nvPr/>
        </p:nvSpPr>
        <p:spPr>
          <a:xfrm>
            <a:off x="1566250" y="4523695"/>
            <a:ext cx="4282289" cy="1198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0FA66-F849-6E0D-ED40-EBF529CF055A}"/>
              </a:ext>
            </a:extLst>
          </p:cNvPr>
          <p:cNvSpPr txBox="1"/>
          <p:nvPr/>
        </p:nvSpPr>
        <p:spPr>
          <a:xfrm>
            <a:off x="6418909" y="4214801"/>
            <a:ext cx="55042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Convert the string numbers to integer data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the numbers to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 the result.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3E271C-473D-1524-A16C-DB1AC0EA7DB2}"/>
              </a:ext>
            </a:extLst>
          </p:cNvPr>
          <p:cNvSpPr/>
          <p:nvPr/>
        </p:nvSpPr>
        <p:spPr>
          <a:xfrm>
            <a:off x="5872683" y="4816443"/>
            <a:ext cx="546226" cy="6246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2675</Words>
  <Application>Microsoft Office PowerPoint</Application>
  <PresentationFormat>Widescreen</PresentationFormat>
  <Paragraphs>328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</vt:lpstr>
      <vt:lpstr>Times New Roman</vt:lpstr>
      <vt:lpstr>Office Theme</vt:lpstr>
      <vt:lpstr>CSE 3100: Systems Programming</vt:lpstr>
      <vt:lpstr>Exam 1 Scores</vt:lpstr>
      <vt:lpstr>Review From Last Lecture (1)</vt:lpstr>
      <vt:lpstr>Review From Last Lecture (2)</vt:lpstr>
      <vt:lpstr>Question: What if we want the child do run some code that is not contained within the original file? </vt:lpstr>
      <vt:lpstr>We’ll Explain This in Three Pieces:</vt:lpstr>
      <vt:lpstr>First: Let’s look at a separate piece of simple code.</vt:lpstr>
      <vt:lpstr>First: Let’s look at a separate piece of simple code.</vt:lpstr>
      <vt:lpstr>First: Let’s look at a separate piece of simple code.</vt:lpstr>
      <vt:lpstr>Second: How can we run the code without forking?</vt:lpstr>
      <vt:lpstr>Third: Run the code WITH forking</vt:lpstr>
      <vt:lpstr>Third: Run the code WITH forking</vt:lpstr>
      <vt:lpstr>Third: Run the code WITH forking</vt:lpstr>
      <vt:lpstr>Third: Run the code WITH forking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upgrades</vt:lpstr>
      <vt:lpstr>The exec family</vt:lpstr>
      <vt:lpstr>How is the executable found?</vt:lpstr>
      <vt:lpstr>The exec family 2</vt:lpstr>
      <vt:lpstr>A small note on: argv to execv and execvp</vt:lpstr>
      <vt:lpstr>Common Errors in Writing Forking Code (Example 1)</vt:lpstr>
      <vt:lpstr>Example 1: Consider the child process</vt:lpstr>
      <vt:lpstr>Example 1: Consider the child process</vt:lpstr>
      <vt:lpstr>Example 1: Consider the child process</vt:lpstr>
      <vt:lpstr>Example 1: Consider the child process</vt:lpstr>
      <vt:lpstr>Example 1: Corrected Code</vt:lpstr>
      <vt:lpstr>Example 2: What could go wrong?</vt:lpstr>
      <vt:lpstr>Example 2: Corrected Code</vt:lpstr>
      <vt:lpstr>File APIs  (API = Application Programming Interface)</vt:lpstr>
      <vt:lpstr>Some low level file APIs</vt:lpstr>
      <vt:lpstr>How to open a file</vt:lpstr>
      <vt:lpstr>Flags in open()</vt:lpstr>
      <vt:lpstr>Creating a file with open()</vt:lpstr>
      <vt:lpstr>File descriptor vs stream</vt:lpstr>
      <vt:lpstr>File descriptors after fork and exec</vt:lpstr>
      <vt:lpstr>Visualization of File Descriptor with Fork</vt:lpstr>
      <vt:lpstr>Preview of the future</vt:lpstr>
      <vt:lpstr>Figure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Mahmood, Kaleel</cp:lastModifiedBy>
  <cp:revision>378</cp:revision>
  <dcterms:created xsi:type="dcterms:W3CDTF">2022-01-09T23:34:29Z</dcterms:created>
  <dcterms:modified xsi:type="dcterms:W3CDTF">2023-03-01T16:46:23Z</dcterms:modified>
</cp:coreProperties>
</file>