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7" Type="http://schemas.openxmlformats.org/officeDocument/2006/relationships/image" Target="../media/image18.tiff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tiff"/><Relationship Id="rId5" Type="http://schemas.openxmlformats.org/officeDocument/2006/relationships/image" Target="../media/image16.tiff"/><Relationship Id="rId4" Type="http://schemas.openxmlformats.org/officeDocument/2006/relationships/image" Target="../media/image15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AC77-9DEB-A24B-ADC1-F9DE2C845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86" y="85218"/>
            <a:ext cx="7766936" cy="1646302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IMG2RECOMMENDER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BB961-6023-1C4B-B522-D29A451FE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69" y="1676435"/>
            <a:ext cx="3113333" cy="448378"/>
          </a:xfrm>
        </p:spPr>
        <p:txBody>
          <a:bodyPr/>
          <a:lstStyle/>
          <a:p>
            <a:pPr algn="ctr"/>
            <a:r>
              <a:rPr lang="en-US" b="1" i="1" dirty="0"/>
              <a:t>An Introduction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A3D9324-F5E1-544F-A375-9D1F3FA7F2BE}"/>
              </a:ext>
            </a:extLst>
          </p:cNvPr>
          <p:cNvSpPr/>
          <p:nvPr/>
        </p:nvSpPr>
        <p:spPr>
          <a:xfrm>
            <a:off x="4211736" y="3766702"/>
            <a:ext cx="1396497" cy="989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9A6437-DF28-9F40-A311-8D934C59B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36" y="3142404"/>
            <a:ext cx="3422436" cy="22853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355563-F6CE-2A4C-BC21-41752B60C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497" y="3230409"/>
            <a:ext cx="2062163" cy="2062163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18071E52-1C72-B94C-9B0C-17FFA188298B}"/>
              </a:ext>
            </a:extLst>
          </p:cNvPr>
          <p:cNvSpPr txBox="1">
            <a:spLocks/>
          </p:cNvSpPr>
          <p:nvPr/>
        </p:nvSpPr>
        <p:spPr>
          <a:xfrm>
            <a:off x="0" y="6390214"/>
            <a:ext cx="3113333" cy="4483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i="1" dirty="0"/>
              <a:t>Mindy Zhou</a:t>
            </a:r>
          </a:p>
        </p:txBody>
      </p:sp>
    </p:spTree>
    <p:extLst>
      <p:ext uri="{BB962C8B-B14F-4D97-AF65-F5344CB8AC3E}">
        <p14:creationId xmlns:p14="http://schemas.microsoft.com/office/powerpoint/2010/main" val="11715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411A-D81C-E74E-B13E-92848C48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" y="2897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chemeClr val="tx1"/>
                </a:solidFill>
              </a:rPr>
              <a:t>Long Term Business Goals: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37ACC6-DE33-7B47-8E79-3B40A007A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865" y="784882"/>
            <a:ext cx="3147841" cy="1573920"/>
          </a:xfr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D8DEDC0D-AA51-DB48-B89A-79164510E275}"/>
              </a:ext>
            </a:extLst>
          </p:cNvPr>
          <p:cNvSpPr/>
          <p:nvPr/>
        </p:nvSpPr>
        <p:spPr>
          <a:xfrm>
            <a:off x="1685094" y="3086258"/>
            <a:ext cx="703384" cy="433754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15F6BD-2017-EB40-BA55-106715B8A6E2}"/>
              </a:ext>
            </a:extLst>
          </p:cNvPr>
          <p:cNvSpPr/>
          <p:nvPr/>
        </p:nvSpPr>
        <p:spPr>
          <a:xfrm>
            <a:off x="245988" y="3592434"/>
            <a:ext cx="3581596" cy="1371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Person Identifier </a:t>
            </a:r>
          </a:p>
          <a:p>
            <a:pPr algn="ctr"/>
            <a:r>
              <a:rPr lang="en-US" sz="2400" b="1" i="1" dirty="0">
                <a:solidFill>
                  <a:srgbClr val="FF0000"/>
                </a:solidFill>
              </a:rPr>
              <a:t>+ </a:t>
            </a:r>
          </a:p>
          <a:p>
            <a:pPr algn="ctr"/>
            <a:r>
              <a:rPr lang="en-US" b="1" i="1" dirty="0"/>
              <a:t>CNN model  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0C19C0AD-F981-CC4C-9E47-F9F793901F5E}"/>
              </a:ext>
            </a:extLst>
          </p:cNvPr>
          <p:cNvSpPr/>
          <p:nvPr/>
        </p:nvSpPr>
        <p:spPr>
          <a:xfrm>
            <a:off x="1685094" y="5201654"/>
            <a:ext cx="703384" cy="433754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5AFFB1F-87BF-0B46-BF18-7102066C699E}"/>
              </a:ext>
            </a:extLst>
          </p:cNvPr>
          <p:cNvSpPr/>
          <p:nvPr/>
        </p:nvSpPr>
        <p:spPr>
          <a:xfrm>
            <a:off x="722336" y="5730212"/>
            <a:ext cx="2628900" cy="9715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</a:t>
            </a:r>
          </a:p>
          <a:p>
            <a:pPr algn="ctr"/>
            <a:r>
              <a:rPr lang="en-US" b="1" i="1" dirty="0"/>
              <a:t>Recommender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229E355-6B6E-094E-9026-813C4CA5B0BC}"/>
              </a:ext>
            </a:extLst>
          </p:cNvPr>
          <p:cNvSpPr/>
          <p:nvPr/>
        </p:nvSpPr>
        <p:spPr>
          <a:xfrm>
            <a:off x="1242155" y="2407444"/>
            <a:ext cx="1589260" cy="59145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Images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5C7AA3F-132D-E849-ABAE-3BF7CA564CFB}"/>
              </a:ext>
            </a:extLst>
          </p:cNvPr>
          <p:cNvSpPr txBox="1">
            <a:spLocks/>
          </p:cNvSpPr>
          <p:nvPr/>
        </p:nvSpPr>
        <p:spPr>
          <a:xfrm>
            <a:off x="5700206" y="1326174"/>
            <a:ext cx="2901865" cy="5457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i="1" dirty="0">
                <a:solidFill>
                  <a:srgbClr val="002060"/>
                </a:solidFill>
              </a:rPr>
              <a:t>This Project: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6DD0C54-E41F-A547-8CE4-382D2EF19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49" y="1752781"/>
            <a:ext cx="1930402" cy="1320801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3C36D6F-5F68-FF4B-AEFA-F7AC46907FF7}"/>
              </a:ext>
            </a:extLst>
          </p:cNvPr>
          <p:cNvSpPr/>
          <p:nvPr/>
        </p:nvSpPr>
        <p:spPr>
          <a:xfrm>
            <a:off x="6176219" y="3171383"/>
            <a:ext cx="1759831" cy="37898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/>
              <a:t>Face Images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74440C5-3E8B-404C-B476-4B57E6667375}"/>
              </a:ext>
            </a:extLst>
          </p:cNvPr>
          <p:cNvSpPr/>
          <p:nvPr/>
        </p:nvSpPr>
        <p:spPr>
          <a:xfrm>
            <a:off x="6619158" y="3648166"/>
            <a:ext cx="703384" cy="433754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3DE4B3-0092-DD4A-AA8B-A34F5BB9165C}"/>
              </a:ext>
            </a:extLst>
          </p:cNvPr>
          <p:cNvSpPr/>
          <p:nvPr/>
        </p:nvSpPr>
        <p:spPr>
          <a:xfrm>
            <a:off x="4826375" y="4190457"/>
            <a:ext cx="4288950" cy="91308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/>
              <a:t>Face Cropper</a:t>
            </a:r>
          </a:p>
          <a:p>
            <a:pPr algn="ctr"/>
            <a:r>
              <a:rPr lang="en-US" sz="1600" b="1" i="1" dirty="0">
                <a:solidFill>
                  <a:srgbClr val="FF0000"/>
                </a:solidFill>
              </a:rPr>
              <a:t>+ </a:t>
            </a:r>
          </a:p>
          <a:p>
            <a:pPr algn="ctr"/>
            <a:r>
              <a:rPr lang="en-US" sz="1600" b="1" i="1" dirty="0"/>
              <a:t>Transfer Learning Model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98162450-598E-B640-A1B2-A12140F57F7F}"/>
              </a:ext>
            </a:extLst>
          </p:cNvPr>
          <p:cNvSpPr/>
          <p:nvPr/>
        </p:nvSpPr>
        <p:spPr>
          <a:xfrm>
            <a:off x="6619158" y="5309882"/>
            <a:ext cx="703384" cy="433754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615BEE6-7D6F-1F44-A5FB-A37C8FD32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621" y="5711432"/>
            <a:ext cx="1360390" cy="10179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7E5E06C-A06F-5F4E-8040-AA26FF9D46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5479" y="5832437"/>
            <a:ext cx="1379492" cy="77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0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4" grpId="0"/>
      <p:bldP spid="17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71C0-17A2-9A48-AEF2-46F0A93E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43763" cy="657225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</a:rPr>
              <a:t>High Level Approach Summary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DC613-763D-3A4E-A343-98FAF5C74E63}"/>
              </a:ext>
            </a:extLst>
          </p:cNvPr>
          <p:cNvGrpSpPr/>
          <p:nvPr/>
        </p:nvGrpSpPr>
        <p:grpSpPr>
          <a:xfrm>
            <a:off x="423766" y="719605"/>
            <a:ext cx="3581596" cy="2029156"/>
            <a:chOff x="423766" y="719605"/>
            <a:chExt cx="3581596" cy="202915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E5DF8-9594-074E-A8E9-F6D8566BDBEF}"/>
                </a:ext>
              </a:extLst>
            </p:cNvPr>
            <p:cNvSpPr/>
            <p:nvPr/>
          </p:nvSpPr>
          <p:spPr>
            <a:xfrm>
              <a:off x="423766" y="719605"/>
              <a:ext cx="3581596" cy="1371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i="1" dirty="0"/>
                <a:t>653 Images</a:t>
              </a:r>
            </a:p>
            <a:p>
              <a:pPr algn="ctr"/>
              <a:r>
                <a:rPr lang="en-US" sz="1600" b="1" i="1" dirty="0"/>
                <a:t>web scraped, labeled, cropped manually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AD9389-7114-4E42-B2F7-EE30C948D1B9}"/>
                </a:ext>
              </a:extLst>
            </p:cNvPr>
            <p:cNvCxnSpPr/>
            <p:nvPr/>
          </p:nvCxnSpPr>
          <p:spPr>
            <a:xfrm>
              <a:off x="671513" y="2214563"/>
              <a:ext cx="3114674" cy="0"/>
            </a:xfrm>
            <a:prstGeom prst="straightConnector1">
              <a:avLst/>
            </a:prstGeom>
            <a:ln w="25400">
              <a:solidFill>
                <a:schemeClr val="accent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BE80D2-ED12-5546-A5BE-3D9044CF8DD6}"/>
                </a:ext>
              </a:extLst>
            </p:cNvPr>
            <p:cNvSpPr txBox="1"/>
            <p:nvPr/>
          </p:nvSpPr>
          <p:spPr>
            <a:xfrm>
              <a:off x="894991" y="2287096"/>
              <a:ext cx="26677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Common challenge:</a:t>
              </a:r>
            </a:p>
            <a:p>
              <a:r>
                <a:rPr lang="en-US" sz="1200" b="1" dirty="0"/>
                <a:t>labor intensive and small data set </a:t>
              </a:r>
            </a:p>
          </p:txBody>
        </p:sp>
      </p:grpSp>
      <p:sp>
        <p:nvSpPr>
          <p:cNvPr id="19" name="Right Arrow 18">
            <a:extLst>
              <a:ext uri="{FF2B5EF4-FFF2-40B4-BE49-F238E27FC236}">
                <a16:creationId xmlns:a16="http://schemas.microsoft.com/office/drawing/2014/main" id="{8A58B250-5277-F248-9737-E9D7F3B70FDC}"/>
              </a:ext>
            </a:extLst>
          </p:cNvPr>
          <p:cNvSpPr/>
          <p:nvPr/>
        </p:nvSpPr>
        <p:spPr>
          <a:xfrm>
            <a:off x="4117179" y="1158010"/>
            <a:ext cx="385870" cy="36718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728EB18-FC55-724E-A5B5-F81D16529C1C}"/>
              </a:ext>
            </a:extLst>
          </p:cNvPr>
          <p:cNvGrpSpPr/>
          <p:nvPr/>
        </p:nvGrpSpPr>
        <p:grpSpPr>
          <a:xfrm>
            <a:off x="4561294" y="614317"/>
            <a:ext cx="4036215" cy="2155755"/>
            <a:chOff x="4712391" y="748180"/>
            <a:chExt cx="4036215" cy="215575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85E8A5B-A558-0D44-8048-C076953B6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7660" y="1916617"/>
              <a:ext cx="2214562" cy="885825"/>
            </a:xfrm>
            <a:prstGeom prst="rect">
              <a:avLst/>
            </a:prstGeom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D476F47-36BB-FE45-834B-58652C1C8A9E}"/>
                </a:ext>
              </a:extLst>
            </p:cNvPr>
            <p:cNvSpPr/>
            <p:nvPr/>
          </p:nvSpPr>
          <p:spPr>
            <a:xfrm>
              <a:off x="6117329" y="1532333"/>
              <a:ext cx="1300162" cy="38428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/>
                <a:t>ResNet50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37D75A0-FE7C-014E-9060-1DDEDEB0CC20}"/>
                </a:ext>
              </a:extLst>
            </p:cNvPr>
            <p:cNvSpPr/>
            <p:nvPr/>
          </p:nvSpPr>
          <p:spPr>
            <a:xfrm>
              <a:off x="4712391" y="1525190"/>
              <a:ext cx="1300162" cy="38428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/>
                <a:t>VGG16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9DFED0F-6A9A-A946-B349-515863F3B748}"/>
                </a:ext>
              </a:extLst>
            </p:cNvPr>
            <p:cNvCxnSpPr/>
            <p:nvPr/>
          </p:nvCxnSpPr>
          <p:spPr>
            <a:xfrm>
              <a:off x="7688952" y="1525190"/>
              <a:ext cx="0" cy="1378745"/>
            </a:xfrm>
            <a:prstGeom prst="straightConnector1">
              <a:avLst/>
            </a:prstGeom>
            <a:ln w="25400">
              <a:solidFill>
                <a:schemeClr val="accent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97D0E1-94E7-3542-A2BF-5B78863F5B41}"/>
                </a:ext>
              </a:extLst>
            </p:cNvPr>
            <p:cNvSpPr txBox="1"/>
            <p:nvPr/>
          </p:nvSpPr>
          <p:spPr>
            <a:xfrm>
              <a:off x="7862782" y="1909474"/>
              <a:ext cx="8858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Models 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6E750A89-B6D5-0B4A-BFDC-4C8554202047}"/>
                </a:ext>
              </a:extLst>
            </p:cNvPr>
            <p:cNvSpPr/>
            <p:nvPr/>
          </p:nvSpPr>
          <p:spPr>
            <a:xfrm>
              <a:off x="4712391" y="748180"/>
              <a:ext cx="3581596" cy="65722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i="1" dirty="0"/>
                <a:t>Solution:</a:t>
              </a:r>
            </a:p>
            <a:p>
              <a:pPr algn="ctr"/>
              <a:r>
                <a:rPr lang="en-US" sz="1600" b="1" i="1" dirty="0"/>
                <a:t>Transfer Learning </a:t>
              </a:r>
            </a:p>
          </p:txBody>
        </p:sp>
      </p:grpSp>
      <p:sp>
        <p:nvSpPr>
          <p:cNvPr id="21" name="Down Arrow 20">
            <a:extLst>
              <a:ext uri="{FF2B5EF4-FFF2-40B4-BE49-F238E27FC236}">
                <a16:creationId xmlns:a16="http://schemas.microsoft.com/office/drawing/2014/main" id="{F0DADE76-8582-D343-82D4-9FEC427C7721}"/>
              </a:ext>
            </a:extLst>
          </p:cNvPr>
          <p:cNvSpPr/>
          <p:nvPr/>
        </p:nvSpPr>
        <p:spPr>
          <a:xfrm>
            <a:off x="6575828" y="2821782"/>
            <a:ext cx="383164" cy="282791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EDFBF0-B7CA-5F42-A11E-5D8A98550F76}"/>
              </a:ext>
            </a:extLst>
          </p:cNvPr>
          <p:cNvSpPr/>
          <p:nvPr/>
        </p:nvSpPr>
        <p:spPr>
          <a:xfrm>
            <a:off x="445298" y="3030503"/>
            <a:ext cx="3500482" cy="10001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i="1" dirty="0"/>
          </a:p>
          <a:p>
            <a:pPr algn="ctr"/>
            <a:r>
              <a:rPr lang="en-US" sz="1600" b="1" i="1" dirty="0"/>
              <a:t>save best 6 models</a:t>
            </a:r>
          </a:p>
          <a:p>
            <a:pPr algn="ctr"/>
            <a:endParaRPr lang="en-US" sz="1600" b="1" i="1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D709937-E8B2-8844-87F4-B98D8F331A8A}"/>
              </a:ext>
            </a:extLst>
          </p:cNvPr>
          <p:cNvSpPr/>
          <p:nvPr/>
        </p:nvSpPr>
        <p:spPr>
          <a:xfrm>
            <a:off x="4710108" y="3120141"/>
            <a:ext cx="5014916" cy="13787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/>
          </a:p>
          <a:p>
            <a:pPr algn="ctr"/>
            <a:endParaRPr lang="en-US" b="1" i="1" dirty="0"/>
          </a:p>
          <a:p>
            <a:pPr algn="ctr"/>
            <a:r>
              <a:rPr lang="en-US" sz="1600" b="1" i="1" dirty="0"/>
              <a:t>3 one vs rest classifier</a:t>
            </a:r>
          </a:p>
          <a:p>
            <a:pPr algn="ctr"/>
            <a:r>
              <a:rPr lang="en-US" sz="1600" b="1" i="1" dirty="0"/>
              <a:t>for multi-classification</a:t>
            </a:r>
          </a:p>
          <a:p>
            <a:pPr algn="ctr"/>
            <a:r>
              <a:rPr lang="en-US" sz="1600" b="1" i="1" dirty="0"/>
              <a:t>(eyewear, hat, and beard)</a:t>
            </a:r>
          </a:p>
          <a:p>
            <a:pPr algn="ctr"/>
            <a:r>
              <a:rPr lang="en-US" sz="1600" b="1" i="1" dirty="0"/>
              <a:t>unfreeze last 5 layers and fine tune the final models</a:t>
            </a:r>
          </a:p>
          <a:p>
            <a:pPr algn="ctr"/>
            <a:endParaRPr lang="en-US" b="1" i="1" dirty="0"/>
          </a:p>
          <a:p>
            <a:pPr algn="ctr"/>
            <a:endParaRPr lang="en-US" b="1" i="1" dirty="0"/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B3B05055-79AD-C64D-BAD3-FE23F03C8BF9}"/>
              </a:ext>
            </a:extLst>
          </p:cNvPr>
          <p:cNvSpPr/>
          <p:nvPr/>
        </p:nvSpPr>
        <p:spPr>
          <a:xfrm>
            <a:off x="4170820" y="3245409"/>
            <a:ext cx="385871" cy="367181"/>
          </a:xfrm>
          <a:prstGeom prst="lef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E04BEB5-FBC7-E34E-8EB8-7ECAB50FA8BA}"/>
              </a:ext>
            </a:extLst>
          </p:cNvPr>
          <p:cNvSpPr/>
          <p:nvPr/>
        </p:nvSpPr>
        <p:spPr>
          <a:xfrm>
            <a:off x="2063628" y="4238382"/>
            <a:ext cx="357186" cy="435361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2016559-46DA-C24C-AE1A-170606CE6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903" y="4921143"/>
            <a:ext cx="1951893" cy="1217252"/>
          </a:xfrm>
          <a:prstGeom prst="rect">
            <a:avLst/>
          </a:prstGeom>
        </p:spPr>
      </p:pic>
      <p:sp>
        <p:nvSpPr>
          <p:cNvPr id="31" name="Right Arrow 30">
            <a:extLst>
              <a:ext uri="{FF2B5EF4-FFF2-40B4-BE49-F238E27FC236}">
                <a16:creationId xmlns:a16="http://schemas.microsoft.com/office/drawing/2014/main" id="{F0E5FDB5-BB27-9344-B377-A197461F5253}"/>
              </a:ext>
            </a:extLst>
          </p:cNvPr>
          <p:cNvSpPr/>
          <p:nvPr/>
        </p:nvSpPr>
        <p:spPr>
          <a:xfrm>
            <a:off x="2820313" y="5198948"/>
            <a:ext cx="385870" cy="36718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BE294E0-8F19-D540-B122-620354886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029" y="4602305"/>
            <a:ext cx="1384300" cy="14605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4A67C01-52D5-C74D-B8B3-D493FC77A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1343" y="4745523"/>
            <a:ext cx="1071210" cy="61416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884CB21-82A9-DD46-BE38-9E772F04AA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8141" y="5357418"/>
            <a:ext cx="1066800" cy="112395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3FD1088-B0E7-6F42-8685-26B112D347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4567" y="5295454"/>
            <a:ext cx="1126434" cy="43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2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6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3C2B26-D053-9346-B809-E60B0A83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43763" cy="657225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</a:rPr>
              <a:t>Model Results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D82B7-903E-A745-8B77-0A24442AA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452" y="910430"/>
            <a:ext cx="3883346" cy="2740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A61F41-DD0E-2F4D-8535-82D95A6B8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31" y="910430"/>
            <a:ext cx="3883346" cy="2740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CB1447-4E6A-2146-B89A-170491914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798" y="910430"/>
            <a:ext cx="3883346" cy="27400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6D0D9D-BE4B-1049-9E1B-8FF990868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631" y="3903661"/>
            <a:ext cx="3883346" cy="27400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E3D6C0-CD49-7D45-8FC1-A6BA492C5F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2977" y="3903661"/>
            <a:ext cx="3883346" cy="2740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DD9A00-572F-994D-AAAD-A03F358EB4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4798" y="3903661"/>
            <a:ext cx="3883346" cy="274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6FF700-0923-8648-965D-A8A2C40E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43763" cy="657225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</a:rPr>
              <a:t>Model Improvements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76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39C595-A049-C24E-BBDA-90EDFF67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4664" y="3100387"/>
            <a:ext cx="5772150" cy="657225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</a:rPr>
              <a:t>Test Out the Prototype!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8800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</TotalTime>
  <Words>97</Words>
  <Application>Microsoft Macintosh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IMG2RECOMMENDER</vt:lpstr>
      <vt:lpstr>Long Term Business Goals:</vt:lpstr>
      <vt:lpstr>High Level Approach Summary</vt:lpstr>
      <vt:lpstr>Model Results</vt:lpstr>
      <vt:lpstr>Model Improvements</vt:lpstr>
      <vt:lpstr>Test Out the Prototype!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IMG2RECOMMENDER</dc:title>
  <dc:creator>Microsoft Office User</dc:creator>
  <cp:lastModifiedBy>Microsoft Office User</cp:lastModifiedBy>
  <cp:revision>24</cp:revision>
  <dcterms:created xsi:type="dcterms:W3CDTF">2019-09-09T14:10:13Z</dcterms:created>
  <dcterms:modified xsi:type="dcterms:W3CDTF">2019-09-09T16:18:37Z</dcterms:modified>
</cp:coreProperties>
</file>