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image" Target="../media/image18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5" Type="http://schemas.openxmlformats.org/officeDocument/2006/relationships/image" Target="../media/image16.tiff"/><Relationship Id="rId4" Type="http://schemas.openxmlformats.org/officeDocument/2006/relationships/image" Target="../media/image1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suniliitb96/tutorial-keras-transfer-learning-with-resnet50" TargetMode="External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towardsdatascience.com/understanding-and-coding-a-resnet-in-keras-446d7ff84d33" TargetMode="External"/><Relationship Id="rId2" Type="http://schemas.openxmlformats.org/officeDocument/2006/relationships/hyperlink" Target="https://www.pyimagesearch.com/2017/12/04/how-to-create-a-deep-learning-dataset-using-google-im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sidereal/cnns-architectures-lenet-alexnet-vgg-googlenet-resnet-and-more-666091488df5" TargetMode="External"/><Relationship Id="rId5" Type="http://schemas.openxmlformats.org/officeDocument/2006/relationships/hyperlink" Target="https://machinelearningmastery.com/save-load-keras-deep-learning-models/" TargetMode="External"/><Relationship Id="rId10" Type="http://schemas.openxmlformats.org/officeDocument/2006/relationships/hyperlink" Target="https://towardsdatascience.com/transfer-learning-for-image-classification-using-keras-c47ccf09c8c8" TargetMode="External"/><Relationship Id="rId4" Type="http://schemas.openxmlformats.org/officeDocument/2006/relationships/hyperlink" Target="https://machinelearningmastery.com/check-point-deep-learning-models-keras/" TargetMode="External"/><Relationship Id="rId9" Type="http://schemas.openxmlformats.org/officeDocument/2006/relationships/hyperlink" Target="https://www.kaggle.com/pmigdal/transfer-learning-with-resnet-50-in-ker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AC77-9DEB-A24B-ADC1-F9DE2C845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86" y="85218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IMG2RECOMMENDER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B961-6023-1C4B-B522-D29A451FE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69" y="1676435"/>
            <a:ext cx="3113333" cy="448378"/>
          </a:xfrm>
        </p:spPr>
        <p:txBody>
          <a:bodyPr/>
          <a:lstStyle/>
          <a:p>
            <a:pPr algn="ctr"/>
            <a:r>
              <a:rPr lang="en-US" b="1" i="1" dirty="0"/>
              <a:t>An Introduction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3D9324-F5E1-544F-A375-9D1F3FA7F2BE}"/>
              </a:ext>
            </a:extLst>
          </p:cNvPr>
          <p:cNvSpPr/>
          <p:nvPr/>
        </p:nvSpPr>
        <p:spPr>
          <a:xfrm>
            <a:off x="4211736" y="3766702"/>
            <a:ext cx="1396497" cy="989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A6437-DF28-9F40-A311-8D934C59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6" y="3142404"/>
            <a:ext cx="3422436" cy="2285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55563-F6CE-2A4C-BC21-41752B60C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97" y="3230409"/>
            <a:ext cx="2062163" cy="206216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18071E52-1C72-B94C-9B0C-17FFA188298B}"/>
              </a:ext>
            </a:extLst>
          </p:cNvPr>
          <p:cNvSpPr txBox="1">
            <a:spLocks/>
          </p:cNvSpPr>
          <p:nvPr/>
        </p:nvSpPr>
        <p:spPr>
          <a:xfrm>
            <a:off x="0" y="6390214"/>
            <a:ext cx="3113333" cy="448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Mindy Zhou</a:t>
            </a:r>
          </a:p>
        </p:txBody>
      </p:sp>
    </p:spTree>
    <p:extLst>
      <p:ext uri="{BB962C8B-B14F-4D97-AF65-F5344CB8AC3E}">
        <p14:creationId xmlns:p14="http://schemas.microsoft.com/office/powerpoint/2010/main" val="1171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411A-D81C-E74E-B13E-92848C4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" y="289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Long Term Business Goals: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7ACC6-DE33-7B47-8E79-3B40A007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65" y="784882"/>
            <a:ext cx="3147841" cy="1573920"/>
          </a:xfr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8DEDC0D-AA51-DB48-B89A-79164510E275}"/>
              </a:ext>
            </a:extLst>
          </p:cNvPr>
          <p:cNvSpPr/>
          <p:nvPr/>
        </p:nvSpPr>
        <p:spPr>
          <a:xfrm>
            <a:off x="1685094" y="3086258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15F6BD-2017-EB40-BA55-106715B8A6E2}"/>
              </a:ext>
            </a:extLst>
          </p:cNvPr>
          <p:cNvSpPr/>
          <p:nvPr/>
        </p:nvSpPr>
        <p:spPr>
          <a:xfrm>
            <a:off x="245988" y="3592434"/>
            <a:ext cx="3581596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Person Identifier 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b="1" i="1" dirty="0"/>
              <a:t>CNN model 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C19C0AD-F981-CC4C-9E47-F9F793901F5E}"/>
              </a:ext>
            </a:extLst>
          </p:cNvPr>
          <p:cNvSpPr/>
          <p:nvPr/>
        </p:nvSpPr>
        <p:spPr>
          <a:xfrm>
            <a:off x="1685094" y="5201654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AFFB1F-87BF-0B46-BF18-7102066C699E}"/>
              </a:ext>
            </a:extLst>
          </p:cNvPr>
          <p:cNvSpPr/>
          <p:nvPr/>
        </p:nvSpPr>
        <p:spPr>
          <a:xfrm>
            <a:off x="722336" y="5730212"/>
            <a:ext cx="2628900" cy="9715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</a:t>
            </a:r>
          </a:p>
          <a:p>
            <a:pPr algn="ctr"/>
            <a:r>
              <a:rPr lang="en-US" b="1" i="1" dirty="0"/>
              <a:t>Recommender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29E355-6B6E-094E-9026-813C4CA5B0BC}"/>
              </a:ext>
            </a:extLst>
          </p:cNvPr>
          <p:cNvSpPr/>
          <p:nvPr/>
        </p:nvSpPr>
        <p:spPr>
          <a:xfrm>
            <a:off x="1242155" y="2407444"/>
            <a:ext cx="1589260" cy="5914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C7AA3F-132D-E849-ABAE-3BF7CA564CFB}"/>
              </a:ext>
            </a:extLst>
          </p:cNvPr>
          <p:cNvSpPr txBox="1">
            <a:spLocks/>
          </p:cNvSpPr>
          <p:nvPr/>
        </p:nvSpPr>
        <p:spPr>
          <a:xfrm>
            <a:off x="5700206" y="1326174"/>
            <a:ext cx="2901865" cy="545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i="1" dirty="0">
                <a:solidFill>
                  <a:srgbClr val="002060"/>
                </a:solidFill>
              </a:rPr>
              <a:t>This Project: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D0C54-E41F-A547-8CE4-382D2EF19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49" y="1752781"/>
            <a:ext cx="1930402" cy="1320801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3C36D6F-5F68-FF4B-AEFA-F7AC46907FF7}"/>
              </a:ext>
            </a:extLst>
          </p:cNvPr>
          <p:cNvSpPr/>
          <p:nvPr/>
        </p:nvSpPr>
        <p:spPr>
          <a:xfrm>
            <a:off x="6176219" y="3171383"/>
            <a:ext cx="1759831" cy="3789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Images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74440C5-3E8B-404C-B476-4B57E6667375}"/>
              </a:ext>
            </a:extLst>
          </p:cNvPr>
          <p:cNvSpPr/>
          <p:nvPr/>
        </p:nvSpPr>
        <p:spPr>
          <a:xfrm>
            <a:off x="6619158" y="3648166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3DE4B3-0092-DD4A-AA8B-A34F5BB9165C}"/>
              </a:ext>
            </a:extLst>
          </p:cNvPr>
          <p:cNvSpPr/>
          <p:nvPr/>
        </p:nvSpPr>
        <p:spPr>
          <a:xfrm>
            <a:off x="4826375" y="4190457"/>
            <a:ext cx="4288950" cy="91308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Face Cropper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+ </a:t>
            </a:r>
          </a:p>
          <a:p>
            <a:pPr algn="ctr"/>
            <a:r>
              <a:rPr lang="en-US" sz="1600" b="1" i="1" dirty="0"/>
              <a:t>Transfer Learning Model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162450-598E-B640-A1B2-A12140F57F7F}"/>
              </a:ext>
            </a:extLst>
          </p:cNvPr>
          <p:cNvSpPr/>
          <p:nvPr/>
        </p:nvSpPr>
        <p:spPr>
          <a:xfrm>
            <a:off x="6619158" y="5309882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15BEE6-7D6F-1F44-A5FB-A37C8FD32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21" y="5711432"/>
            <a:ext cx="1360390" cy="1017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E5E06C-A06F-5F4E-8040-AA26FF9D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79" y="5832437"/>
            <a:ext cx="1379492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71C0-17A2-9A48-AEF2-46F0A93E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High Level Approach Summary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DC613-763D-3A4E-A343-98FAF5C74E63}"/>
              </a:ext>
            </a:extLst>
          </p:cNvPr>
          <p:cNvGrpSpPr/>
          <p:nvPr/>
        </p:nvGrpSpPr>
        <p:grpSpPr>
          <a:xfrm>
            <a:off x="423766" y="719605"/>
            <a:ext cx="3581596" cy="2029156"/>
            <a:chOff x="423766" y="719605"/>
            <a:chExt cx="3581596" cy="20291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E5DF8-9594-074E-A8E9-F6D8566BDBEF}"/>
                </a:ext>
              </a:extLst>
            </p:cNvPr>
            <p:cNvSpPr/>
            <p:nvPr/>
          </p:nvSpPr>
          <p:spPr>
            <a:xfrm>
              <a:off x="423766" y="719605"/>
              <a:ext cx="3581596" cy="13716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653 Images</a:t>
              </a:r>
            </a:p>
            <a:p>
              <a:pPr algn="ctr"/>
              <a:r>
                <a:rPr lang="en-US" sz="1600" b="1" i="1" dirty="0"/>
                <a:t>web scraped, labeled, cropped manually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AD9389-7114-4E42-B2F7-EE30C948D1B9}"/>
                </a:ext>
              </a:extLst>
            </p:cNvPr>
            <p:cNvCxnSpPr/>
            <p:nvPr/>
          </p:nvCxnSpPr>
          <p:spPr>
            <a:xfrm>
              <a:off x="671513" y="2214563"/>
              <a:ext cx="3114674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E80D2-ED12-5546-A5BE-3D9044CF8DD6}"/>
                </a:ext>
              </a:extLst>
            </p:cNvPr>
            <p:cNvSpPr txBox="1"/>
            <p:nvPr/>
          </p:nvSpPr>
          <p:spPr>
            <a:xfrm>
              <a:off x="894991" y="2287096"/>
              <a:ext cx="26677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Common challenge:</a:t>
              </a:r>
            </a:p>
            <a:p>
              <a:r>
                <a:rPr lang="en-US" sz="1200" b="1" dirty="0"/>
                <a:t>labor intensive and small data set </a:t>
              </a:r>
            </a:p>
          </p:txBody>
        </p:sp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A58B250-5277-F248-9737-E9D7F3B70FDC}"/>
              </a:ext>
            </a:extLst>
          </p:cNvPr>
          <p:cNvSpPr/>
          <p:nvPr/>
        </p:nvSpPr>
        <p:spPr>
          <a:xfrm>
            <a:off x="4117179" y="1158010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28EB18-FC55-724E-A5B5-F81D16529C1C}"/>
              </a:ext>
            </a:extLst>
          </p:cNvPr>
          <p:cNvGrpSpPr/>
          <p:nvPr/>
        </p:nvGrpSpPr>
        <p:grpSpPr>
          <a:xfrm>
            <a:off x="4561294" y="614317"/>
            <a:ext cx="4036215" cy="2155755"/>
            <a:chOff x="4712391" y="748180"/>
            <a:chExt cx="4036215" cy="215575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5E8A5B-A558-0D44-8048-C076953B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7660" y="1916617"/>
              <a:ext cx="2214562" cy="88582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476F47-36BB-FE45-834B-58652C1C8A9E}"/>
                </a:ext>
              </a:extLst>
            </p:cNvPr>
            <p:cNvSpPr/>
            <p:nvPr/>
          </p:nvSpPr>
          <p:spPr>
            <a:xfrm>
              <a:off x="6117329" y="1532333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ResNet50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37D75A0-FE7C-014E-9060-1DDEDEB0CC20}"/>
                </a:ext>
              </a:extLst>
            </p:cNvPr>
            <p:cNvSpPr/>
            <p:nvPr/>
          </p:nvSpPr>
          <p:spPr>
            <a:xfrm>
              <a:off x="4712391" y="1525190"/>
              <a:ext cx="1300162" cy="38428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VGG16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DFED0F-6A9A-A946-B349-515863F3B748}"/>
                </a:ext>
              </a:extLst>
            </p:cNvPr>
            <p:cNvCxnSpPr/>
            <p:nvPr/>
          </p:nvCxnSpPr>
          <p:spPr>
            <a:xfrm>
              <a:off x="7688952" y="1525190"/>
              <a:ext cx="0" cy="1378745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97D0E1-94E7-3542-A2BF-5B78863F5B41}"/>
                </a:ext>
              </a:extLst>
            </p:cNvPr>
            <p:cNvSpPr txBox="1"/>
            <p:nvPr/>
          </p:nvSpPr>
          <p:spPr>
            <a:xfrm>
              <a:off x="7862782" y="1909474"/>
              <a:ext cx="88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Models 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750A89-B6D5-0B4A-BFDC-4C8554202047}"/>
                </a:ext>
              </a:extLst>
            </p:cNvPr>
            <p:cNvSpPr/>
            <p:nvPr/>
          </p:nvSpPr>
          <p:spPr>
            <a:xfrm>
              <a:off x="4712391" y="748180"/>
              <a:ext cx="3581596" cy="65722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/>
                <a:t>Solution:</a:t>
              </a:r>
            </a:p>
            <a:p>
              <a:pPr algn="ctr"/>
              <a:r>
                <a:rPr lang="en-US" sz="1600" b="1" i="1" dirty="0"/>
                <a:t>Transfer Learning 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F0DADE76-8582-D343-82D4-9FEC427C7721}"/>
              </a:ext>
            </a:extLst>
          </p:cNvPr>
          <p:cNvSpPr/>
          <p:nvPr/>
        </p:nvSpPr>
        <p:spPr>
          <a:xfrm>
            <a:off x="6575828" y="2821782"/>
            <a:ext cx="383164" cy="28279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EDFBF0-B7CA-5F42-A11E-5D8A98550F76}"/>
              </a:ext>
            </a:extLst>
          </p:cNvPr>
          <p:cNvSpPr/>
          <p:nvPr/>
        </p:nvSpPr>
        <p:spPr>
          <a:xfrm>
            <a:off x="445298" y="3030503"/>
            <a:ext cx="3500482" cy="10001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save best 6 models</a:t>
            </a:r>
          </a:p>
          <a:p>
            <a:pPr algn="ctr"/>
            <a:endParaRPr lang="en-US" sz="1600" b="1" i="1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D709937-E8B2-8844-87F4-B98D8F331A8A}"/>
              </a:ext>
            </a:extLst>
          </p:cNvPr>
          <p:cNvSpPr/>
          <p:nvPr/>
        </p:nvSpPr>
        <p:spPr>
          <a:xfrm>
            <a:off x="4710108" y="3120141"/>
            <a:ext cx="5014916" cy="13787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3 one vs rest classifier</a:t>
            </a:r>
          </a:p>
          <a:p>
            <a:pPr algn="ctr"/>
            <a:r>
              <a:rPr lang="en-US" sz="1600" b="1" i="1" dirty="0"/>
              <a:t>for multi-classification</a:t>
            </a:r>
          </a:p>
          <a:p>
            <a:pPr algn="ctr"/>
            <a:r>
              <a:rPr lang="en-US" sz="1600" b="1" i="1" dirty="0"/>
              <a:t>(eyewear, hat, and beard)</a:t>
            </a:r>
          </a:p>
          <a:p>
            <a:pPr algn="ctr"/>
            <a:r>
              <a:rPr lang="en-US" sz="1600" b="1" i="1" dirty="0"/>
              <a:t>unfreeze last 5 layers and fine tune the final models</a:t>
            </a:r>
          </a:p>
          <a:p>
            <a:pPr algn="ctr"/>
            <a:endParaRPr lang="en-US" b="1" i="1" dirty="0"/>
          </a:p>
          <a:p>
            <a:pPr algn="ctr"/>
            <a:endParaRPr lang="en-US" b="1" i="1" dirty="0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3B05055-79AD-C64D-BAD3-FE23F03C8BF9}"/>
              </a:ext>
            </a:extLst>
          </p:cNvPr>
          <p:cNvSpPr/>
          <p:nvPr/>
        </p:nvSpPr>
        <p:spPr>
          <a:xfrm>
            <a:off x="4170820" y="3245409"/>
            <a:ext cx="385871" cy="36718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E04BEB5-FBC7-E34E-8EB8-7ECAB50FA8BA}"/>
              </a:ext>
            </a:extLst>
          </p:cNvPr>
          <p:cNvSpPr/>
          <p:nvPr/>
        </p:nvSpPr>
        <p:spPr>
          <a:xfrm>
            <a:off x="2063628" y="4238382"/>
            <a:ext cx="357186" cy="435361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016559-46DA-C24C-AE1A-170606CE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3" y="4921143"/>
            <a:ext cx="1951893" cy="1217252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F0E5FDB5-BB27-9344-B377-A197461F5253}"/>
              </a:ext>
            </a:extLst>
          </p:cNvPr>
          <p:cNvSpPr/>
          <p:nvPr/>
        </p:nvSpPr>
        <p:spPr>
          <a:xfrm>
            <a:off x="2820313" y="5198948"/>
            <a:ext cx="385870" cy="36718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E294E0-8F19-D540-B122-62035488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029" y="4602305"/>
            <a:ext cx="1384300" cy="1460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A67C01-52D5-C74D-B8B3-D493FC77A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3" y="4745523"/>
            <a:ext cx="1071210" cy="6141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84CB21-82A9-DD46-BE38-9E772F04A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41" y="5357418"/>
            <a:ext cx="1066800" cy="11239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FD1088-B0E7-6F42-8685-26B112D34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567" y="5295454"/>
            <a:ext cx="1126434" cy="4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C2B26-D053-9346-B809-E60B0A8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Model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D82B7-903E-A745-8B77-0A24442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52" y="910430"/>
            <a:ext cx="3883346" cy="2740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61F41-DD0E-2F4D-8535-82D95A6B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31" y="910430"/>
            <a:ext cx="3883346" cy="274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B1447-4E6A-2146-B89A-17049191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98" y="910430"/>
            <a:ext cx="3883346" cy="274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D0D9D-BE4B-1049-9E1B-8FF990868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31" y="3903661"/>
            <a:ext cx="3883346" cy="2740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3D6C0-CD49-7D45-8FC1-A6BA492C5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2977" y="3903661"/>
            <a:ext cx="3883346" cy="2740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DD9A00-572F-994D-AAAD-A03F358E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798" y="3903661"/>
            <a:ext cx="3883346" cy="27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6FF700-0923-8648-965D-A8A2C40E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Future Plans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11EA7-B3FC-6F43-B29E-1B6BA46AA179}"/>
              </a:ext>
            </a:extLst>
          </p:cNvPr>
          <p:cNvSpPr/>
          <p:nvPr/>
        </p:nvSpPr>
        <p:spPr>
          <a:xfrm>
            <a:off x="271470" y="657226"/>
            <a:ext cx="3263830" cy="176844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Play more with learning rate, momentum,</a:t>
            </a:r>
          </a:p>
          <a:p>
            <a:pPr algn="ctr"/>
            <a:r>
              <a:rPr lang="en-US" sz="1600" b="1" i="1" dirty="0"/>
              <a:t>dropout rate and batch normalization</a:t>
            </a:r>
          </a:p>
          <a:p>
            <a:pPr algn="ctr"/>
            <a:r>
              <a:rPr lang="en-US" sz="1600" b="1" i="1" dirty="0"/>
              <a:t>Increase image data base with time </a:t>
            </a:r>
          </a:p>
          <a:p>
            <a:pPr algn="ctr"/>
            <a:endParaRPr lang="en-US" b="1" i="1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8C832E2-1123-134D-A42B-C4D2997C5C16}"/>
              </a:ext>
            </a:extLst>
          </p:cNvPr>
          <p:cNvSpPr/>
          <p:nvPr/>
        </p:nvSpPr>
        <p:spPr>
          <a:xfrm>
            <a:off x="3763622" y="1090978"/>
            <a:ext cx="457200" cy="50006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7CA846-5D8C-D842-B549-CF351E27A66B}"/>
              </a:ext>
            </a:extLst>
          </p:cNvPr>
          <p:cNvSpPr/>
          <p:nvPr/>
        </p:nvSpPr>
        <p:spPr>
          <a:xfrm>
            <a:off x="4433031" y="528638"/>
            <a:ext cx="3868007" cy="12235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  <a:p>
            <a:pPr algn="ctr"/>
            <a:r>
              <a:rPr lang="en-US" sz="1600" b="1" i="1" dirty="0"/>
              <a:t>Unfreeze more model layers with more data</a:t>
            </a:r>
          </a:p>
          <a:p>
            <a:pPr algn="ctr"/>
            <a:r>
              <a:rPr lang="en-US" sz="1600" b="1" i="1" dirty="0"/>
              <a:t>Create extra dense layers </a:t>
            </a:r>
          </a:p>
          <a:p>
            <a:pPr algn="ctr"/>
            <a:r>
              <a:rPr lang="en-US" sz="1600" b="1" i="1" dirty="0"/>
              <a:t>Go from transfer learning to CNN </a:t>
            </a:r>
          </a:p>
          <a:p>
            <a:pPr algn="ctr"/>
            <a:endParaRPr lang="en-US" b="1" i="1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C3C2237-04B5-B646-8A7A-346B1A3B3D90}"/>
              </a:ext>
            </a:extLst>
          </p:cNvPr>
          <p:cNvSpPr/>
          <p:nvPr/>
        </p:nvSpPr>
        <p:spPr>
          <a:xfrm>
            <a:off x="5874622" y="1925824"/>
            <a:ext cx="703384" cy="433754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14B5E0-6E2A-EB44-98FF-677FBA5FCF5F}"/>
              </a:ext>
            </a:extLst>
          </p:cNvPr>
          <p:cNvSpPr/>
          <p:nvPr/>
        </p:nvSpPr>
        <p:spPr>
          <a:xfrm>
            <a:off x="4123283" y="2425668"/>
            <a:ext cx="4820688" cy="8420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More complex accurate model to target more products</a:t>
            </a:r>
          </a:p>
          <a:p>
            <a:pPr algn="ctr"/>
            <a:endParaRPr lang="en-US" sz="16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20EE23-B18D-CD4E-BEC3-95476B84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819" y="3267763"/>
            <a:ext cx="2062163" cy="206216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5BC6E06-2D3E-3B40-AAE2-6C83D5FF8818}"/>
              </a:ext>
            </a:extLst>
          </p:cNvPr>
          <p:cNvGrpSpPr/>
          <p:nvPr/>
        </p:nvGrpSpPr>
        <p:grpSpPr>
          <a:xfrm>
            <a:off x="3673777" y="2219433"/>
            <a:ext cx="456649" cy="433754"/>
            <a:chOff x="2197420" y="4629150"/>
            <a:chExt cx="832675" cy="82325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03148-F2BB-E94B-AAD2-9BFDF67D230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420" y="5004439"/>
              <a:ext cx="832675" cy="0"/>
            </a:xfrm>
            <a:prstGeom prst="line">
              <a:avLst/>
            </a:prstGeom>
            <a:ln w="203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51F4B2-7F92-774C-9DBF-1BB30CEFEEAA}"/>
                </a:ext>
              </a:extLst>
            </p:cNvPr>
            <p:cNvCxnSpPr>
              <a:cxnSpLocks/>
            </p:cNvCxnSpPr>
            <p:nvPr/>
          </p:nvCxnSpPr>
          <p:spPr>
            <a:xfrm>
              <a:off x="2613758" y="4629150"/>
              <a:ext cx="0" cy="823253"/>
            </a:xfrm>
            <a:prstGeom prst="line">
              <a:avLst/>
            </a:prstGeom>
            <a:ln w="203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EA32340-B5EF-E242-B2C8-B6B6A00C1A47}"/>
              </a:ext>
            </a:extLst>
          </p:cNvPr>
          <p:cNvSpPr/>
          <p:nvPr/>
        </p:nvSpPr>
        <p:spPr>
          <a:xfrm>
            <a:off x="1185864" y="2659876"/>
            <a:ext cx="2487914" cy="8420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product and person identifier as a backend 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69C8AA-9C2D-9744-895C-6B467B4D7AF3}"/>
              </a:ext>
            </a:extLst>
          </p:cNvPr>
          <p:cNvSpPr/>
          <p:nvPr/>
        </p:nvSpPr>
        <p:spPr>
          <a:xfrm>
            <a:off x="542947" y="3590238"/>
            <a:ext cx="6367478" cy="31507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Advantages: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Less data memory intensive.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Automates marketing search via backend app: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b="1" dirty="0"/>
              <a:t>Less labor capital.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No need for cross site tracking: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b="1" dirty="0"/>
              <a:t>More security.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Identify potential customers without social media accounts.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1" dirty="0"/>
              <a:t>Recommends products as both personal usage and gifts.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39C595-A049-C24E-BBDA-90EDFF67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4" y="3100387"/>
            <a:ext cx="5772150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Test Out the Prototype!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BE6AD2-AB0A-E64D-BF75-993AAECE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664" y="3100387"/>
            <a:ext cx="5772150" cy="65722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Questions?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0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A39C-F0CA-5F46-9D1C-EBF168F8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260477"/>
            <a:ext cx="8596668" cy="3880773"/>
          </a:xfrm>
        </p:spPr>
        <p:txBody>
          <a:bodyPr/>
          <a:lstStyle/>
          <a:p>
            <a:r>
              <a:rPr lang="en-US" dirty="0"/>
              <a:t>Talented husband, Dr. Jason N. Dossett for setting up GPU and help with computer hardware. </a:t>
            </a:r>
          </a:p>
          <a:p>
            <a:r>
              <a:rPr lang="en-US" dirty="0"/>
              <a:t>Dr. Arun S. Maiya for forwarding helpful blog sources. </a:t>
            </a:r>
          </a:p>
          <a:p>
            <a:r>
              <a:rPr lang="en-US" dirty="0"/>
              <a:t>Flatiron instructors and coaches for discussing and providing helpful insights.</a:t>
            </a:r>
          </a:p>
          <a:p>
            <a:r>
              <a:rPr lang="en-US" dirty="0"/>
              <a:t>Wonderful students at Flatiron for being positive and encouraging.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F13471-C81F-4D44-BE5E-7D85D9F5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Acknowledgements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4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19D3-8008-134F-BA5C-F5AB64A4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903289"/>
            <a:ext cx="8596668" cy="595471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https://www.pyimagesearch.com/2017/12/04/how-to-create-a-deep-learning-dataset-using-google-images/</a:t>
            </a:r>
            <a:endParaRPr lang="en-US" dirty="0"/>
          </a:p>
          <a:p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r>
              <a:rPr lang="en-US" dirty="0">
                <a:hlinkClick r:id="rId4"/>
              </a:rPr>
              <a:t>https://machinelearningmastery.com/check-point-deep-learning-models-keras/</a:t>
            </a:r>
            <a:endParaRPr lang="en-US" dirty="0"/>
          </a:p>
          <a:p>
            <a:r>
              <a:rPr lang="en-US" dirty="0">
                <a:hlinkClick r:id="rId5"/>
              </a:rPr>
              <a:t>https://machinelearningmastery.com/save-load-keras-deep-learning-models/</a:t>
            </a:r>
            <a:endParaRPr lang="en-US" dirty="0"/>
          </a:p>
          <a:p>
            <a:r>
              <a:rPr lang="en-US" dirty="0">
                <a:hlinkClick r:id="rId6"/>
              </a:rPr>
              <a:t>https://medium.com/@sidereal/cnns-architectures-lenet-alexnet-vgg-googlenet-resnet-and-more-666091488df5</a:t>
            </a:r>
            <a:endParaRPr lang="en-US" dirty="0"/>
          </a:p>
          <a:p>
            <a:r>
              <a:rPr lang="en-US" dirty="0">
                <a:hlinkClick r:id="rId7"/>
              </a:rPr>
              <a:t>https://towardsdatascience.com/understanding-and-coding-a-resnet-in-keras-446d7ff84d33</a:t>
            </a:r>
            <a:endParaRPr lang="en-US" dirty="0"/>
          </a:p>
          <a:p>
            <a:r>
              <a:rPr lang="en-US" dirty="0">
                <a:hlinkClick r:id="rId8"/>
              </a:rPr>
              <a:t>https://www.kaggle.com/suniliitb96/tutorial-keras-transfer-learning-with-resnet50</a:t>
            </a:r>
            <a:endParaRPr lang="en-US" dirty="0"/>
          </a:p>
          <a:p>
            <a:r>
              <a:rPr lang="en-US" dirty="0">
                <a:hlinkClick r:id="rId9"/>
              </a:rPr>
              <a:t>https://www.kaggle.com/pmigdal/transfer-learning-with-resnet-50-in-keras</a:t>
            </a:r>
            <a:endParaRPr lang="en-US" dirty="0"/>
          </a:p>
          <a:p>
            <a:r>
              <a:rPr lang="en-US" dirty="0">
                <a:hlinkClick r:id="rId10"/>
              </a:rPr>
              <a:t>https://towardsdatascience.com/transfer-learning-for-image-classification-using-keras-c47ccf09c8c8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D1E172-9356-2244-9725-E07A053D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3763" cy="657225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Sources: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60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335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IMG2RECOMMENDER</vt:lpstr>
      <vt:lpstr>Long Term Business Goals:</vt:lpstr>
      <vt:lpstr>High Level Approach Summary</vt:lpstr>
      <vt:lpstr>Model Results</vt:lpstr>
      <vt:lpstr>Future Plans</vt:lpstr>
      <vt:lpstr>Test Out the Prototype!</vt:lpstr>
      <vt:lpstr>Questions?</vt:lpstr>
      <vt:lpstr>Acknowledgements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IMG2RECOMMENDER</dc:title>
  <dc:creator>Microsoft Office User</dc:creator>
  <cp:lastModifiedBy>Microsoft Office User</cp:lastModifiedBy>
  <cp:revision>33</cp:revision>
  <dcterms:created xsi:type="dcterms:W3CDTF">2019-09-09T14:10:13Z</dcterms:created>
  <dcterms:modified xsi:type="dcterms:W3CDTF">2019-09-09T17:36:18Z</dcterms:modified>
</cp:coreProperties>
</file>