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5"/>
  </p:notesMasterIdLst>
  <p:handoutMasterIdLst>
    <p:handoutMasterId r:id="rId26"/>
  </p:handoutMasterIdLst>
  <p:sldIdLst>
    <p:sldId id="256" r:id="rId5"/>
    <p:sldId id="261" r:id="rId6"/>
    <p:sldId id="262" r:id="rId7"/>
    <p:sldId id="289" r:id="rId8"/>
    <p:sldId id="264" r:id="rId9"/>
    <p:sldId id="258" r:id="rId10"/>
    <p:sldId id="278" r:id="rId11"/>
    <p:sldId id="266" r:id="rId12"/>
    <p:sldId id="292" r:id="rId13"/>
    <p:sldId id="268" r:id="rId14"/>
    <p:sldId id="280" r:id="rId15"/>
    <p:sldId id="270" r:id="rId16"/>
    <p:sldId id="293" r:id="rId17"/>
    <p:sldId id="294" r:id="rId18"/>
    <p:sldId id="260" r:id="rId19"/>
    <p:sldId id="282" r:id="rId20"/>
    <p:sldId id="283" r:id="rId21"/>
    <p:sldId id="290"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9" autoAdjust="0"/>
  </p:normalViewPr>
  <p:slideViewPr>
    <p:cSldViewPr snapToGrid="0">
      <p:cViewPr varScale="1">
        <p:scale>
          <a:sx n="110" d="100"/>
          <a:sy n="110" d="100"/>
        </p:scale>
        <p:origin x="576"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3/7/2024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7.xml"/><Relationship Id="rId5" Type="http://schemas.openxmlformats.org/officeDocument/2006/relationships/image" Target="../media/image30.jpeg"/><Relationship Id="rId4" Type="http://schemas.openxmlformats.org/officeDocument/2006/relationships/image" Target="../media/image29.jpeg"/></Relationships>
</file>

<file path=ppt/slides/_rels/slide17.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32.jpg"/><Relationship Id="rId7" Type="http://schemas.openxmlformats.org/officeDocument/2006/relationships/image" Target="../media/image36.jpg"/><Relationship Id="rId2" Type="http://schemas.openxmlformats.org/officeDocument/2006/relationships/image" Target="../media/image31.jpg"/><Relationship Id="rId1" Type="http://schemas.openxmlformats.org/officeDocument/2006/relationships/slideLayout" Target="../slideLayouts/slideLayout18.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 Id="rId9" Type="http://schemas.openxmlformats.org/officeDocument/2006/relationships/image" Target="../media/image38.jpg"/></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err="1"/>
              <a:t>Projet</a:t>
            </a:r>
            <a:r>
              <a:rPr lang="en-US" dirty="0"/>
              <a:t> Fin </a:t>
            </a:r>
            <a:r>
              <a:rPr lang="en-US" dirty="0" err="1"/>
              <a:t>d’Annee</a:t>
            </a:r>
            <a:br>
              <a:rPr lang="en-US" dirty="0"/>
            </a:br>
            <a:r>
              <a:rPr lang="en-US" dirty="0"/>
              <a:t>E-</a:t>
            </a:r>
            <a:r>
              <a:rPr lang="en-US" dirty="0" err="1"/>
              <a:t>rigation</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fr-FR" dirty="0"/>
              <a:t>Z</a:t>
            </a:r>
            <a:r>
              <a:rPr lang="en-US" dirty="0"/>
              <a:t>HU Melanie</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noProof="1"/>
              <a:t>Company A</a:t>
            </a:r>
            <a:br>
              <a:rPr lang="en-US" noProof="1"/>
            </a:br>
            <a:r>
              <a:rPr lang="en-US" noProof="1"/>
              <a:t>Product is more expensive</a:t>
            </a:r>
          </a:p>
          <a:p>
            <a:r>
              <a:rPr lang="en-US" noProof="1"/>
              <a:t>Companies B &amp; C </a:t>
            </a:r>
            <a:br>
              <a:rPr lang="en-US" noProof="1"/>
            </a:br>
            <a:r>
              <a:rPr lang="en-US" noProof="1"/>
              <a:t>Product is expensive and inconvenient to use</a:t>
            </a:r>
          </a:p>
          <a:p>
            <a:r>
              <a:rPr lang="en-US" noProof="1"/>
              <a:t>Companies D &amp; E</a:t>
            </a:r>
            <a:br>
              <a:rPr lang="en-US" noProof="1"/>
            </a:br>
            <a:r>
              <a:rPr lang="en-US"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US"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US"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US"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US"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11</a:t>
            </a:fld>
            <a:endParaRPr lang="en-US"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2246906401"/>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US"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DRAFT BLUEPRINTS</a:t>
            </a:r>
            <a:endParaRPr lang="en-US"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GATHER FEEDBACK</a:t>
            </a:r>
            <a:endParaRPr lang="en-US"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DELIVER TO CLIENT</a:t>
            </a:r>
            <a:endParaRPr lang="en-US"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US"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US"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US"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US"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US"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US"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US"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US"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US"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US"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US"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US"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US"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US"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US"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US"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US"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US"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US"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US"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US"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US"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US"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US"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US"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US"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RUN FOCUS GROUPS</a:t>
            </a:r>
            <a:endParaRPr lang="en-US"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TEST DESIGN</a:t>
            </a:r>
            <a:endParaRPr lang="en-US"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LAUNCH DESIGN</a:t>
            </a:r>
            <a:endParaRPr lang="en-US"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14</a:t>
            </a:fld>
            <a:endParaRPr lang="en-US" dirty="0"/>
          </a:p>
        </p:txBody>
      </p:sp>
    </p:spTree>
    <p:extLst>
      <p:ext uri="{BB962C8B-B14F-4D97-AF65-F5344CB8AC3E}">
        <p14:creationId xmlns:p14="http://schemas.microsoft.com/office/powerpoint/2010/main" val="308497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1922015435"/>
              </p:ext>
            </p:extLst>
          </p:nvPr>
        </p:nvGraphicFramePr>
        <p:xfrm>
          <a:off x="838200" y="182562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3157508600"/>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US" dirty="0"/>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3021991828"/>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US" dirty="0"/>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2350556506"/>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US" dirty="0"/>
              <a:t>Number of shares converted into USD</a:t>
            </a:r>
          </a:p>
          <a:p>
            <a:endParaRPr lang="en-US"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2617539870"/>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US" noProof="1"/>
              <a:t>Liquid cash we 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fr-FR" dirty="0"/>
              <a:t>CAHIER DES CHARGES</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CHARTE GRAPHIQUE</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fr-FR" dirty="0"/>
              <a:t>t</a:t>
            </a:r>
            <a:r>
              <a:rPr lang="en-US"/>
              <a:t>echnologies</a:t>
            </a:r>
            <a:endParaRPr lang="en-US"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REMERCIEMENTS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Only product specifically dedicated to this niche market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Conducted testing with college students in the area</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Designed with the help and input of experts in the field </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US" dirty="0"/>
              <a:t>Cool and stylish product</a:t>
            </a:r>
          </a:p>
          <a:p>
            <a:r>
              <a:rPr lang="en-US" noProof="1"/>
              <a:t>Areas for community connections </a:t>
            </a:r>
          </a:p>
          <a:p>
            <a:r>
              <a:rPr lang="en-US"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US"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US"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US"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US"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US"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US" noProof="1"/>
              <a:t>Selectively inclusive market</a:t>
            </a:r>
          </a:p>
          <a:p>
            <a:r>
              <a:rPr lang="en-US" noProof="1"/>
              <a:t>Serviceable available market</a:t>
            </a:r>
          </a:p>
          <a:p>
            <a:endParaRPr lang="en-US"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US"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US" dirty="0"/>
              <a:t>Opportunity to build</a:t>
            </a:r>
          </a:p>
          <a:p>
            <a:r>
              <a:rPr lang="en-US" dirty="0"/>
              <a:t>Fully inclusive market</a:t>
            </a:r>
          </a:p>
          <a:p>
            <a:r>
              <a:rPr lang="en-US"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US"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US" noProof="1"/>
              <a:t>Few competitors</a:t>
            </a:r>
          </a:p>
          <a:p>
            <a:r>
              <a:rPr lang="en-US" noProof="1"/>
              <a:t>Specifically targeted market</a:t>
            </a:r>
          </a:p>
          <a:p>
            <a:r>
              <a:rPr lang="en-US" noProof="1"/>
              <a:t>Serviceable obtainable market</a:t>
            </a:r>
            <a:endParaRPr lang="en-US"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0485431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TotalTime>
  <Words>805</Words>
  <Application>Microsoft Office PowerPoint</Application>
  <PresentationFormat>Widescreen</PresentationFormat>
  <Paragraphs>301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Tenorite</vt:lpstr>
      <vt:lpstr>Monoline</vt:lpstr>
      <vt:lpstr>Projet Fin d’Annee E-rigation</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Fin d’Annee E-rigation</dc:title>
  <dc:creator>Mélanie Zhu</dc:creator>
  <cp:lastModifiedBy>Mélanie Zhu</cp:lastModifiedBy>
  <cp:revision>3</cp:revision>
  <dcterms:created xsi:type="dcterms:W3CDTF">2024-03-07T13:26:02Z</dcterms:created>
  <dcterms:modified xsi:type="dcterms:W3CDTF">2024-03-07T13:28:52Z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