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SemiBold"/>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
      <p:font typeface="Montserrat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slide" Target="slides/slide15.xml"/><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ontserratMedium-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5d652ae1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5d652ae1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5d652ae1e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5d652ae1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5d652ae1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5d652ae1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5d652ae1e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5d652ae1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5d652ae1e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5d652ae1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5d652ae1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5d652ae1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5d652ae1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5d652ae1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5d652ae1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5d652ae1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5d652ae1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5d652ae1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5d652ae1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5d652ae1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06d325da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06d325da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6d325da2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6d325da2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6d325da2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6d325da2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5d652ae1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5d652ae1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5d652ae1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5d652ae1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5d652ae1e_0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5d652ae1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7928"/>
                </a:solidFil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7928"/>
                </a:solidFill>
              </a:endParaRPr>
            </a:p>
          </p:txBody>
        </p:sp>
        <p:sp>
          <p:nvSpPr>
            <p:cNvPr id="14" name="Google Shape;14;p2"/>
            <p:cNvSpPr/>
            <p:nvPr/>
          </p:nvSpPr>
          <p:spPr>
            <a:xfrm rot="-5400000">
              <a:off x="1646" y="-75"/>
              <a:ext cx="2299800" cy="2300100"/>
            </a:xfrm>
            <a:prstGeom prst="diagStripe">
              <a:avLst>
                <a:gd fmla="val 50000" name="adj"/>
              </a:avLst>
            </a:prstGeom>
            <a:solidFill>
              <a:srgbClr val="347928"/>
            </a:solidFill>
            <a:ln cap="flat" cmpd="sng" w="9525">
              <a:solidFill>
                <a:srgbClr val="3479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grpSp>
        <p:nvGrpSpPr>
          <p:cNvPr id="97" name="Google Shape;97;p11"/>
          <p:cNvGrpSpPr/>
          <p:nvPr/>
        </p:nvGrpSpPr>
        <p:grpSpPr>
          <a:xfrm>
            <a:off x="4406400" y="0"/>
            <a:ext cx="4737600" cy="5143065"/>
            <a:chOff x="4406400" y="0"/>
            <a:chExt cx="4737600" cy="5143065"/>
          </a:xfrm>
        </p:grpSpPr>
        <p:sp>
          <p:nvSpPr>
            <p:cNvPr id="98" name="Google Shape;9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17" name="Google Shape;117;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8" name="Google Shape;11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BE6"/>
        </a:solidFill>
      </p:bgPr>
    </p:bg>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1" name="Google Shape;21;p3"/>
          <p:cNvGrpSpPr/>
          <p:nvPr/>
        </p:nvGrpSpPr>
        <p:grpSpPr>
          <a:xfrm>
            <a:off x="7746950" y="3994805"/>
            <a:ext cx="1397050" cy="1148710"/>
            <a:chOff x="0" y="381001"/>
            <a:chExt cx="1037850" cy="1016287"/>
          </a:xfrm>
        </p:grpSpPr>
        <p:sp>
          <p:nvSpPr>
            <p:cNvPr id="22" name="Google Shape;22;p3"/>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3"/>
          <p:cNvGrpSpPr/>
          <p:nvPr/>
        </p:nvGrpSpPr>
        <p:grpSpPr>
          <a:xfrm>
            <a:off x="0" y="3"/>
            <a:ext cx="1397050" cy="1148710"/>
            <a:chOff x="0" y="381001"/>
            <a:chExt cx="1037850" cy="1016287"/>
          </a:xfrm>
        </p:grpSpPr>
        <p:sp>
          <p:nvSpPr>
            <p:cNvPr id="25" name="Google Shape;25;p3"/>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1752600" y="393750"/>
            <a:ext cx="65838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4"/>
          <p:cNvSpPr txBox="1"/>
          <p:nvPr>
            <p:ph idx="1" type="body"/>
          </p:nvPr>
        </p:nvSpPr>
        <p:spPr>
          <a:xfrm>
            <a:off x="1297500" y="15929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30" name="Google Shape;30;p4"/>
          <p:cNvGrpSpPr/>
          <p:nvPr/>
        </p:nvGrpSpPr>
        <p:grpSpPr>
          <a:xfrm>
            <a:off x="7746950" y="3994780"/>
            <a:ext cx="1397050" cy="1148710"/>
            <a:chOff x="0" y="381001"/>
            <a:chExt cx="1037850" cy="1016287"/>
          </a:xfrm>
        </p:grpSpPr>
        <p:sp>
          <p:nvSpPr>
            <p:cNvPr id="31" name="Google Shape;31;p4"/>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a:off x="0" y="5"/>
            <a:ext cx="1397050" cy="1148710"/>
            <a:chOff x="0" y="381001"/>
            <a:chExt cx="1037850" cy="1016287"/>
          </a:xfrm>
        </p:grpSpPr>
        <p:sp>
          <p:nvSpPr>
            <p:cNvPr id="34" name="Google Shape;34;p4"/>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grpSp>
        <p:nvGrpSpPr>
          <p:cNvPr id="37" name="Google Shape;37;p5"/>
          <p:cNvGrpSpPr/>
          <p:nvPr/>
        </p:nvGrpSpPr>
        <p:grpSpPr>
          <a:xfrm>
            <a:off x="0" y="381001"/>
            <a:ext cx="1037850" cy="1016287"/>
            <a:chOff x="0" y="381001"/>
            <a:chExt cx="1037850" cy="1016287"/>
          </a:xfrm>
        </p:grpSpPr>
        <p:sp>
          <p:nvSpPr>
            <p:cNvPr id="38" name="Google Shape;38;p5"/>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 name="Google Shape;42;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 name="Google Shape;4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1752600" y="393750"/>
            <a:ext cx="65838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6"/>
          <p:cNvGrpSpPr/>
          <p:nvPr/>
        </p:nvGrpSpPr>
        <p:grpSpPr>
          <a:xfrm>
            <a:off x="7746950" y="3994805"/>
            <a:ext cx="1397050" cy="1148710"/>
            <a:chOff x="0" y="381001"/>
            <a:chExt cx="1037850" cy="1016287"/>
          </a:xfrm>
        </p:grpSpPr>
        <p:sp>
          <p:nvSpPr>
            <p:cNvPr id="48" name="Google Shape;48;p6"/>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6"/>
          <p:cNvGrpSpPr/>
          <p:nvPr/>
        </p:nvGrpSpPr>
        <p:grpSpPr>
          <a:xfrm>
            <a:off x="0" y="5"/>
            <a:ext cx="1397050" cy="1148710"/>
            <a:chOff x="0" y="381001"/>
            <a:chExt cx="1037850" cy="1016287"/>
          </a:xfrm>
        </p:grpSpPr>
        <p:sp>
          <p:nvSpPr>
            <p:cNvPr id="51" name="Google Shape;51;p6"/>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grpSp>
        <p:nvGrpSpPr>
          <p:cNvPr id="54" name="Google Shape;54;p7"/>
          <p:cNvGrpSpPr/>
          <p:nvPr/>
        </p:nvGrpSpPr>
        <p:grpSpPr>
          <a:xfrm>
            <a:off x="0" y="381001"/>
            <a:ext cx="1037850" cy="1016287"/>
            <a:chOff x="0" y="381001"/>
            <a:chExt cx="1037850" cy="1016287"/>
          </a:xfrm>
        </p:grpSpPr>
        <p:sp>
          <p:nvSpPr>
            <p:cNvPr id="55" name="Google Shape;55;p7"/>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8" name="Google Shape;58;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grpSp>
        <p:nvGrpSpPr>
          <p:cNvPr id="61" name="Google Shape;61;p8"/>
          <p:cNvGrpSpPr/>
          <p:nvPr/>
        </p:nvGrpSpPr>
        <p:grpSpPr>
          <a:xfrm>
            <a:off x="4406400" y="0"/>
            <a:ext cx="4737600" cy="5143500"/>
            <a:chOff x="4406400" y="0"/>
            <a:chExt cx="4737600" cy="5143500"/>
          </a:xfrm>
        </p:grpSpPr>
        <p:sp>
          <p:nvSpPr>
            <p:cNvPr id="62" name="Google Shape;6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a:off x="6908099" y="2069680"/>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7227414" y="37111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 name="Google Shape;8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FFBE6"/>
        </a:solidFill>
      </p:bgPr>
    </p:bg>
    <p:spTree>
      <p:nvGrpSpPr>
        <p:cNvPr id="82" name="Shape 82"/>
        <p:cNvGrpSpPr/>
        <p:nvPr/>
      </p:nvGrpSpPr>
      <p:grpSpPr>
        <a:xfrm>
          <a:off x="0" y="0"/>
          <a:ext cx="0" cy="0"/>
          <a:chOff x="0" y="0"/>
          <a:chExt cx="0" cy="0"/>
        </a:xfrm>
      </p:grpSpPr>
      <p:grpSp>
        <p:nvGrpSpPr>
          <p:cNvPr id="83" name="Google Shape;83;p9"/>
          <p:cNvGrpSpPr/>
          <p:nvPr/>
        </p:nvGrpSpPr>
        <p:grpSpPr>
          <a:xfrm>
            <a:off x="0" y="381001"/>
            <a:ext cx="1037850" cy="1016287"/>
            <a:chOff x="0" y="381001"/>
            <a:chExt cx="1037850" cy="1016287"/>
          </a:xfrm>
        </p:grpSpPr>
        <p:sp>
          <p:nvSpPr>
            <p:cNvPr id="84" name="Google Shape;84;p9"/>
            <p:cNvSpPr/>
            <p:nvPr/>
          </p:nvSpPr>
          <p:spPr>
            <a:xfrm rot="-5400000">
              <a:off x="0" y="381001"/>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7928"/>
                </a:solidFill>
              </a:endParaRPr>
            </a:p>
          </p:txBody>
        </p:sp>
        <p:sp>
          <p:nvSpPr>
            <p:cNvPr id="85" name="Google Shape;85;p9"/>
            <p:cNvSpPr/>
            <p:nvPr/>
          </p:nvSpPr>
          <p:spPr>
            <a:xfrm flipH="1">
              <a:off x="229050" y="588489"/>
              <a:ext cx="808800" cy="808800"/>
            </a:xfrm>
            <a:prstGeom prst="diagStripe">
              <a:avLst>
                <a:gd fmla="val 50000" name="adj"/>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7928"/>
                </a:solidFill>
              </a:endParaRPr>
            </a:p>
          </p:txBody>
        </p:sp>
      </p:grpSp>
      <p:sp>
        <p:nvSpPr>
          <p:cNvPr id="86" name="Google Shape;8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7" name="Google Shape;8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88" name="Google Shape;8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9" name="Google Shape;8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grpSp>
        <p:nvGrpSpPr>
          <p:cNvPr id="91" name="Google Shape;91;p10"/>
          <p:cNvGrpSpPr/>
          <p:nvPr/>
        </p:nvGrpSpPr>
        <p:grpSpPr>
          <a:xfrm>
            <a:off x="0" y="4128572"/>
            <a:ext cx="698925" cy="684657"/>
            <a:chOff x="0" y="3785672"/>
            <a:chExt cx="698925" cy="684657"/>
          </a:xfrm>
        </p:grpSpPr>
        <p:sp>
          <p:nvSpPr>
            <p:cNvPr id="92" name="Google Shape;9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95" name="Google Shape;9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www.kaggle.com/datasets/akinniyiakinwande/nigerian-traffic-crashes-2020-2024/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124" name="Shape 124"/>
        <p:cNvGrpSpPr/>
        <p:nvPr/>
      </p:nvGrpSpPr>
      <p:grpSpPr>
        <a:xfrm>
          <a:off x="0" y="0"/>
          <a:ext cx="0" cy="0"/>
          <a:chOff x="0" y="0"/>
          <a:chExt cx="0" cy="0"/>
        </a:xfrm>
      </p:grpSpPr>
      <p:sp>
        <p:nvSpPr>
          <p:cNvPr id="125" name="Google Shape;125;p13"/>
          <p:cNvSpPr txBox="1"/>
          <p:nvPr>
            <p:ph type="ctrTitle"/>
          </p:nvPr>
        </p:nvSpPr>
        <p:spPr>
          <a:xfrm>
            <a:off x="3537150" y="1578400"/>
            <a:ext cx="5017500" cy="1569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38761D"/>
                </a:solidFill>
                <a:latin typeface="Montserrat Medium"/>
                <a:ea typeface="Montserrat Medium"/>
                <a:cs typeface="Montserrat Medium"/>
                <a:sym typeface="Montserrat Medium"/>
              </a:rPr>
              <a:t>ANALYSIS OF NIGERIAN TRAFFIC CRASHES (2020</a:t>
            </a:r>
            <a:r>
              <a:rPr lang="en" sz="3000">
                <a:solidFill>
                  <a:srgbClr val="38761D"/>
                </a:solidFill>
                <a:latin typeface="Montserrat Medium"/>
                <a:ea typeface="Montserrat Medium"/>
                <a:cs typeface="Montserrat Medium"/>
                <a:sym typeface="Montserrat Medium"/>
              </a:rPr>
              <a:t>-2024)</a:t>
            </a:r>
            <a:endParaRPr sz="3000">
              <a:solidFill>
                <a:srgbClr val="38761D"/>
              </a:solidFill>
              <a:latin typeface="Montserrat Medium"/>
              <a:ea typeface="Montserrat Medium"/>
              <a:cs typeface="Montserrat Medium"/>
              <a:sym typeface="Montserrat Medium"/>
            </a:endParaRPr>
          </a:p>
        </p:txBody>
      </p:sp>
      <p:sp>
        <p:nvSpPr>
          <p:cNvPr id="126" name="Google Shape;126;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400">
                <a:solidFill>
                  <a:srgbClr val="38761D"/>
                </a:solidFill>
                <a:latin typeface="Montserrat"/>
                <a:ea typeface="Montserrat"/>
                <a:cs typeface="Montserrat"/>
                <a:sym typeface="Montserrat"/>
              </a:rPr>
              <a:t>Trends, Causes, and Prevention Strategies</a:t>
            </a:r>
            <a:endParaRPr b="1" sz="1400">
              <a:solidFill>
                <a:srgbClr val="38761D"/>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40" name="Shape 240"/>
        <p:cNvGrpSpPr/>
        <p:nvPr/>
      </p:nvGrpSpPr>
      <p:grpSpPr>
        <a:xfrm>
          <a:off x="0" y="0"/>
          <a:ext cx="0" cy="0"/>
          <a:chOff x="0" y="0"/>
          <a:chExt cx="0" cy="0"/>
        </a:xfrm>
      </p:grpSpPr>
      <p:sp>
        <p:nvSpPr>
          <p:cNvPr id="241" name="Google Shape;241;p22"/>
          <p:cNvSpPr txBox="1"/>
          <p:nvPr>
            <p:ph type="title"/>
          </p:nvPr>
        </p:nvSpPr>
        <p:spPr>
          <a:xfrm>
            <a:off x="1752600" y="393750"/>
            <a:ext cx="6583800" cy="4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7928"/>
                </a:solidFill>
              </a:rPr>
              <a:t>TOP 4 CRASH PRONE STATES</a:t>
            </a:r>
            <a:endParaRPr>
              <a:solidFill>
                <a:srgbClr val="347928"/>
              </a:solidFill>
            </a:endParaRPr>
          </a:p>
        </p:txBody>
      </p:sp>
      <p:pic>
        <p:nvPicPr>
          <p:cNvPr id="242" name="Google Shape;242;p22"/>
          <p:cNvPicPr preferRelativeResize="0"/>
          <p:nvPr/>
        </p:nvPicPr>
        <p:blipFill>
          <a:blip r:embed="rId3">
            <a:alphaModFix/>
          </a:blip>
          <a:stretch>
            <a:fillRect/>
          </a:stretch>
        </p:blipFill>
        <p:spPr>
          <a:xfrm>
            <a:off x="1558750" y="920625"/>
            <a:ext cx="6026477"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46" name="Shape 246"/>
        <p:cNvGrpSpPr/>
        <p:nvPr/>
      </p:nvGrpSpPr>
      <p:grpSpPr>
        <a:xfrm>
          <a:off x="0" y="0"/>
          <a:ext cx="0" cy="0"/>
          <a:chOff x="0" y="0"/>
          <a:chExt cx="0" cy="0"/>
        </a:xfrm>
      </p:grpSpPr>
      <p:sp>
        <p:nvSpPr>
          <p:cNvPr id="247" name="Google Shape;247;p23"/>
          <p:cNvSpPr txBox="1"/>
          <p:nvPr>
            <p:ph type="title"/>
          </p:nvPr>
        </p:nvSpPr>
        <p:spPr>
          <a:xfrm>
            <a:off x="823850" y="2053000"/>
            <a:ext cx="73041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22">
                <a:solidFill>
                  <a:srgbClr val="347928"/>
                </a:solidFill>
                <a:latin typeface="Montserrat SemiBold"/>
                <a:ea typeface="Montserrat SemiBold"/>
                <a:cs typeface="Montserrat SemiBold"/>
                <a:sym typeface="Montserrat SemiBold"/>
              </a:rPr>
              <a:t>Peak crash quarter:</a:t>
            </a:r>
            <a:endParaRPr sz="2222">
              <a:solidFill>
                <a:srgbClr val="347928"/>
              </a:solidFill>
              <a:latin typeface="Montserrat SemiBold"/>
              <a:ea typeface="Montserrat SemiBold"/>
              <a:cs typeface="Montserrat SemiBold"/>
              <a:sym typeface="Montserrat SemiBold"/>
            </a:endParaRPr>
          </a:p>
          <a:p>
            <a:pPr indent="0" lvl="0" marL="0" rtl="0" algn="l">
              <a:spcBef>
                <a:spcPts val="1000"/>
              </a:spcBef>
              <a:spcAft>
                <a:spcPts val="0"/>
              </a:spcAft>
              <a:buNone/>
            </a:pPr>
            <a:r>
              <a:rPr lang="en" sz="2000">
                <a:solidFill>
                  <a:srgbClr val="347928"/>
                </a:solidFill>
                <a:latin typeface="Montserrat SemiBold"/>
                <a:ea typeface="Montserrat SemiBold"/>
                <a:cs typeface="Montserrat SemiBold"/>
                <a:sym typeface="Montserrat SemiBold"/>
              </a:rPr>
              <a:t>The quarter with the highest number of crashes is Q4 (October to December), with an average crash rate ranging from 92% to 97% coinciding with the end-of-year celebrations. </a:t>
            </a:r>
            <a:endParaRPr sz="2000">
              <a:solidFill>
                <a:srgbClr val="34792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2000">
              <a:solidFill>
                <a:srgbClr val="347928"/>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1752600" y="393750"/>
            <a:ext cx="6583800" cy="4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7928"/>
                </a:solidFill>
              </a:rPr>
              <a:t>PEAK CRASH QUARTER</a:t>
            </a:r>
            <a:endParaRPr>
              <a:solidFill>
                <a:srgbClr val="347928"/>
              </a:solidFill>
            </a:endParaRPr>
          </a:p>
        </p:txBody>
      </p:sp>
      <p:pic>
        <p:nvPicPr>
          <p:cNvPr id="253" name="Google Shape;253;p24"/>
          <p:cNvPicPr preferRelativeResize="0"/>
          <p:nvPr/>
        </p:nvPicPr>
        <p:blipFill>
          <a:blip r:embed="rId3">
            <a:alphaModFix/>
          </a:blip>
          <a:stretch>
            <a:fillRect/>
          </a:stretch>
        </p:blipFill>
        <p:spPr>
          <a:xfrm>
            <a:off x="1635050" y="806325"/>
            <a:ext cx="5873903"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57" name="Shape 257"/>
        <p:cNvGrpSpPr/>
        <p:nvPr/>
      </p:nvGrpSpPr>
      <p:grpSpPr>
        <a:xfrm>
          <a:off x="0" y="0"/>
          <a:ext cx="0" cy="0"/>
          <a:chOff x="0" y="0"/>
          <a:chExt cx="0" cy="0"/>
        </a:xfrm>
      </p:grpSpPr>
      <p:sp>
        <p:nvSpPr>
          <p:cNvPr id="258" name="Google Shape;258;p25"/>
          <p:cNvSpPr txBox="1"/>
          <p:nvPr>
            <p:ph type="title"/>
          </p:nvPr>
        </p:nvSpPr>
        <p:spPr>
          <a:xfrm>
            <a:off x="823850" y="2053000"/>
            <a:ext cx="73041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22">
                <a:solidFill>
                  <a:srgbClr val="347928"/>
                </a:solidFill>
                <a:latin typeface="Montserrat SemiBold"/>
                <a:ea typeface="Montserrat SemiBold"/>
                <a:cs typeface="Montserrat SemiBold"/>
                <a:sym typeface="Montserrat SemiBold"/>
              </a:rPr>
              <a:t>Affected vehicle:</a:t>
            </a:r>
            <a:endParaRPr sz="2222">
              <a:solidFill>
                <a:srgbClr val="347928"/>
              </a:solidFill>
              <a:latin typeface="Montserrat SemiBold"/>
              <a:ea typeface="Montserrat SemiBold"/>
              <a:cs typeface="Montserrat SemiBold"/>
              <a:sym typeface="Montserrat SemiBold"/>
            </a:endParaRPr>
          </a:p>
          <a:p>
            <a:pPr indent="0" lvl="0" marL="0" rtl="0" algn="l">
              <a:spcBef>
                <a:spcPts val="1000"/>
              </a:spcBef>
              <a:spcAft>
                <a:spcPts val="0"/>
              </a:spcAft>
              <a:buNone/>
            </a:pPr>
            <a:r>
              <a:rPr lang="en" sz="2000">
                <a:solidFill>
                  <a:srgbClr val="347928"/>
                </a:solidFill>
                <a:latin typeface="Montserrat SemiBold"/>
                <a:ea typeface="Montserrat SemiBold"/>
                <a:cs typeface="Montserrat SemiBold"/>
                <a:sym typeface="Montserrat SemiBold"/>
              </a:rPr>
              <a:t>A total of 52,146 vehicles were involved in crashes from 2020-2024.</a:t>
            </a:r>
            <a:endParaRPr sz="2000">
              <a:solidFill>
                <a:srgbClr val="347928"/>
              </a:solidFill>
              <a:latin typeface="Montserrat SemiBold"/>
              <a:ea typeface="Montserrat SemiBold"/>
              <a:cs typeface="Montserrat SemiBold"/>
              <a:sym typeface="Montserrat SemiBold"/>
            </a:endParaRPr>
          </a:p>
          <a:p>
            <a:pPr indent="0" lvl="0" marL="0" rtl="0" algn="l">
              <a:spcBef>
                <a:spcPts val="1000"/>
              </a:spcBef>
              <a:spcAft>
                <a:spcPts val="0"/>
              </a:spcAft>
              <a:buNone/>
            </a:pPr>
            <a:r>
              <a:t/>
            </a:r>
            <a:endParaRPr sz="2222">
              <a:solidFill>
                <a:srgbClr val="347928"/>
              </a:solidFill>
              <a:latin typeface="Montserrat SemiBold"/>
              <a:ea typeface="Montserrat SemiBold"/>
              <a:cs typeface="Montserrat SemiBold"/>
              <a:sym typeface="Montserrat SemiBold"/>
            </a:endParaRPr>
          </a:p>
          <a:p>
            <a:pPr indent="0" lvl="0" marL="0" rtl="0" algn="l">
              <a:spcBef>
                <a:spcPts val="1000"/>
              </a:spcBef>
              <a:spcAft>
                <a:spcPts val="0"/>
              </a:spcAft>
              <a:buNone/>
            </a:pPr>
            <a:r>
              <a:t/>
            </a:r>
            <a:endParaRPr sz="2000">
              <a:solidFill>
                <a:srgbClr val="347928"/>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62" name="Shape 262"/>
        <p:cNvGrpSpPr/>
        <p:nvPr/>
      </p:nvGrpSpPr>
      <p:grpSpPr>
        <a:xfrm>
          <a:off x="0" y="0"/>
          <a:ext cx="0" cy="0"/>
          <a:chOff x="0" y="0"/>
          <a:chExt cx="0" cy="0"/>
        </a:xfrm>
      </p:grpSpPr>
      <p:sp>
        <p:nvSpPr>
          <p:cNvPr id="263" name="Google Shape;263;p26"/>
          <p:cNvSpPr txBox="1"/>
          <p:nvPr>
            <p:ph type="title"/>
          </p:nvPr>
        </p:nvSpPr>
        <p:spPr>
          <a:xfrm>
            <a:off x="823850" y="2053000"/>
            <a:ext cx="7304100" cy="1287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22">
                <a:solidFill>
                  <a:srgbClr val="347928"/>
                </a:solidFill>
                <a:latin typeface="Montserrat SemiBold"/>
                <a:ea typeface="Montserrat SemiBold"/>
                <a:cs typeface="Montserrat SemiBold"/>
                <a:sym typeface="Montserrat SemiBold"/>
              </a:rPr>
              <a:t>Crash Severity:</a:t>
            </a:r>
            <a:endParaRPr sz="2000">
              <a:solidFill>
                <a:srgbClr val="347928"/>
              </a:solidFill>
              <a:latin typeface="Montserrat SemiBold"/>
              <a:ea typeface="Montserrat SemiBold"/>
              <a:cs typeface="Montserrat SemiBold"/>
              <a:sym typeface="Montserrat SemiBold"/>
            </a:endParaRPr>
          </a:p>
          <a:p>
            <a:pPr indent="-342900" lvl="0" marL="457200" rtl="0" algn="l">
              <a:spcBef>
                <a:spcPts val="1000"/>
              </a:spcBef>
              <a:spcAft>
                <a:spcPts val="0"/>
              </a:spcAft>
              <a:buClr>
                <a:srgbClr val="347928"/>
              </a:buClr>
              <a:buSzPct val="100000"/>
              <a:buFont typeface="Montserrat SemiBold"/>
              <a:buChar char="●"/>
            </a:pPr>
            <a:r>
              <a:rPr lang="en" sz="2000">
                <a:solidFill>
                  <a:srgbClr val="347928"/>
                </a:solidFill>
                <a:latin typeface="Montserrat SemiBold"/>
                <a:ea typeface="Montserrat SemiBold"/>
                <a:cs typeface="Montserrat SemiBold"/>
                <a:sym typeface="Montserrat SemiBold"/>
              </a:rPr>
              <a:t>Minor/Major Injuries make up 86% of all crash severity.</a:t>
            </a:r>
            <a:endParaRPr sz="2000">
              <a:solidFill>
                <a:srgbClr val="347928"/>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347928"/>
              </a:buClr>
              <a:buSzPct val="100000"/>
              <a:buFont typeface="Montserrat SemiBold"/>
              <a:buChar char="●"/>
            </a:pPr>
            <a:r>
              <a:rPr lang="en" sz="2000">
                <a:solidFill>
                  <a:srgbClr val="347928"/>
                </a:solidFill>
                <a:latin typeface="Montserrat SemiBold"/>
                <a:ea typeface="Montserrat SemiBold"/>
                <a:cs typeface="Montserrat SemiBold"/>
                <a:sym typeface="Montserrat SemiBold"/>
              </a:rPr>
              <a:t>14% of crashes lead to severe outcomes such as death, with other factors and overspeeding being major contributing factors.</a:t>
            </a:r>
            <a:endParaRPr sz="2000">
              <a:solidFill>
                <a:srgbClr val="34792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2000">
              <a:solidFill>
                <a:srgbClr val="34792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2000">
              <a:solidFill>
                <a:srgbClr val="347928"/>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1752600" y="393750"/>
            <a:ext cx="6583800" cy="4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7928"/>
                </a:solidFill>
              </a:rPr>
              <a:t>CRASH SEVERITY</a:t>
            </a:r>
            <a:endParaRPr>
              <a:solidFill>
                <a:srgbClr val="347928"/>
              </a:solidFill>
            </a:endParaRPr>
          </a:p>
        </p:txBody>
      </p:sp>
      <p:pic>
        <p:nvPicPr>
          <p:cNvPr id="269" name="Google Shape;269;p27"/>
          <p:cNvPicPr preferRelativeResize="0"/>
          <p:nvPr/>
        </p:nvPicPr>
        <p:blipFill>
          <a:blip r:embed="rId3">
            <a:alphaModFix/>
          </a:blip>
          <a:stretch>
            <a:fillRect/>
          </a:stretch>
        </p:blipFill>
        <p:spPr>
          <a:xfrm>
            <a:off x="1710150" y="806325"/>
            <a:ext cx="5723693"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73" name="Shape 273"/>
        <p:cNvGrpSpPr/>
        <p:nvPr/>
      </p:nvGrpSpPr>
      <p:grpSpPr>
        <a:xfrm>
          <a:off x="0" y="0"/>
          <a:ext cx="0" cy="0"/>
          <a:chOff x="0" y="0"/>
          <a:chExt cx="0" cy="0"/>
        </a:xfrm>
      </p:grpSpPr>
      <p:sp>
        <p:nvSpPr>
          <p:cNvPr id="274" name="Google Shape;274;p28"/>
          <p:cNvSpPr txBox="1"/>
          <p:nvPr>
            <p:ph type="title"/>
          </p:nvPr>
        </p:nvSpPr>
        <p:spPr>
          <a:xfrm>
            <a:off x="837300" y="1777350"/>
            <a:ext cx="7469400" cy="15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solidFill>
                  <a:srgbClr val="347928"/>
                </a:solidFill>
              </a:rPr>
              <a:t>PROPOSED ACTIONS OR RECOMMENDATIONS FOR REDUCING TRAFFIC CRASHES.</a:t>
            </a:r>
            <a:endParaRPr b="1">
              <a:solidFill>
                <a:srgbClr val="347928"/>
              </a:solidFill>
            </a:endParaRPr>
          </a:p>
          <a:p>
            <a:pPr indent="0" lvl="0" marL="0" rtl="0" algn="l">
              <a:spcBef>
                <a:spcPts val="0"/>
              </a:spcBef>
              <a:spcAft>
                <a:spcPts val="0"/>
              </a:spcAft>
              <a:buNone/>
            </a:pPr>
            <a:r>
              <a:t/>
            </a:r>
            <a:endParaRPr>
              <a:solidFill>
                <a:srgbClr val="34792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78" name="Shape 278"/>
        <p:cNvGrpSpPr/>
        <p:nvPr/>
      </p:nvGrpSpPr>
      <p:grpSpPr>
        <a:xfrm>
          <a:off x="0" y="0"/>
          <a:ext cx="0" cy="0"/>
          <a:chOff x="0" y="0"/>
          <a:chExt cx="0" cy="0"/>
        </a:xfrm>
      </p:grpSpPr>
      <p:sp>
        <p:nvSpPr>
          <p:cNvPr id="279" name="Google Shape;279;p29"/>
          <p:cNvSpPr txBox="1"/>
          <p:nvPr>
            <p:ph type="title"/>
          </p:nvPr>
        </p:nvSpPr>
        <p:spPr>
          <a:xfrm>
            <a:off x="582550" y="1422400"/>
            <a:ext cx="7151700" cy="3327300"/>
          </a:xfrm>
          <a:prstGeom prst="rect">
            <a:avLst/>
          </a:prstGeom>
        </p:spPr>
        <p:txBody>
          <a:bodyPr anchorCtr="0" anchor="ctr" bIns="91425" lIns="91425" spcFirstLastPara="1" rIns="91425" wrap="square" tIns="91425">
            <a:normAutofit fontScale="90000"/>
          </a:bodyPr>
          <a:lstStyle/>
          <a:p>
            <a:pPr indent="0" lvl="0" marL="0" rtl="0" algn="l">
              <a:lnSpc>
                <a:spcPct val="116250"/>
              </a:lnSpc>
              <a:spcBef>
                <a:spcPts val="0"/>
              </a:spcBef>
              <a:spcAft>
                <a:spcPts val="0"/>
              </a:spcAft>
              <a:buNone/>
            </a:pPr>
            <a:r>
              <a:rPr b="1" lang="en" sz="1411">
                <a:solidFill>
                  <a:srgbClr val="347928"/>
                </a:solidFill>
              </a:rPr>
              <a:t>Address Human Behaviour: </a:t>
            </a:r>
            <a:endParaRPr b="1" sz="1411">
              <a:solidFill>
                <a:srgbClr val="347928"/>
              </a:solidFill>
            </a:endParaRPr>
          </a:p>
          <a:p>
            <a:pPr indent="-303529" lvl="0" marL="6858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Recommendation: Implement targeted driver education programs and stricter law enforcement. </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Justification: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Since human behaviour, such as speed violations and fatigue, plays a significant role in crashes, targeted awareness campaigns should be developed to educate drivers about safe practices.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Additionally, enforcing traffic laws such as speed limits and penalties can deter risky behaviour. </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Actions:</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Launch awareness campaigns addressing speeding, fatigue and distracted driving, particularly in high-risk areas like FCT, Ogun, Nasarawa, Kaduna and OYO. </a:t>
            </a:r>
            <a:endParaRPr sz="1311">
              <a:solidFill>
                <a:srgbClr val="347928"/>
              </a:solidFill>
              <a:latin typeface="Montserrat Medium"/>
              <a:ea typeface="Montserrat Medium"/>
              <a:cs typeface="Montserrat Medium"/>
              <a:sym typeface="Montserrat Medium"/>
            </a:endParaRPr>
          </a:p>
          <a:p>
            <a:pPr indent="-297180" lvl="2" marL="1600200" rtl="0" algn="l">
              <a:lnSpc>
                <a:spcPct val="116250"/>
              </a:lnSpc>
              <a:spcBef>
                <a:spcPts val="0"/>
              </a:spcBef>
              <a:spcAft>
                <a:spcPts val="0"/>
              </a:spcAft>
              <a:buClr>
                <a:srgbClr val="347928"/>
              </a:buClr>
              <a:buSzPct val="91525"/>
              <a:buFont typeface="Montserrat Medium"/>
              <a:buChar char="▪"/>
            </a:pPr>
            <a:r>
              <a:rPr lang="en" sz="1311">
                <a:solidFill>
                  <a:srgbClr val="347928"/>
                </a:solidFill>
                <a:latin typeface="Montserrat Medium"/>
                <a:ea typeface="Montserrat Medium"/>
                <a:cs typeface="Montserrat Medium"/>
                <a:sym typeface="Montserrat Medium"/>
              </a:rPr>
              <a:t>Increase law enforcement presence, particularly during peak traffic quarters and in regions with a high frequency of crashes.</a:t>
            </a:r>
            <a:r>
              <a:rPr lang="en" sz="1200">
                <a:solidFill>
                  <a:srgbClr val="347928"/>
                </a:solidFill>
                <a:latin typeface="Montserrat Medium"/>
                <a:ea typeface="Montserrat Medium"/>
                <a:cs typeface="Montserrat Medium"/>
                <a:sym typeface="Montserrat Medium"/>
              </a:rPr>
              <a:t> </a:t>
            </a:r>
            <a:endParaRPr sz="1200">
              <a:solidFill>
                <a:srgbClr val="347928"/>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200">
              <a:solidFill>
                <a:srgbClr val="34792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83" name="Shape 283"/>
        <p:cNvGrpSpPr/>
        <p:nvPr/>
      </p:nvGrpSpPr>
      <p:grpSpPr>
        <a:xfrm>
          <a:off x="0" y="0"/>
          <a:ext cx="0" cy="0"/>
          <a:chOff x="0" y="0"/>
          <a:chExt cx="0" cy="0"/>
        </a:xfrm>
      </p:grpSpPr>
      <p:sp>
        <p:nvSpPr>
          <p:cNvPr id="284" name="Google Shape;284;p30"/>
          <p:cNvSpPr txBox="1"/>
          <p:nvPr>
            <p:ph type="title"/>
          </p:nvPr>
        </p:nvSpPr>
        <p:spPr>
          <a:xfrm>
            <a:off x="823850" y="1748025"/>
            <a:ext cx="6834900" cy="2671500"/>
          </a:xfrm>
          <a:prstGeom prst="rect">
            <a:avLst/>
          </a:prstGeom>
        </p:spPr>
        <p:txBody>
          <a:bodyPr anchorCtr="0" anchor="ctr" bIns="91425" lIns="91425" spcFirstLastPara="1" rIns="91425" wrap="square" tIns="91425">
            <a:noAutofit/>
          </a:bodyPr>
          <a:lstStyle/>
          <a:p>
            <a:pPr indent="0" lvl="0" marL="0" rtl="0" algn="l">
              <a:lnSpc>
                <a:spcPct val="116250"/>
              </a:lnSpc>
              <a:spcBef>
                <a:spcPts val="0"/>
              </a:spcBef>
              <a:spcAft>
                <a:spcPts val="0"/>
              </a:spcAft>
              <a:buNone/>
            </a:pPr>
            <a:r>
              <a:rPr b="1" lang="en" sz="1250">
                <a:solidFill>
                  <a:srgbClr val="347928"/>
                </a:solidFill>
              </a:rPr>
              <a:t>Improve Infrastructure: </a:t>
            </a:r>
            <a:endParaRPr b="1" sz="1250">
              <a:solidFill>
                <a:srgbClr val="347928"/>
              </a:solidFill>
            </a:endParaRPr>
          </a:p>
          <a:p>
            <a:pPr indent="-301625" lvl="0" marL="685800" rtl="0" algn="l">
              <a:lnSpc>
                <a:spcPct val="116250"/>
              </a:lnSpc>
              <a:spcBef>
                <a:spcPts val="0"/>
              </a:spcBef>
              <a:spcAft>
                <a:spcPts val="0"/>
              </a:spcAft>
              <a:buClr>
                <a:srgbClr val="347928"/>
              </a:buClr>
              <a:buSzPts val="1150"/>
              <a:buFont typeface="Montserrat Medium"/>
              <a:buChar char="●"/>
            </a:pPr>
            <a:r>
              <a:rPr lang="en" sz="1150">
                <a:solidFill>
                  <a:srgbClr val="347928"/>
                </a:solidFill>
                <a:latin typeface="Montserrat Medium"/>
                <a:ea typeface="Montserrat Medium"/>
                <a:cs typeface="Montserrat Medium"/>
                <a:sym typeface="Montserrat Medium"/>
              </a:rPr>
              <a:t>Recommendation: Upgrade and maintain road infrastructure in high-crash locations. </a:t>
            </a:r>
            <a:endParaRPr sz="1150">
              <a:solidFill>
                <a:srgbClr val="347928"/>
              </a:solidFill>
              <a:latin typeface="Montserrat Medium"/>
              <a:ea typeface="Montserrat Medium"/>
              <a:cs typeface="Montserrat Medium"/>
              <a:sym typeface="Montserrat Medium"/>
            </a:endParaRPr>
          </a:p>
          <a:p>
            <a:pPr indent="-301625" lvl="1" marL="1143000" rtl="0" algn="l">
              <a:lnSpc>
                <a:spcPct val="116250"/>
              </a:lnSpc>
              <a:spcBef>
                <a:spcPts val="0"/>
              </a:spcBef>
              <a:spcAft>
                <a:spcPts val="0"/>
              </a:spcAft>
              <a:buClr>
                <a:srgbClr val="347928"/>
              </a:buClr>
              <a:buSzPts val="1150"/>
              <a:buFont typeface="Montserrat Medium"/>
              <a:buChar char="o"/>
            </a:pPr>
            <a:r>
              <a:rPr lang="en" sz="1150">
                <a:solidFill>
                  <a:srgbClr val="347928"/>
                </a:solidFill>
                <a:latin typeface="Montserrat Medium"/>
                <a:ea typeface="Montserrat Medium"/>
                <a:cs typeface="Montserrat Medium"/>
                <a:sym typeface="Montserrat Medium"/>
              </a:rPr>
              <a:t>Justification: </a:t>
            </a:r>
            <a:endParaRPr sz="1150">
              <a:solidFill>
                <a:srgbClr val="347928"/>
              </a:solidFill>
              <a:latin typeface="Montserrat Medium"/>
              <a:ea typeface="Montserrat Medium"/>
              <a:cs typeface="Montserrat Medium"/>
              <a:sym typeface="Montserrat Medium"/>
            </a:endParaRPr>
          </a:p>
          <a:p>
            <a:pPr indent="-301625" lvl="2" marL="1600200" rtl="0" algn="l">
              <a:lnSpc>
                <a:spcPct val="116250"/>
              </a:lnSpc>
              <a:spcBef>
                <a:spcPts val="0"/>
              </a:spcBef>
              <a:spcAft>
                <a:spcPts val="0"/>
              </a:spcAft>
              <a:buClr>
                <a:srgbClr val="347928"/>
              </a:buClr>
              <a:buSzPts val="1150"/>
              <a:buFont typeface="Montserrat Medium"/>
              <a:buChar char="▪"/>
            </a:pPr>
            <a:r>
              <a:rPr lang="en" sz="1150">
                <a:solidFill>
                  <a:srgbClr val="347928"/>
                </a:solidFill>
                <a:latin typeface="Montserrat Medium"/>
                <a:ea typeface="Montserrat Medium"/>
                <a:cs typeface="Montserrat Medium"/>
                <a:sym typeface="Montserrat Medium"/>
              </a:rPr>
              <a:t>Poor infrastructure, such as bad road conditions, inadequate signage, or poorly designed intersections, is a significant contributor to crashes. </a:t>
            </a:r>
            <a:endParaRPr sz="1150">
              <a:solidFill>
                <a:srgbClr val="347928"/>
              </a:solidFill>
              <a:latin typeface="Montserrat Medium"/>
              <a:ea typeface="Montserrat Medium"/>
              <a:cs typeface="Montserrat Medium"/>
              <a:sym typeface="Montserrat Medium"/>
            </a:endParaRPr>
          </a:p>
          <a:p>
            <a:pPr indent="-301625" lvl="2" marL="1600200" rtl="0" algn="l">
              <a:lnSpc>
                <a:spcPct val="116250"/>
              </a:lnSpc>
              <a:spcBef>
                <a:spcPts val="0"/>
              </a:spcBef>
              <a:spcAft>
                <a:spcPts val="0"/>
              </a:spcAft>
              <a:buClr>
                <a:srgbClr val="347928"/>
              </a:buClr>
              <a:buSzPts val="1150"/>
              <a:buFont typeface="Montserrat Medium"/>
              <a:buChar char="▪"/>
            </a:pPr>
            <a:r>
              <a:rPr lang="en" sz="1150">
                <a:solidFill>
                  <a:srgbClr val="347928"/>
                </a:solidFill>
                <a:latin typeface="Montserrat Medium"/>
                <a:ea typeface="Montserrat Medium"/>
                <a:cs typeface="Montserrat Medium"/>
                <a:sym typeface="Montserrat Medium"/>
              </a:rPr>
              <a:t>Improving the physical state of roads and enhancing road safety features can reduce accident rates. </a:t>
            </a:r>
            <a:endParaRPr sz="1150">
              <a:solidFill>
                <a:srgbClr val="347928"/>
              </a:solidFill>
              <a:latin typeface="Montserrat Medium"/>
              <a:ea typeface="Montserrat Medium"/>
              <a:cs typeface="Montserrat Medium"/>
              <a:sym typeface="Montserrat Medium"/>
            </a:endParaRPr>
          </a:p>
          <a:p>
            <a:pPr indent="-301625" lvl="1" marL="1143000" rtl="0" algn="l">
              <a:lnSpc>
                <a:spcPct val="116250"/>
              </a:lnSpc>
              <a:spcBef>
                <a:spcPts val="0"/>
              </a:spcBef>
              <a:spcAft>
                <a:spcPts val="0"/>
              </a:spcAft>
              <a:buClr>
                <a:srgbClr val="347928"/>
              </a:buClr>
              <a:buSzPts val="1150"/>
              <a:buFont typeface="Montserrat Medium"/>
              <a:buChar char="o"/>
            </a:pPr>
            <a:r>
              <a:rPr lang="en" sz="1150">
                <a:solidFill>
                  <a:srgbClr val="347928"/>
                </a:solidFill>
                <a:latin typeface="Montserrat Medium"/>
                <a:ea typeface="Montserrat Medium"/>
                <a:cs typeface="Montserrat Medium"/>
                <a:sym typeface="Montserrat Medium"/>
              </a:rPr>
              <a:t>Actions: </a:t>
            </a:r>
            <a:endParaRPr sz="1150">
              <a:solidFill>
                <a:srgbClr val="347928"/>
              </a:solidFill>
              <a:latin typeface="Montserrat Medium"/>
              <a:ea typeface="Montserrat Medium"/>
              <a:cs typeface="Montserrat Medium"/>
              <a:sym typeface="Montserrat Medium"/>
            </a:endParaRPr>
          </a:p>
          <a:p>
            <a:pPr indent="-301625" lvl="2" marL="1600200" rtl="0" algn="l">
              <a:lnSpc>
                <a:spcPct val="116250"/>
              </a:lnSpc>
              <a:spcBef>
                <a:spcPts val="0"/>
              </a:spcBef>
              <a:spcAft>
                <a:spcPts val="0"/>
              </a:spcAft>
              <a:buClr>
                <a:srgbClr val="347928"/>
              </a:buClr>
              <a:buSzPts val="1150"/>
              <a:buFont typeface="Montserrat Medium"/>
              <a:buChar char="▪"/>
            </a:pPr>
            <a:r>
              <a:rPr lang="en" sz="1150">
                <a:solidFill>
                  <a:srgbClr val="347928"/>
                </a:solidFill>
                <a:latin typeface="Montserrat Medium"/>
                <a:ea typeface="Montserrat Medium"/>
                <a:cs typeface="Montserrat Medium"/>
                <a:sym typeface="Montserrat Medium"/>
              </a:rPr>
              <a:t>Conduct regular road maintenance, focusing on high-risk areas where crashes frequently occur. </a:t>
            </a:r>
            <a:endParaRPr sz="1150">
              <a:solidFill>
                <a:srgbClr val="347928"/>
              </a:solidFill>
              <a:latin typeface="Montserrat Medium"/>
              <a:ea typeface="Montserrat Medium"/>
              <a:cs typeface="Montserrat Medium"/>
              <a:sym typeface="Montserrat Medium"/>
            </a:endParaRPr>
          </a:p>
          <a:p>
            <a:pPr indent="-301625" lvl="2" marL="1600200" rtl="0" algn="l">
              <a:lnSpc>
                <a:spcPct val="116250"/>
              </a:lnSpc>
              <a:spcBef>
                <a:spcPts val="0"/>
              </a:spcBef>
              <a:spcAft>
                <a:spcPts val="0"/>
              </a:spcAft>
              <a:buClr>
                <a:srgbClr val="347928"/>
              </a:buClr>
              <a:buSzPts val="1150"/>
              <a:buFont typeface="Montserrat Medium"/>
              <a:buChar char="▪"/>
            </a:pPr>
            <a:r>
              <a:rPr lang="en" sz="1150">
                <a:solidFill>
                  <a:srgbClr val="347928"/>
                </a:solidFill>
                <a:latin typeface="Montserrat Medium"/>
                <a:ea typeface="Montserrat Medium"/>
                <a:cs typeface="Montserrat Medium"/>
                <a:sym typeface="Montserrat Medium"/>
              </a:rPr>
              <a:t>Improve road signage, lighting, and lane markings to guide drivers, especially in hazardous areas.</a:t>
            </a:r>
            <a:endParaRPr sz="1150">
              <a:solidFill>
                <a:srgbClr val="347928"/>
              </a:solidFill>
              <a:latin typeface="Montserrat Medium"/>
              <a:ea typeface="Montserrat Medium"/>
              <a:cs typeface="Montserrat Medium"/>
              <a:sym typeface="Montserrat Medium"/>
            </a:endParaRPr>
          </a:p>
          <a:p>
            <a:pPr indent="-301625" lvl="2" marL="1600200" rtl="0" algn="l">
              <a:lnSpc>
                <a:spcPct val="116250"/>
              </a:lnSpc>
              <a:spcBef>
                <a:spcPts val="0"/>
              </a:spcBef>
              <a:spcAft>
                <a:spcPts val="0"/>
              </a:spcAft>
              <a:buClr>
                <a:srgbClr val="347928"/>
              </a:buClr>
              <a:buSzPts val="1150"/>
              <a:buFont typeface="Montserrat Medium"/>
              <a:buChar char="▪"/>
            </a:pPr>
            <a:r>
              <a:rPr lang="en" sz="1150">
                <a:solidFill>
                  <a:srgbClr val="347928"/>
                </a:solidFill>
                <a:latin typeface="Montserrat Medium"/>
                <a:ea typeface="Montserrat Medium"/>
                <a:cs typeface="Montserrat Medium"/>
                <a:sym typeface="Montserrat Medium"/>
              </a:rPr>
              <a:t>Install traffic calming measures (e.g., speed bumps, traffic circles) in accident-prone locations.</a:t>
            </a:r>
            <a:endParaRPr sz="1150">
              <a:solidFill>
                <a:srgbClr val="347928"/>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88" name="Shape 288"/>
        <p:cNvGrpSpPr/>
        <p:nvPr/>
      </p:nvGrpSpPr>
      <p:grpSpPr>
        <a:xfrm>
          <a:off x="0" y="0"/>
          <a:ext cx="0" cy="0"/>
          <a:chOff x="0" y="0"/>
          <a:chExt cx="0" cy="0"/>
        </a:xfrm>
      </p:grpSpPr>
      <p:sp>
        <p:nvSpPr>
          <p:cNvPr id="289" name="Google Shape;289;p31"/>
          <p:cNvSpPr txBox="1"/>
          <p:nvPr>
            <p:ph type="title"/>
          </p:nvPr>
        </p:nvSpPr>
        <p:spPr>
          <a:xfrm>
            <a:off x="571500" y="1785775"/>
            <a:ext cx="7125000" cy="2595900"/>
          </a:xfrm>
          <a:prstGeom prst="rect">
            <a:avLst/>
          </a:prstGeom>
        </p:spPr>
        <p:txBody>
          <a:bodyPr anchorCtr="0" anchor="ctr" bIns="91425" lIns="91425" spcFirstLastPara="1" rIns="91425" wrap="square" tIns="91425">
            <a:normAutofit fontScale="90000"/>
          </a:bodyPr>
          <a:lstStyle/>
          <a:p>
            <a:pPr indent="0" lvl="0" marL="0" rtl="0" algn="l">
              <a:lnSpc>
                <a:spcPct val="116250"/>
              </a:lnSpc>
              <a:spcBef>
                <a:spcPts val="0"/>
              </a:spcBef>
              <a:spcAft>
                <a:spcPts val="0"/>
              </a:spcAft>
              <a:buNone/>
            </a:pPr>
            <a:r>
              <a:rPr b="1" lang="en" sz="1422">
                <a:solidFill>
                  <a:srgbClr val="347928"/>
                </a:solidFill>
              </a:rPr>
              <a:t>Environmental Condition Mitigation: </a:t>
            </a:r>
            <a:endParaRPr b="1" sz="1422">
              <a:solidFill>
                <a:srgbClr val="347928"/>
              </a:solidFill>
            </a:endParaRPr>
          </a:p>
          <a:p>
            <a:pPr indent="-303529" lvl="0" marL="6858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Recommendation: Implement safety measures to address weather-related risks.</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Justification: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Environmental factors like poor weather conditions (e.g., rain, fog) increase crash risk.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Providing timely weather information and improving road design can help reduce weather-related crashes. </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Actions: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Ensure weather information is made available to drivers through mobile apps, roadside signs, or media during hazardous conditions.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Install more drainage systems in areas prone to flooding and improve road surfaces that may become slippery during rain.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Increase the visibility of road markings and signage, especially in areas frequently affected by fog or heavy rainfall. </a:t>
            </a:r>
            <a:endParaRPr sz="1311">
              <a:solidFill>
                <a:srgbClr val="347928"/>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rgbClr val="34792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130" name="Shape 130"/>
        <p:cNvGrpSpPr/>
        <p:nvPr/>
      </p:nvGrpSpPr>
      <p:grpSpPr>
        <a:xfrm>
          <a:off x="0" y="0"/>
          <a:ext cx="0" cy="0"/>
          <a:chOff x="0" y="0"/>
          <a:chExt cx="0" cy="0"/>
        </a:xfrm>
      </p:grpSpPr>
      <p:sp>
        <p:nvSpPr>
          <p:cNvPr id="131" name="Google Shape;131;p14"/>
          <p:cNvSpPr txBox="1"/>
          <p:nvPr>
            <p:ph type="title"/>
          </p:nvPr>
        </p:nvSpPr>
        <p:spPr>
          <a:xfrm>
            <a:off x="1752600" y="393750"/>
            <a:ext cx="658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47928"/>
                </a:solidFill>
              </a:rPr>
              <a:t>The problem</a:t>
            </a:r>
            <a:endParaRPr b="1">
              <a:solidFill>
                <a:srgbClr val="347928"/>
              </a:solidFill>
            </a:endParaRPr>
          </a:p>
        </p:txBody>
      </p:sp>
      <p:sp>
        <p:nvSpPr>
          <p:cNvPr id="132" name="Google Shape;132;p14"/>
          <p:cNvSpPr txBox="1"/>
          <p:nvPr>
            <p:ph idx="4294967295" type="body"/>
          </p:nvPr>
        </p:nvSpPr>
        <p:spPr>
          <a:xfrm>
            <a:off x="457250" y="1388900"/>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47928"/>
                </a:solidFill>
                <a:latin typeface="Montserrat SemiBold"/>
                <a:ea typeface="Montserrat SemiBold"/>
                <a:cs typeface="Montserrat SemiBold"/>
                <a:sym typeface="Montserrat SemiBold"/>
              </a:rPr>
              <a:t>Context</a:t>
            </a:r>
            <a:endParaRPr>
              <a:solidFill>
                <a:srgbClr val="347928"/>
              </a:solidFill>
              <a:latin typeface="Montserrat SemiBold"/>
              <a:ea typeface="Montserrat SemiBold"/>
              <a:cs typeface="Montserrat SemiBold"/>
              <a:sym typeface="Montserrat SemiBold"/>
            </a:endParaRPr>
          </a:p>
        </p:txBody>
      </p:sp>
      <p:sp>
        <p:nvSpPr>
          <p:cNvPr id="133" name="Google Shape;133;p14"/>
          <p:cNvSpPr txBox="1"/>
          <p:nvPr>
            <p:ph idx="4294967295" type="body"/>
          </p:nvPr>
        </p:nvSpPr>
        <p:spPr>
          <a:xfrm>
            <a:off x="457250" y="1850300"/>
            <a:ext cx="3670200" cy="284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935"/>
              <a:buNone/>
            </a:pPr>
            <a:r>
              <a:rPr lang="en" sz="1120">
                <a:solidFill>
                  <a:srgbClr val="347928"/>
                </a:solidFill>
                <a:latin typeface="Montserrat Medium"/>
                <a:ea typeface="Montserrat Medium"/>
                <a:cs typeface="Montserrat Medium"/>
                <a:sym typeface="Montserrat Medium"/>
              </a:rPr>
              <a:t>Between 2020 and 2024, Nigeria witnessed a concerning rise in traffic crashes, leading to significant loss of life, injuries, and economic strain. Contributing factors include poor road conditions, inadequate enforcement of traffic laws, reckless driving, and adverse weather. Despite the efforts of the Federal Road Safety Corps (FRSC) to curb accidents, crashes remain a major public safety issue. This analysis seeks to explore trends, identify root causes, and propose data-driven strategies to reduce traffic crashes and improve road safety across the country.</a:t>
            </a:r>
            <a:endParaRPr sz="1120">
              <a:solidFill>
                <a:srgbClr val="347928"/>
              </a:solidFill>
              <a:latin typeface="Montserrat Medium"/>
              <a:ea typeface="Montserrat Medium"/>
              <a:cs typeface="Montserrat Medium"/>
              <a:sym typeface="Montserrat Medium"/>
            </a:endParaRPr>
          </a:p>
        </p:txBody>
      </p:sp>
      <p:sp>
        <p:nvSpPr>
          <p:cNvPr id="134" name="Google Shape;134;p14"/>
          <p:cNvSpPr txBox="1"/>
          <p:nvPr>
            <p:ph idx="4294967295" type="body"/>
          </p:nvPr>
        </p:nvSpPr>
        <p:spPr>
          <a:xfrm>
            <a:off x="4572000" y="1388900"/>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47928"/>
                </a:solidFill>
                <a:latin typeface="Montserrat SemiBold"/>
                <a:ea typeface="Montserrat SemiBold"/>
                <a:cs typeface="Montserrat SemiBold"/>
                <a:sym typeface="Montserrat SemiBold"/>
              </a:rPr>
              <a:t>Problem statement</a:t>
            </a:r>
            <a:endParaRPr>
              <a:solidFill>
                <a:srgbClr val="347928"/>
              </a:solidFill>
              <a:latin typeface="Montserrat SemiBold"/>
              <a:ea typeface="Montserrat SemiBold"/>
              <a:cs typeface="Montserrat SemiBold"/>
              <a:sym typeface="Montserrat SemiBold"/>
            </a:endParaRPr>
          </a:p>
        </p:txBody>
      </p:sp>
      <p:sp>
        <p:nvSpPr>
          <p:cNvPr id="135" name="Google Shape;135;p14"/>
          <p:cNvSpPr txBox="1"/>
          <p:nvPr>
            <p:ph idx="4294967295" type="body"/>
          </p:nvPr>
        </p:nvSpPr>
        <p:spPr>
          <a:xfrm>
            <a:off x="4572000" y="1919300"/>
            <a:ext cx="3191400" cy="271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120">
                <a:solidFill>
                  <a:srgbClr val="347928"/>
                </a:solidFill>
                <a:latin typeface="Montserrat Medium"/>
                <a:ea typeface="Montserrat Medium"/>
                <a:cs typeface="Montserrat Medium"/>
                <a:sym typeface="Montserrat Medium"/>
              </a:rPr>
              <a:t>The rising number of traffic crashes in Nigeria from 2020 to 2024 has become a critical public safety issue, resulting in increased fatalities, injuries, and economic losses. Factors such as poor road infrastructure, inadequate law enforcement, and reckless driving contribute to the high accident rates. This analysis aims to identify key trends and causes of these crashes, providing actionable insights to help reduce incidents and improve road safety.</a:t>
            </a:r>
            <a:endParaRPr sz="1120">
              <a:solidFill>
                <a:srgbClr val="347928"/>
              </a:solidFill>
              <a:latin typeface="Montserrat Medium"/>
              <a:ea typeface="Montserrat Medium"/>
              <a:cs typeface="Montserrat Medium"/>
              <a:sym typeface="Montserrat Medium"/>
            </a:endParaRPr>
          </a:p>
        </p:txBody>
      </p:sp>
      <p:cxnSp>
        <p:nvCxnSpPr>
          <p:cNvPr id="136" name="Google Shape;136;p14"/>
          <p:cNvCxnSpPr/>
          <p:nvPr/>
        </p:nvCxnSpPr>
        <p:spPr>
          <a:xfrm>
            <a:off x="457250" y="1816100"/>
            <a:ext cx="2057400" cy="12600"/>
          </a:xfrm>
          <a:prstGeom prst="straightConnector1">
            <a:avLst/>
          </a:prstGeom>
          <a:noFill/>
          <a:ln cap="flat" cmpd="sng" w="9525">
            <a:solidFill>
              <a:srgbClr val="347928"/>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37" name="Google Shape;137;p14"/>
          <p:cNvCxnSpPr/>
          <p:nvPr/>
        </p:nvCxnSpPr>
        <p:spPr>
          <a:xfrm>
            <a:off x="4580950" y="1816100"/>
            <a:ext cx="2057400" cy="12600"/>
          </a:xfrm>
          <a:prstGeom prst="straightConnector1">
            <a:avLst/>
          </a:prstGeom>
          <a:noFill/>
          <a:ln cap="flat" cmpd="sng" w="9525">
            <a:solidFill>
              <a:srgbClr val="347928"/>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93" name="Shape 293"/>
        <p:cNvGrpSpPr/>
        <p:nvPr/>
      </p:nvGrpSpPr>
      <p:grpSpPr>
        <a:xfrm>
          <a:off x="0" y="0"/>
          <a:ext cx="0" cy="0"/>
          <a:chOff x="0" y="0"/>
          <a:chExt cx="0" cy="0"/>
        </a:xfrm>
      </p:grpSpPr>
      <p:sp>
        <p:nvSpPr>
          <p:cNvPr id="294" name="Google Shape;294;p32"/>
          <p:cNvSpPr txBox="1"/>
          <p:nvPr>
            <p:ph type="title"/>
          </p:nvPr>
        </p:nvSpPr>
        <p:spPr>
          <a:xfrm>
            <a:off x="811275" y="1345600"/>
            <a:ext cx="6784500" cy="2791800"/>
          </a:xfrm>
          <a:prstGeom prst="rect">
            <a:avLst/>
          </a:prstGeom>
        </p:spPr>
        <p:txBody>
          <a:bodyPr anchorCtr="0" anchor="ctr" bIns="91425" lIns="91425" spcFirstLastPara="1" rIns="91425" wrap="square" tIns="91425">
            <a:normAutofit fontScale="90000"/>
          </a:bodyPr>
          <a:lstStyle/>
          <a:p>
            <a:pPr indent="0" lvl="0" marL="228600" rtl="0" algn="l">
              <a:lnSpc>
                <a:spcPct val="116250"/>
              </a:lnSpc>
              <a:spcBef>
                <a:spcPts val="0"/>
              </a:spcBef>
              <a:spcAft>
                <a:spcPts val="0"/>
              </a:spcAft>
              <a:buNone/>
            </a:pPr>
            <a:r>
              <a:rPr b="1" lang="en" sz="1422">
                <a:solidFill>
                  <a:srgbClr val="347928"/>
                </a:solidFill>
              </a:rPr>
              <a:t>Speed Control and Traffic Law Enforcement: </a:t>
            </a:r>
            <a:endParaRPr b="1" sz="1422">
              <a:solidFill>
                <a:srgbClr val="347928"/>
              </a:solidFill>
            </a:endParaRPr>
          </a:p>
          <a:p>
            <a:pPr indent="-303529" lvl="0" marL="6858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Recommendation: Strengthen enforcement of speed limits and install speed monitoring systems. </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Justification: Speed violations are a leading cause of crashes. Enforcing speed limits more rigorously, especially in high-risk areas, can reduce crashes caused by excessive speed. </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Actions: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Install speed cameras in areas with frequent speeding violations and high crash rates.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 Increase penalties for speeding to deter drivers from exceeding limits.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Implement automated traffic law enforcement systems (e.g., speed and red-light cameras) to catch violators. </a:t>
            </a:r>
            <a:endParaRPr sz="2911">
              <a:solidFill>
                <a:srgbClr val="347928"/>
              </a:solidFill>
              <a:latin typeface="Montserrat Medium"/>
              <a:ea typeface="Montserrat Medium"/>
              <a:cs typeface="Montserrat Medium"/>
              <a:sym typeface="Montserrat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98" name="Shape 298"/>
        <p:cNvGrpSpPr/>
        <p:nvPr/>
      </p:nvGrpSpPr>
      <p:grpSpPr>
        <a:xfrm>
          <a:off x="0" y="0"/>
          <a:ext cx="0" cy="0"/>
          <a:chOff x="0" y="0"/>
          <a:chExt cx="0" cy="0"/>
        </a:xfrm>
      </p:grpSpPr>
      <p:sp>
        <p:nvSpPr>
          <p:cNvPr id="299" name="Google Shape;299;p33"/>
          <p:cNvSpPr txBox="1"/>
          <p:nvPr>
            <p:ph type="title"/>
          </p:nvPr>
        </p:nvSpPr>
        <p:spPr>
          <a:xfrm>
            <a:off x="823850" y="1597125"/>
            <a:ext cx="6709200" cy="2829600"/>
          </a:xfrm>
          <a:prstGeom prst="rect">
            <a:avLst/>
          </a:prstGeom>
        </p:spPr>
        <p:txBody>
          <a:bodyPr anchorCtr="0" anchor="ctr" bIns="91425" lIns="91425" spcFirstLastPara="1" rIns="91425" wrap="square" tIns="91425">
            <a:normAutofit fontScale="90000"/>
          </a:bodyPr>
          <a:lstStyle/>
          <a:p>
            <a:pPr indent="0" lvl="0" marL="228600" rtl="0" algn="l">
              <a:lnSpc>
                <a:spcPct val="116250"/>
              </a:lnSpc>
              <a:spcBef>
                <a:spcPts val="0"/>
              </a:spcBef>
              <a:spcAft>
                <a:spcPts val="0"/>
              </a:spcAft>
              <a:buNone/>
            </a:pPr>
            <a:r>
              <a:rPr b="1" lang="en" sz="1422">
                <a:solidFill>
                  <a:srgbClr val="347928"/>
                </a:solidFill>
              </a:rPr>
              <a:t>Regular Data Monitoring and Reporting: </a:t>
            </a:r>
            <a:endParaRPr b="1" sz="1422">
              <a:solidFill>
                <a:srgbClr val="347928"/>
              </a:solidFill>
            </a:endParaRPr>
          </a:p>
          <a:p>
            <a:pPr indent="-303529" lvl="0" marL="6858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Recommendation: Monitor crash data to identify emerging risks and trends. </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Justification: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Regular analysis of traffic crash data helps proactively identify new risks and adjust interventions as needed. </a:t>
            </a:r>
            <a:endParaRPr sz="1311">
              <a:solidFill>
                <a:srgbClr val="347928"/>
              </a:solidFill>
              <a:latin typeface="Montserrat Medium"/>
              <a:ea typeface="Montserrat Medium"/>
              <a:cs typeface="Montserrat Medium"/>
              <a:sym typeface="Montserrat Medium"/>
            </a:endParaRPr>
          </a:p>
          <a:p>
            <a:pPr indent="-303529" lvl="1" marL="1143000" rtl="0" algn="l">
              <a:lnSpc>
                <a:spcPct val="116250"/>
              </a:lnSpc>
              <a:spcBef>
                <a:spcPts val="0"/>
              </a:spcBef>
              <a:spcAft>
                <a:spcPts val="0"/>
              </a:spcAft>
              <a:buClr>
                <a:srgbClr val="347928"/>
              </a:buClr>
              <a:buSzPct val="100000"/>
              <a:buFont typeface="Montserrat Medium"/>
              <a:buChar char="o"/>
            </a:pPr>
            <a:r>
              <a:rPr lang="en" sz="1311">
                <a:solidFill>
                  <a:srgbClr val="347928"/>
                </a:solidFill>
                <a:latin typeface="Montserrat Medium"/>
                <a:ea typeface="Montserrat Medium"/>
                <a:cs typeface="Montserrat Medium"/>
                <a:sym typeface="Montserrat Medium"/>
              </a:rPr>
              <a:t>Actions: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Develop a centralized system for reporting and analysing crash data across states.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Review and update safety measures regularly based on ongoing data analysis. </a:t>
            </a:r>
            <a:endParaRPr sz="1311">
              <a:solidFill>
                <a:srgbClr val="347928"/>
              </a:solidFill>
              <a:latin typeface="Montserrat Medium"/>
              <a:ea typeface="Montserrat Medium"/>
              <a:cs typeface="Montserrat Medium"/>
              <a:sym typeface="Montserrat Medium"/>
            </a:endParaRPr>
          </a:p>
          <a:p>
            <a:pPr indent="-303529" lvl="2" marL="1600200" rtl="0" algn="l">
              <a:lnSpc>
                <a:spcPct val="116250"/>
              </a:lnSpc>
              <a:spcBef>
                <a:spcPts val="0"/>
              </a:spcBef>
              <a:spcAft>
                <a:spcPts val="0"/>
              </a:spcAft>
              <a:buClr>
                <a:srgbClr val="347928"/>
              </a:buClr>
              <a:buSzPct val="100000"/>
              <a:buFont typeface="Montserrat Medium"/>
              <a:buChar char="▪"/>
            </a:pPr>
            <a:r>
              <a:rPr lang="en" sz="1311">
                <a:solidFill>
                  <a:srgbClr val="347928"/>
                </a:solidFill>
                <a:latin typeface="Montserrat Medium"/>
                <a:ea typeface="Montserrat Medium"/>
                <a:cs typeface="Montserrat Medium"/>
                <a:sym typeface="Montserrat Medium"/>
              </a:rPr>
              <a:t>Share data with stakeholders, such as government agencies and transport authorities, to improve collaborative efforts to reduce crashes.</a:t>
            </a:r>
            <a:endParaRPr sz="2911">
              <a:solidFill>
                <a:srgbClr val="347928"/>
              </a:solidFill>
              <a:latin typeface="Montserrat Medium"/>
              <a:ea typeface="Montserrat Medium"/>
              <a:cs typeface="Montserrat Medium"/>
              <a:sym typeface="Montserrat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303" name="Shape 303"/>
        <p:cNvGrpSpPr/>
        <p:nvPr/>
      </p:nvGrpSpPr>
      <p:grpSpPr>
        <a:xfrm>
          <a:off x="0" y="0"/>
          <a:ext cx="0" cy="0"/>
          <a:chOff x="0" y="0"/>
          <a:chExt cx="0" cy="0"/>
        </a:xfrm>
      </p:grpSpPr>
      <p:sp>
        <p:nvSpPr>
          <p:cNvPr id="304" name="Google Shape;304;p34"/>
          <p:cNvSpPr txBox="1"/>
          <p:nvPr>
            <p:ph type="title"/>
          </p:nvPr>
        </p:nvSpPr>
        <p:spPr>
          <a:xfrm>
            <a:off x="1106675" y="1974400"/>
            <a:ext cx="6024000" cy="1861200"/>
          </a:xfrm>
          <a:prstGeom prst="rect">
            <a:avLst/>
          </a:prstGeom>
        </p:spPr>
        <p:txBody>
          <a:bodyPr anchorCtr="0" anchor="ctr" bIns="91425" lIns="91425" spcFirstLastPara="1" rIns="91425" wrap="square" tIns="91425">
            <a:normAutofit fontScale="90000"/>
          </a:bodyPr>
          <a:lstStyle/>
          <a:p>
            <a:pPr indent="0" lvl="0" marL="0" rtl="0" algn="l">
              <a:lnSpc>
                <a:spcPct val="116250"/>
              </a:lnSpc>
              <a:spcBef>
                <a:spcPts val="0"/>
              </a:spcBef>
              <a:spcAft>
                <a:spcPts val="0"/>
              </a:spcAft>
              <a:buNone/>
            </a:pPr>
            <a:r>
              <a:rPr lang="en" sz="1422">
                <a:solidFill>
                  <a:srgbClr val="347928"/>
                </a:solidFill>
                <a:latin typeface="Montserrat SemiBold"/>
                <a:ea typeface="Montserrat SemiBold"/>
                <a:cs typeface="Montserrat SemiBold"/>
                <a:sym typeface="Montserrat SemiBold"/>
              </a:rPr>
              <a:t>These recommendations, when implemented, address the core issues contributing to traffic crashes and focus on reducing risks through education, infrastructure improvements, and targeted enforcement.</a:t>
            </a:r>
            <a:endParaRPr sz="1422">
              <a:solidFill>
                <a:srgbClr val="347928"/>
              </a:solidFill>
              <a:latin typeface="Montserrat SemiBold"/>
              <a:ea typeface="Montserrat SemiBold"/>
              <a:cs typeface="Montserrat SemiBold"/>
              <a:sym typeface="Montserrat SemiBold"/>
            </a:endParaRPr>
          </a:p>
          <a:p>
            <a:pPr indent="0" lvl="0" marL="0" rtl="0" algn="l">
              <a:lnSpc>
                <a:spcPct val="116250"/>
              </a:lnSpc>
              <a:spcBef>
                <a:spcPts val="0"/>
              </a:spcBef>
              <a:spcAft>
                <a:spcPts val="0"/>
              </a:spcAft>
              <a:buNone/>
            </a:pPr>
            <a:r>
              <a:rPr lang="en" sz="1422">
                <a:solidFill>
                  <a:srgbClr val="347928"/>
                </a:solidFill>
                <a:latin typeface="Montserrat SemiBold"/>
                <a:ea typeface="Montserrat SemiBold"/>
                <a:cs typeface="Montserrat SemiBold"/>
                <a:sym typeface="Montserrat SemiBold"/>
              </a:rPr>
              <a:t>By focusing on these targeted, data-driven actions, policymakers and stakeholders can implement meaningful interventions that improve road safety, reduce crashes, and save lives.</a:t>
            </a:r>
            <a:endParaRPr sz="1422">
              <a:solidFill>
                <a:srgbClr val="347928"/>
              </a:solidFill>
              <a:latin typeface="Montserrat SemiBold"/>
              <a:ea typeface="Montserrat SemiBold"/>
              <a:cs typeface="Montserrat SemiBold"/>
              <a:sym typeface="Montserrat SemiBold"/>
            </a:endParaRPr>
          </a:p>
          <a:p>
            <a:pPr indent="0" lvl="0" marL="0" rtl="0" algn="l">
              <a:lnSpc>
                <a:spcPct val="116250"/>
              </a:lnSpc>
              <a:spcBef>
                <a:spcPts val="0"/>
              </a:spcBef>
              <a:spcAft>
                <a:spcPts val="0"/>
              </a:spcAft>
              <a:buNone/>
            </a:pPr>
            <a:r>
              <a:t/>
            </a:r>
            <a:endParaRPr sz="1422">
              <a:solidFill>
                <a:srgbClr val="347928"/>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141" name="Shape 141"/>
        <p:cNvGrpSpPr/>
        <p:nvPr/>
      </p:nvGrpSpPr>
      <p:grpSpPr>
        <a:xfrm>
          <a:off x="0" y="0"/>
          <a:ext cx="0" cy="0"/>
          <a:chOff x="0" y="0"/>
          <a:chExt cx="0" cy="0"/>
        </a:xfrm>
      </p:grpSpPr>
      <p:sp>
        <p:nvSpPr>
          <p:cNvPr id="142" name="Google Shape;142;p15"/>
          <p:cNvSpPr txBox="1"/>
          <p:nvPr>
            <p:ph type="title"/>
          </p:nvPr>
        </p:nvSpPr>
        <p:spPr>
          <a:xfrm>
            <a:off x="1116600" y="1658250"/>
            <a:ext cx="3036300" cy="53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7928"/>
                </a:solidFill>
                <a:latin typeface="Montserrat SemiBold"/>
                <a:ea typeface="Montserrat SemiBold"/>
                <a:cs typeface="Montserrat SemiBold"/>
                <a:sym typeface="Montserrat SemiBold"/>
              </a:rPr>
              <a:t>About the data:</a:t>
            </a:r>
            <a:endParaRPr>
              <a:solidFill>
                <a:srgbClr val="347928"/>
              </a:solidFill>
              <a:latin typeface="Montserrat SemiBold"/>
              <a:ea typeface="Montserrat SemiBold"/>
              <a:cs typeface="Montserrat SemiBold"/>
              <a:sym typeface="Montserrat SemiBold"/>
            </a:endParaRPr>
          </a:p>
        </p:txBody>
      </p:sp>
      <p:sp>
        <p:nvSpPr>
          <p:cNvPr id="143" name="Google Shape;143;p15"/>
          <p:cNvSpPr txBox="1"/>
          <p:nvPr>
            <p:ph idx="2" type="body"/>
          </p:nvPr>
        </p:nvSpPr>
        <p:spPr>
          <a:xfrm>
            <a:off x="4152900" y="850900"/>
            <a:ext cx="4419600" cy="350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18"/>
              <a:buNone/>
            </a:pPr>
            <a:r>
              <a:rPr lang="en" sz="1400">
                <a:solidFill>
                  <a:srgbClr val="347928"/>
                </a:solidFill>
                <a:latin typeface="Montserrat Medium"/>
                <a:ea typeface="Montserrat Medium"/>
                <a:cs typeface="Montserrat Medium"/>
                <a:sym typeface="Montserrat Medium"/>
              </a:rPr>
              <a:t>The dataset is a third party data sourced from </a:t>
            </a:r>
            <a:r>
              <a:rPr lang="en" sz="1400" u="sng">
                <a:solidFill>
                  <a:srgbClr val="347928"/>
                </a:solidFill>
                <a:latin typeface="Montserrat Medium"/>
                <a:ea typeface="Montserrat Medium"/>
                <a:cs typeface="Montserrat Medium"/>
                <a:sym typeface="Montserrat Medium"/>
                <a:hlinkClick r:id="rId3">
                  <a:extLst>
                    <a:ext uri="{A12FA001-AC4F-418D-AE19-62706E023703}">
                      <ahyp:hlinkClr val="tx"/>
                    </a:ext>
                  </a:extLst>
                </a:hlinkClick>
              </a:rPr>
              <a:t>Akinniyi Akinwande</a:t>
            </a:r>
            <a:r>
              <a:rPr lang="en" sz="1400">
                <a:solidFill>
                  <a:srgbClr val="347928"/>
                </a:solidFill>
                <a:latin typeface="Montserrat Medium"/>
                <a:ea typeface="Montserrat Medium"/>
                <a:cs typeface="Montserrat Medium"/>
                <a:sym typeface="Montserrat Medium"/>
              </a:rPr>
              <a:t> on Kaggle in a CSV file format. </a:t>
            </a:r>
            <a:endParaRPr sz="1400">
              <a:solidFill>
                <a:srgbClr val="347928"/>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018"/>
              <a:buNone/>
            </a:pPr>
            <a:r>
              <a:rPr lang="en" sz="1400">
                <a:solidFill>
                  <a:srgbClr val="347928"/>
                </a:solidFill>
                <a:latin typeface="Montserrat Medium"/>
                <a:ea typeface="Montserrat Medium"/>
                <a:cs typeface="Montserrat Medium"/>
                <a:sym typeface="Montserrat Medium"/>
              </a:rPr>
              <a:t>The data is reliable, original, comprehensive, current and not cited.</a:t>
            </a:r>
            <a:endParaRPr sz="1400">
              <a:solidFill>
                <a:srgbClr val="347928"/>
              </a:solidFill>
              <a:latin typeface="Montserrat Medium"/>
              <a:ea typeface="Montserrat Medium"/>
              <a:cs typeface="Montserrat Medium"/>
              <a:sym typeface="Montserrat Medium"/>
            </a:endParaRPr>
          </a:p>
          <a:p>
            <a:pPr indent="0" lvl="0" marL="0" rtl="0" algn="l">
              <a:lnSpc>
                <a:spcPct val="100000"/>
              </a:lnSpc>
              <a:spcBef>
                <a:spcPts val="1000"/>
              </a:spcBef>
              <a:spcAft>
                <a:spcPts val="0"/>
              </a:spcAft>
              <a:buSzPts val="1018"/>
              <a:buNone/>
            </a:pPr>
            <a:r>
              <a:rPr lang="en" sz="1400">
                <a:solidFill>
                  <a:srgbClr val="347928"/>
                </a:solidFill>
                <a:latin typeface="Montserrat Medium"/>
                <a:ea typeface="Montserrat Medium"/>
                <a:cs typeface="Montserrat Medium"/>
                <a:sym typeface="Montserrat Medium"/>
              </a:rPr>
              <a:t>It provides an analysis of road traffic crashes across Nigerian states from Q4 2020 to Q1 2024.</a:t>
            </a:r>
            <a:endParaRPr sz="1400">
              <a:solidFill>
                <a:srgbClr val="347928"/>
              </a:solidFill>
              <a:latin typeface="Montserrat Medium"/>
              <a:ea typeface="Montserrat Medium"/>
              <a:cs typeface="Montserrat Medium"/>
              <a:sym typeface="Montserrat Medium"/>
            </a:endParaRPr>
          </a:p>
          <a:p>
            <a:pPr indent="0" lvl="0" marL="0" rtl="0" algn="l">
              <a:lnSpc>
                <a:spcPct val="100000"/>
              </a:lnSpc>
              <a:spcBef>
                <a:spcPts val="1000"/>
              </a:spcBef>
              <a:spcAft>
                <a:spcPts val="600"/>
              </a:spcAft>
              <a:buSzPts val="1018"/>
              <a:buNone/>
            </a:pPr>
            <a:r>
              <a:rPr lang="en" sz="1400">
                <a:solidFill>
                  <a:srgbClr val="347928"/>
                </a:solidFill>
                <a:latin typeface="Montserrat Medium"/>
                <a:ea typeface="Montserrat Medium"/>
                <a:cs typeface="Montserrat Medium"/>
                <a:sym typeface="Montserrat Medium"/>
              </a:rPr>
              <a:t>Each row corresponds to a specific state and quarter, capturing details on the number of crashes, casualties, vehicles involved, and contributing factors like speed violations, </a:t>
            </a:r>
            <a:r>
              <a:rPr lang="en" sz="1400">
                <a:solidFill>
                  <a:srgbClr val="347928"/>
                </a:solidFill>
                <a:latin typeface="Montserrat Medium"/>
                <a:ea typeface="Montserrat Medium"/>
                <a:cs typeface="Montserrat Medium"/>
                <a:sym typeface="Montserrat Medium"/>
              </a:rPr>
              <a:t>adverse weather conditions, fatigue, </a:t>
            </a:r>
            <a:r>
              <a:rPr lang="en" sz="1400">
                <a:solidFill>
                  <a:srgbClr val="347928"/>
                </a:solidFill>
                <a:latin typeface="Montserrat Medium"/>
                <a:ea typeface="Montserrat Medium"/>
                <a:cs typeface="Montserrat Medium"/>
                <a:sym typeface="Montserrat Medium"/>
              </a:rPr>
              <a:t>drinking and driving.</a:t>
            </a:r>
            <a:endParaRPr sz="1400">
              <a:solidFill>
                <a:srgbClr val="347928"/>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147" name="Shape 147"/>
        <p:cNvGrpSpPr/>
        <p:nvPr/>
      </p:nvGrpSpPr>
      <p:grpSpPr>
        <a:xfrm>
          <a:off x="0" y="0"/>
          <a:ext cx="0" cy="0"/>
          <a:chOff x="0" y="0"/>
          <a:chExt cx="0" cy="0"/>
        </a:xfrm>
      </p:grpSpPr>
      <p:sp>
        <p:nvSpPr>
          <p:cNvPr id="148" name="Google Shape;148;p16"/>
          <p:cNvSpPr txBox="1"/>
          <p:nvPr>
            <p:ph type="title"/>
          </p:nvPr>
        </p:nvSpPr>
        <p:spPr>
          <a:xfrm>
            <a:off x="823850" y="2053000"/>
            <a:ext cx="7824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347928"/>
                </a:solidFill>
                <a:latin typeface="Montserrat SemiBold"/>
                <a:ea typeface="Montserrat SemiBold"/>
                <a:cs typeface="Montserrat SemiBold"/>
                <a:sym typeface="Montserrat SemiBold"/>
              </a:rPr>
              <a:t>Documentation of data cleaning and manipulation.</a:t>
            </a:r>
            <a:endParaRPr>
              <a:solidFill>
                <a:srgbClr val="347928"/>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152" name="Shape 152"/>
        <p:cNvGrpSpPr/>
        <p:nvPr/>
      </p:nvGrpSpPr>
      <p:grpSpPr>
        <a:xfrm>
          <a:off x="0" y="0"/>
          <a:ext cx="0" cy="0"/>
          <a:chOff x="0" y="0"/>
          <a:chExt cx="0" cy="0"/>
        </a:xfrm>
      </p:grpSpPr>
      <p:sp>
        <p:nvSpPr>
          <p:cNvPr descr="Background pointer shape in timeline graphic" id="153" name="Google Shape;153;p17"/>
          <p:cNvSpPr/>
          <p:nvPr/>
        </p:nvSpPr>
        <p:spPr>
          <a:xfrm>
            <a:off x="340925" y="2199000"/>
            <a:ext cx="1678500" cy="745500"/>
          </a:xfrm>
          <a:prstGeom prst="homePlate">
            <a:avLst>
              <a:gd fmla="val 50000" name="adj"/>
            </a:avLst>
          </a:prstGeom>
          <a:solidFill>
            <a:srgbClr val="347928"/>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solidFill>
                <a:srgbClr val="347928"/>
              </a:solidFill>
            </a:endParaRPr>
          </a:p>
        </p:txBody>
      </p:sp>
      <p:sp>
        <p:nvSpPr>
          <p:cNvPr id="154" name="Google Shape;154;p1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rgbClr val="FFFBE6"/>
                </a:solidFill>
              </a:rPr>
              <a:t>1</a:t>
            </a:r>
            <a:endParaRPr sz="1600">
              <a:solidFill>
                <a:srgbClr val="FFFBE6"/>
              </a:solidFill>
            </a:endParaRPr>
          </a:p>
        </p:txBody>
      </p:sp>
      <p:grpSp>
        <p:nvGrpSpPr>
          <p:cNvPr id="155" name="Google Shape;155;p17"/>
          <p:cNvGrpSpPr/>
          <p:nvPr/>
        </p:nvGrpSpPr>
        <p:grpSpPr>
          <a:xfrm>
            <a:off x="969270" y="1610215"/>
            <a:ext cx="198900" cy="593656"/>
            <a:chOff x="777447" y="1610215"/>
            <a:chExt cx="198900" cy="593656"/>
          </a:xfrm>
        </p:grpSpPr>
        <p:cxnSp>
          <p:nvCxnSpPr>
            <p:cNvPr id="156" name="Google Shape;156;p17"/>
            <p:cNvCxnSpPr/>
            <p:nvPr/>
          </p:nvCxnSpPr>
          <p:spPr>
            <a:xfrm>
              <a:off x="876909" y="1649171"/>
              <a:ext cx="0" cy="554700"/>
            </a:xfrm>
            <a:prstGeom prst="straightConnector1">
              <a:avLst/>
            </a:prstGeom>
            <a:noFill/>
            <a:ln cap="flat" cmpd="sng" w="9525">
              <a:solidFill>
                <a:srgbClr val="347928"/>
              </a:solidFill>
              <a:prstDash val="solid"/>
              <a:round/>
              <a:headEnd len="sm" w="sm" type="none"/>
              <a:tailEnd len="sm" w="sm" type="none"/>
            </a:ln>
          </p:spPr>
        </p:cxnSp>
        <p:sp>
          <p:nvSpPr>
            <p:cNvPr id="157" name="Google Shape;157;p17"/>
            <p:cNvSpPr/>
            <p:nvPr/>
          </p:nvSpPr>
          <p:spPr>
            <a:xfrm>
              <a:off x="777447" y="1610215"/>
              <a:ext cx="198900" cy="198900"/>
            </a:xfrm>
            <a:prstGeom prst="ellipse">
              <a:avLst/>
            </a:prstGeom>
            <a:solidFill>
              <a:srgbClr val="347928"/>
            </a:solidFill>
            <a:ln cap="flat" cmpd="sng" w="9525">
              <a:solidFill>
                <a:srgbClr val="3479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7"/>
          <p:cNvSpPr txBox="1"/>
          <p:nvPr>
            <p:ph idx="4294967295" type="body"/>
          </p:nvPr>
        </p:nvSpPr>
        <p:spPr>
          <a:xfrm>
            <a:off x="261275" y="411825"/>
            <a:ext cx="1614900" cy="1065600"/>
          </a:xfrm>
          <a:prstGeom prst="rect">
            <a:avLst/>
          </a:prstGeom>
        </p:spPr>
        <p:txBody>
          <a:bodyPr anchorCtr="0" anchor="t" bIns="91425" lIns="91425" spcFirstLastPara="1" rIns="91425" wrap="square" tIns="91425">
            <a:noAutofit/>
          </a:bodyPr>
          <a:lstStyle/>
          <a:p>
            <a:pPr indent="0" lvl="0" marL="0" rtl="0" algn="l">
              <a:lnSpc>
                <a:spcPct val="116250"/>
              </a:lnSpc>
              <a:spcBef>
                <a:spcPts val="0"/>
              </a:spcBef>
              <a:spcAft>
                <a:spcPts val="0"/>
              </a:spcAft>
              <a:buNone/>
            </a:pPr>
            <a:r>
              <a:rPr lang="en" sz="930">
                <a:solidFill>
                  <a:srgbClr val="347928"/>
                </a:solidFill>
                <a:latin typeface="Montserrat Medium"/>
                <a:ea typeface="Montserrat Medium"/>
                <a:cs typeface="Montserrat Medium"/>
                <a:sym typeface="Montserrat Medium"/>
              </a:rPr>
              <a:t>Resolved data inconsistencies by converting all text in cells A1-K1 to uppercase and applying bold formatting.</a:t>
            </a:r>
            <a:endParaRPr sz="1240">
              <a:solidFill>
                <a:srgbClr val="347928"/>
              </a:solidFill>
              <a:latin typeface="Montserrat Medium"/>
              <a:ea typeface="Montserrat Medium"/>
              <a:cs typeface="Montserrat Medium"/>
              <a:sym typeface="Montserrat Medium"/>
            </a:endParaRPr>
          </a:p>
        </p:txBody>
      </p:sp>
      <p:sp>
        <p:nvSpPr>
          <p:cNvPr descr="Background pointer shape in timeline graphic" id="159" name="Google Shape;159;p17"/>
          <p:cNvSpPr/>
          <p:nvPr/>
        </p:nvSpPr>
        <p:spPr>
          <a:xfrm>
            <a:off x="1628175" y="2199000"/>
            <a:ext cx="1678500" cy="745500"/>
          </a:xfrm>
          <a:prstGeom prst="chevron">
            <a:avLst>
              <a:gd fmla="val 50000" name="adj"/>
            </a:avLst>
          </a:prstGeom>
          <a:solidFill>
            <a:srgbClr val="347928"/>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solidFill>
                <a:srgbClr val="347928"/>
              </a:solidFill>
            </a:endParaRPr>
          </a:p>
        </p:txBody>
      </p:sp>
      <p:sp>
        <p:nvSpPr>
          <p:cNvPr id="160" name="Google Shape;160;p17"/>
          <p:cNvSpPr txBox="1"/>
          <p:nvPr>
            <p:ph idx="4294967295" type="body"/>
          </p:nvPr>
        </p:nvSpPr>
        <p:spPr>
          <a:xfrm>
            <a:off x="2088822" y="2336550"/>
            <a:ext cx="7572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rgbClr val="FFFBE6"/>
                </a:solidFill>
              </a:rPr>
              <a:t>2</a:t>
            </a:r>
            <a:endParaRPr sz="1600">
              <a:solidFill>
                <a:srgbClr val="FFFBE6"/>
              </a:solidFill>
            </a:endParaRPr>
          </a:p>
        </p:txBody>
      </p:sp>
      <p:grpSp>
        <p:nvGrpSpPr>
          <p:cNvPr id="161" name="Google Shape;161;p17"/>
          <p:cNvGrpSpPr/>
          <p:nvPr/>
        </p:nvGrpSpPr>
        <p:grpSpPr>
          <a:xfrm>
            <a:off x="4540432" y="2938945"/>
            <a:ext cx="198900" cy="593656"/>
            <a:chOff x="2223534" y="2938958"/>
            <a:chExt cx="198900" cy="593656"/>
          </a:xfrm>
        </p:grpSpPr>
        <p:cxnSp>
          <p:nvCxnSpPr>
            <p:cNvPr id="162" name="Google Shape;162;p17"/>
            <p:cNvCxnSpPr/>
            <p:nvPr/>
          </p:nvCxnSpPr>
          <p:spPr>
            <a:xfrm rot="10800000">
              <a:off x="2322997" y="2938958"/>
              <a:ext cx="0" cy="554700"/>
            </a:xfrm>
            <a:prstGeom prst="straightConnector1">
              <a:avLst/>
            </a:prstGeom>
            <a:noFill/>
            <a:ln cap="flat" cmpd="sng" w="9525">
              <a:solidFill>
                <a:srgbClr val="347928"/>
              </a:solidFill>
              <a:prstDash val="solid"/>
              <a:round/>
              <a:headEnd len="sm" w="sm" type="none"/>
              <a:tailEnd len="sm" w="sm" type="none"/>
            </a:ln>
          </p:spPr>
        </p:cxnSp>
        <p:sp>
          <p:nvSpPr>
            <p:cNvPr id="163" name="Google Shape;163;p17"/>
            <p:cNvSpPr/>
            <p:nvPr/>
          </p:nvSpPr>
          <p:spPr>
            <a:xfrm flipH="1" rot="10800000">
              <a:off x="2223534" y="3333714"/>
              <a:ext cx="198900" cy="198900"/>
            </a:xfrm>
            <a:prstGeom prst="ellipse">
              <a:avLst/>
            </a:prstGeom>
            <a:solidFill>
              <a:srgbClr val="347928"/>
            </a:solidFill>
            <a:ln cap="flat" cmpd="sng" w="9525">
              <a:solidFill>
                <a:srgbClr val="3479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64" name="Google Shape;164;p17"/>
          <p:cNvSpPr/>
          <p:nvPr/>
        </p:nvSpPr>
        <p:spPr>
          <a:xfrm>
            <a:off x="3977048" y="2199000"/>
            <a:ext cx="1526400" cy="745500"/>
          </a:xfrm>
          <a:prstGeom prst="chevron">
            <a:avLst>
              <a:gd fmla="val 50000" name="adj"/>
            </a:avLst>
          </a:prstGeom>
          <a:solidFill>
            <a:srgbClr val="347928"/>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5" name="Google Shape;165;p17"/>
          <p:cNvSpPr txBox="1"/>
          <p:nvPr>
            <p:ph idx="4294967295" type="body"/>
          </p:nvPr>
        </p:nvSpPr>
        <p:spPr>
          <a:xfrm>
            <a:off x="4415827" y="2336550"/>
            <a:ext cx="5649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rgbClr val="FFFBE6"/>
                </a:solidFill>
              </a:rPr>
              <a:t>4 </a:t>
            </a:r>
            <a:endParaRPr sz="1600">
              <a:solidFill>
                <a:srgbClr val="FFFBE6"/>
              </a:solidFill>
            </a:endParaRPr>
          </a:p>
        </p:txBody>
      </p:sp>
      <p:grpSp>
        <p:nvGrpSpPr>
          <p:cNvPr id="166" name="Google Shape;166;p17"/>
          <p:cNvGrpSpPr/>
          <p:nvPr/>
        </p:nvGrpSpPr>
        <p:grpSpPr>
          <a:xfrm>
            <a:off x="3542407" y="1610215"/>
            <a:ext cx="198900" cy="593656"/>
            <a:chOff x="3918084" y="1610215"/>
            <a:chExt cx="198900" cy="593656"/>
          </a:xfrm>
        </p:grpSpPr>
        <p:cxnSp>
          <p:nvCxnSpPr>
            <p:cNvPr id="167" name="Google Shape;167;p17"/>
            <p:cNvCxnSpPr/>
            <p:nvPr/>
          </p:nvCxnSpPr>
          <p:spPr>
            <a:xfrm>
              <a:off x="4017546" y="1649171"/>
              <a:ext cx="0" cy="554700"/>
            </a:xfrm>
            <a:prstGeom prst="straightConnector1">
              <a:avLst/>
            </a:prstGeom>
            <a:noFill/>
            <a:ln cap="flat" cmpd="sng" w="9525">
              <a:solidFill>
                <a:srgbClr val="347928"/>
              </a:solidFill>
              <a:prstDash val="solid"/>
              <a:round/>
              <a:headEnd len="sm" w="sm" type="none"/>
              <a:tailEnd len="sm" w="sm" type="none"/>
            </a:ln>
          </p:spPr>
        </p:cxnSp>
        <p:sp>
          <p:nvSpPr>
            <p:cNvPr id="168" name="Google Shape;168;p17"/>
            <p:cNvSpPr/>
            <p:nvPr/>
          </p:nvSpPr>
          <p:spPr>
            <a:xfrm>
              <a:off x="3918084" y="1610215"/>
              <a:ext cx="198900" cy="198900"/>
            </a:xfrm>
            <a:prstGeom prst="ellipse">
              <a:avLst/>
            </a:prstGeom>
            <a:solidFill>
              <a:srgbClr val="347928"/>
            </a:solidFill>
            <a:ln cap="flat" cmpd="sng" w="9525">
              <a:solidFill>
                <a:srgbClr val="3479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7"/>
          <p:cNvSpPr txBox="1"/>
          <p:nvPr>
            <p:ph idx="4294967295" type="body"/>
          </p:nvPr>
        </p:nvSpPr>
        <p:spPr>
          <a:xfrm>
            <a:off x="1849272" y="3695200"/>
            <a:ext cx="1236300" cy="906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900">
                <a:solidFill>
                  <a:srgbClr val="347928"/>
                </a:solidFill>
                <a:latin typeface="Montserrat Medium"/>
                <a:ea typeface="Montserrat Medium"/>
                <a:cs typeface="Montserrat Medium"/>
                <a:sym typeface="Montserrat Medium"/>
              </a:rPr>
              <a:t>Adjusted the width of column M to fit the text properly. </a:t>
            </a:r>
            <a:endParaRPr sz="900">
              <a:solidFill>
                <a:srgbClr val="347928"/>
              </a:solidFill>
              <a:latin typeface="Montserrat Medium"/>
              <a:ea typeface="Montserrat Medium"/>
              <a:cs typeface="Montserrat Medium"/>
              <a:sym typeface="Montserrat Medium"/>
            </a:endParaRPr>
          </a:p>
          <a:p>
            <a:pPr indent="0" lvl="0" marL="0" rtl="0" algn="l">
              <a:spcBef>
                <a:spcPts val="1200"/>
              </a:spcBef>
              <a:spcAft>
                <a:spcPts val="1200"/>
              </a:spcAft>
              <a:buNone/>
            </a:pPr>
            <a:r>
              <a:t/>
            </a:r>
            <a:endParaRPr sz="900">
              <a:solidFill>
                <a:srgbClr val="347928"/>
              </a:solidFill>
            </a:endParaRPr>
          </a:p>
        </p:txBody>
      </p:sp>
      <p:sp>
        <p:nvSpPr>
          <p:cNvPr descr="Background pointer shape in timeline graphic" id="170" name="Google Shape;170;p17"/>
          <p:cNvSpPr/>
          <p:nvPr/>
        </p:nvSpPr>
        <p:spPr>
          <a:xfrm>
            <a:off x="5126900" y="2199000"/>
            <a:ext cx="1455600" cy="745500"/>
          </a:xfrm>
          <a:prstGeom prst="chevron">
            <a:avLst>
              <a:gd fmla="val 50000" name="adj"/>
            </a:avLst>
          </a:prstGeom>
          <a:solidFill>
            <a:srgbClr val="347928"/>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1" name="Google Shape;171;p17"/>
          <p:cNvSpPr txBox="1"/>
          <p:nvPr>
            <p:ph idx="4294967295" type="body"/>
          </p:nvPr>
        </p:nvSpPr>
        <p:spPr>
          <a:xfrm>
            <a:off x="5572475" y="2336550"/>
            <a:ext cx="6423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rgbClr val="FFFBE6"/>
                </a:solidFill>
              </a:rPr>
              <a:t>5</a:t>
            </a:r>
            <a:endParaRPr sz="1600">
              <a:solidFill>
                <a:srgbClr val="FFFBE6"/>
              </a:solidFill>
            </a:endParaRPr>
          </a:p>
        </p:txBody>
      </p:sp>
      <p:grpSp>
        <p:nvGrpSpPr>
          <p:cNvPr id="172" name="Google Shape;172;p17"/>
          <p:cNvGrpSpPr/>
          <p:nvPr/>
        </p:nvGrpSpPr>
        <p:grpSpPr>
          <a:xfrm>
            <a:off x="6856170" y="2938945"/>
            <a:ext cx="198900" cy="593656"/>
            <a:chOff x="5958946" y="2938958"/>
            <a:chExt cx="198900" cy="593656"/>
          </a:xfrm>
        </p:grpSpPr>
        <p:cxnSp>
          <p:nvCxnSpPr>
            <p:cNvPr id="173" name="Google Shape;173;p17"/>
            <p:cNvCxnSpPr/>
            <p:nvPr/>
          </p:nvCxnSpPr>
          <p:spPr>
            <a:xfrm rot="10800000">
              <a:off x="6058409" y="2938958"/>
              <a:ext cx="0" cy="554700"/>
            </a:xfrm>
            <a:prstGeom prst="straightConnector1">
              <a:avLst/>
            </a:prstGeom>
            <a:noFill/>
            <a:ln cap="flat" cmpd="sng" w="9525">
              <a:solidFill>
                <a:srgbClr val="347928"/>
              </a:solidFill>
              <a:prstDash val="solid"/>
              <a:round/>
              <a:headEnd len="sm" w="sm" type="none"/>
              <a:tailEnd len="sm" w="sm" type="none"/>
            </a:ln>
          </p:spPr>
        </p:cxnSp>
        <p:sp>
          <p:nvSpPr>
            <p:cNvPr id="174" name="Google Shape;174;p17"/>
            <p:cNvSpPr/>
            <p:nvPr/>
          </p:nvSpPr>
          <p:spPr>
            <a:xfrm flipH="1" rot="10800000">
              <a:off x="5958946" y="3333714"/>
              <a:ext cx="198900" cy="198900"/>
            </a:xfrm>
            <a:prstGeom prst="ellipse">
              <a:avLst/>
            </a:prstGeom>
            <a:solidFill>
              <a:srgbClr val="347928"/>
            </a:solidFill>
            <a:ln cap="flat" cmpd="sng" w="9525">
              <a:solidFill>
                <a:srgbClr val="3479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75" name="Google Shape;175;p17"/>
          <p:cNvSpPr/>
          <p:nvPr/>
        </p:nvSpPr>
        <p:spPr>
          <a:xfrm>
            <a:off x="7154425" y="2199000"/>
            <a:ext cx="1678500" cy="745500"/>
          </a:xfrm>
          <a:prstGeom prst="chevron">
            <a:avLst>
              <a:gd fmla="val 50000" name="adj"/>
            </a:avLst>
          </a:prstGeom>
          <a:solidFill>
            <a:srgbClr val="347928"/>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17"/>
          <p:cNvSpPr txBox="1"/>
          <p:nvPr>
            <p:ph idx="4294967295" type="body"/>
          </p:nvPr>
        </p:nvSpPr>
        <p:spPr>
          <a:xfrm>
            <a:off x="7784756" y="2336550"/>
            <a:ext cx="6423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rgbClr val="FFFBE6"/>
                </a:solidFill>
              </a:rPr>
              <a:t>7</a:t>
            </a:r>
            <a:endParaRPr sz="1600">
              <a:solidFill>
                <a:srgbClr val="FFFBE6"/>
              </a:solidFill>
            </a:endParaRPr>
          </a:p>
        </p:txBody>
      </p:sp>
      <p:grpSp>
        <p:nvGrpSpPr>
          <p:cNvPr id="177" name="Google Shape;177;p17"/>
          <p:cNvGrpSpPr/>
          <p:nvPr/>
        </p:nvGrpSpPr>
        <p:grpSpPr>
          <a:xfrm>
            <a:off x="7669807" y="1610215"/>
            <a:ext cx="198900" cy="593656"/>
            <a:chOff x="3918084" y="1610215"/>
            <a:chExt cx="198900" cy="593656"/>
          </a:xfrm>
        </p:grpSpPr>
        <p:cxnSp>
          <p:nvCxnSpPr>
            <p:cNvPr id="178" name="Google Shape;178;p17"/>
            <p:cNvCxnSpPr/>
            <p:nvPr/>
          </p:nvCxnSpPr>
          <p:spPr>
            <a:xfrm>
              <a:off x="4017546" y="1649171"/>
              <a:ext cx="0" cy="554700"/>
            </a:xfrm>
            <a:prstGeom prst="straightConnector1">
              <a:avLst/>
            </a:prstGeom>
            <a:noFill/>
            <a:ln cap="flat" cmpd="sng" w="9525">
              <a:solidFill>
                <a:srgbClr val="347928"/>
              </a:solidFill>
              <a:prstDash val="solid"/>
              <a:round/>
              <a:headEnd len="sm" w="sm" type="none"/>
              <a:tailEnd len="sm" w="sm" type="none"/>
            </a:ln>
          </p:spPr>
        </p:cxnSp>
        <p:sp>
          <p:nvSpPr>
            <p:cNvPr id="179" name="Google Shape;179;p17"/>
            <p:cNvSpPr/>
            <p:nvPr/>
          </p:nvSpPr>
          <p:spPr>
            <a:xfrm>
              <a:off x="3918084" y="1610215"/>
              <a:ext cx="198900" cy="198900"/>
            </a:xfrm>
            <a:prstGeom prst="ellipse">
              <a:avLst/>
            </a:prstGeom>
            <a:solidFill>
              <a:srgbClr val="347928"/>
            </a:solidFill>
            <a:ln cap="flat" cmpd="sng" w="9525">
              <a:solidFill>
                <a:srgbClr val="3479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80" name="Google Shape;180;p17"/>
          <p:cNvSpPr/>
          <p:nvPr/>
        </p:nvSpPr>
        <p:spPr>
          <a:xfrm>
            <a:off x="2883525" y="2199000"/>
            <a:ext cx="1526400" cy="745500"/>
          </a:xfrm>
          <a:prstGeom prst="chevron">
            <a:avLst>
              <a:gd fmla="val 50000" name="adj"/>
            </a:avLst>
          </a:prstGeom>
          <a:solidFill>
            <a:srgbClr val="347928"/>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1" name="Google Shape;181;p17"/>
          <p:cNvSpPr txBox="1"/>
          <p:nvPr>
            <p:ph idx="4294967295" type="body"/>
          </p:nvPr>
        </p:nvSpPr>
        <p:spPr>
          <a:xfrm>
            <a:off x="3364277" y="2336550"/>
            <a:ext cx="5649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rgbClr val="FFFBE6"/>
                </a:solidFill>
              </a:rPr>
              <a:t>3 </a:t>
            </a:r>
            <a:endParaRPr sz="1600">
              <a:solidFill>
                <a:srgbClr val="FFFBE6"/>
              </a:solidFill>
            </a:endParaRPr>
          </a:p>
        </p:txBody>
      </p:sp>
      <p:sp>
        <p:nvSpPr>
          <p:cNvPr descr="Background pointer shape in timeline graphic" id="182" name="Google Shape;182;p17"/>
          <p:cNvSpPr/>
          <p:nvPr/>
        </p:nvSpPr>
        <p:spPr>
          <a:xfrm>
            <a:off x="6214775" y="2199000"/>
            <a:ext cx="1377000" cy="745500"/>
          </a:xfrm>
          <a:prstGeom prst="chevron">
            <a:avLst>
              <a:gd fmla="val 50000" name="adj"/>
            </a:avLst>
          </a:prstGeom>
          <a:solidFill>
            <a:srgbClr val="347928"/>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3" name="Google Shape;183;p17"/>
          <p:cNvSpPr txBox="1"/>
          <p:nvPr>
            <p:ph idx="4294967295" type="body"/>
          </p:nvPr>
        </p:nvSpPr>
        <p:spPr>
          <a:xfrm>
            <a:off x="6634468" y="2336550"/>
            <a:ext cx="6423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rgbClr val="FFFBE6"/>
                </a:solidFill>
              </a:rPr>
              <a:t>6</a:t>
            </a:r>
            <a:endParaRPr sz="1600">
              <a:solidFill>
                <a:srgbClr val="FFFBE6"/>
              </a:solidFill>
            </a:endParaRPr>
          </a:p>
        </p:txBody>
      </p:sp>
      <p:sp>
        <p:nvSpPr>
          <p:cNvPr id="184" name="Google Shape;184;p17"/>
          <p:cNvSpPr txBox="1"/>
          <p:nvPr/>
        </p:nvSpPr>
        <p:spPr>
          <a:xfrm>
            <a:off x="2883525" y="411825"/>
            <a:ext cx="1678500" cy="967500"/>
          </a:xfrm>
          <a:prstGeom prst="rect">
            <a:avLst/>
          </a:prstGeom>
          <a:noFill/>
          <a:ln>
            <a:noFill/>
          </a:ln>
        </p:spPr>
        <p:txBody>
          <a:bodyPr anchorCtr="0" anchor="t" bIns="91425" lIns="91425" spcFirstLastPara="1" rIns="91425" wrap="square" tIns="91425">
            <a:spAutoFit/>
          </a:bodyPr>
          <a:lstStyle/>
          <a:p>
            <a:pPr indent="0" lvl="0" marL="0" rtl="0" algn="l">
              <a:lnSpc>
                <a:spcPct val="116250"/>
              </a:lnSpc>
              <a:spcBef>
                <a:spcPts val="0"/>
              </a:spcBef>
              <a:spcAft>
                <a:spcPts val="0"/>
              </a:spcAft>
              <a:buNone/>
            </a:pPr>
            <a:r>
              <a:rPr lang="en" sz="900">
                <a:solidFill>
                  <a:srgbClr val="347928"/>
                </a:solidFill>
                <a:latin typeface="Aptos"/>
                <a:ea typeface="Aptos"/>
                <a:cs typeface="Aptos"/>
                <a:sym typeface="Aptos"/>
              </a:rPr>
              <a:t>Removed duplicate, inaccurate, and irrelevant data, and used the trim function to eliminate extra spaces.</a:t>
            </a:r>
            <a:endParaRPr sz="1100">
              <a:solidFill>
                <a:srgbClr val="347928"/>
              </a:solidFill>
            </a:endParaRPr>
          </a:p>
        </p:txBody>
      </p:sp>
      <p:grpSp>
        <p:nvGrpSpPr>
          <p:cNvPr id="185" name="Google Shape;185;p17"/>
          <p:cNvGrpSpPr/>
          <p:nvPr/>
        </p:nvGrpSpPr>
        <p:grpSpPr>
          <a:xfrm rot="10800000">
            <a:off x="2367975" y="2938954"/>
            <a:ext cx="198900" cy="593656"/>
            <a:chOff x="777447" y="1610215"/>
            <a:chExt cx="198900" cy="593656"/>
          </a:xfrm>
        </p:grpSpPr>
        <p:cxnSp>
          <p:nvCxnSpPr>
            <p:cNvPr id="186" name="Google Shape;186;p17"/>
            <p:cNvCxnSpPr/>
            <p:nvPr/>
          </p:nvCxnSpPr>
          <p:spPr>
            <a:xfrm>
              <a:off x="876909" y="1649171"/>
              <a:ext cx="0" cy="554700"/>
            </a:xfrm>
            <a:prstGeom prst="straightConnector1">
              <a:avLst/>
            </a:prstGeom>
            <a:noFill/>
            <a:ln cap="flat" cmpd="sng" w="9525">
              <a:solidFill>
                <a:srgbClr val="347928"/>
              </a:solidFill>
              <a:prstDash val="solid"/>
              <a:round/>
              <a:headEnd len="sm" w="sm" type="none"/>
              <a:tailEnd len="sm" w="sm" type="none"/>
            </a:ln>
          </p:spPr>
        </p:cxnSp>
        <p:sp>
          <p:nvSpPr>
            <p:cNvPr id="187" name="Google Shape;187;p17"/>
            <p:cNvSpPr/>
            <p:nvPr/>
          </p:nvSpPr>
          <p:spPr>
            <a:xfrm>
              <a:off x="777447" y="1610215"/>
              <a:ext cx="198900" cy="198900"/>
            </a:xfrm>
            <a:prstGeom prst="ellipse">
              <a:avLst/>
            </a:prstGeom>
            <a:solidFill>
              <a:srgbClr val="347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7"/>
          <p:cNvGrpSpPr/>
          <p:nvPr/>
        </p:nvGrpSpPr>
        <p:grpSpPr>
          <a:xfrm>
            <a:off x="5688707" y="1610215"/>
            <a:ext cx="198900" cy="593656"/>
            <a:chOff x="3918084" y="1610215"/>
            <a:chExt cx="198900" cy="593656"/>
          </a:xfrm>
        </p:grpSpPr>
        <p:cxnSp>
          <p:nvCxnSpPr>
            <p:cNvPr id="189" name="Google Shape;189;p17"/>
            <p:cNvCxnSpPr/>
            <p:nvPr/>
          </p:nvCxnSpPr>
          <p:spPr>
            <a:xfrm>
              <a:off x="4017546" y="1649171"/>
              <a:ext cx="0" cy="554700"/>
            </a:xfrm>
            <a:prstGeom prst="straightConnector1">
              <a:avLst/>
            </a:prstGeom>
            <a:noFill/>
            <a:ln cap="flat" cmpd="sng" w="9525">
              <a:solidFill>
                <a:srgbClr val="347928"/>
              </a:solidFill>
              <a:prstDash val="solid"/>
              <a:round/>
              <a:headEnd len="sm" w="sm" type="none"/>
              <a:tailEnd len="sm" w="sm" type="none"/>
            </a:ln>
          </p:spPr>
        </p:cxnSp>
        <p:sp>
          <p:nvSpPr>
            <p:cNvPr id="190" name="Google Shape;190;p17"/>
            <p:cNvSpPr/>
            <p:nvPr/>
          </p:nvSpPr>
          <p:spPr>
            <a:xfrm>
              <a:off x="3918084" y="1610215"/>
              <a:ext cx="198900" cy="198900"/>
            </a:xfrm>
            <a:prstGeom prst="ellipse">
              <a:avLst/>
            </a:prstGeom>
            <a:solidFill>
              <a:srgbClr val="347928"/>
            </a:solidFill>
            <a:ln cap="flat" cmpd="sng" w="9525">
              <a:solidFill>
                <a:srgbClr val="3479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7"/>
          <p:cNvSpPr txBox="1"/>
          <p:nvPr>
            <p:ph idx="4294967295" type="body"/>
          </p:nvPr>
        </p:nvSpPr>
        <p:spPr>
          <a:xfrm>
            <a:off x="4021722" y="3695200"/>
            <a:ext cx="1236300" cy="906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1491">
                <a:solidFill>
                  <a:srgbClr val="347928"/>
                </a:solidFill>
              </a:rPr>
              <a:t>Categorized crashes  by State and Quarters.</a:t>
            </a:r>
            <a:endParaRPr sz="1491">
              <a:solidFill>
                <a:srgbClr val="347928"/>
              </a:solidFill>
            </a:endParaRPr>
          </a:p>
          <a:p>
            <a:pPr indent="0" lvl="0" marL="0" rtl="0" algn="l">
              <a:spcBef>
                <a:spcPts val="1200"/>
              </a:spcBef>
              <a:spcAft>
                <a:spcPts val="0"/>
              </a:spcAft>
              <a:buNone/>
            </a:pPr>
            <a:r>
              <a:t/>
            </a:r>
            <a:endParaRPr sz="900">
              <a:solidFill>
                <a:srgbClr val="347928"/>
              </a:solidFill>
            </a:endParaRPr>
          </a:p>
          <a:p>
            <a:pPr indent="0" lvl="0" marL="0" rtl="0" algn="l">
              <a:spcBef>
                <a:spcPts val="1200"/>
              </a:spcBef>
              <a:spcAft>
                <a:spcPts val="1200"/>
              </a:spcAft>
              <a:buNone/>
            </a:pPr>
            <a:r>
              <a:t/>
            </a:r>
            <a:endParaRPr sz="900">
              <a:solidFill>
                <a:srgbClr val="347928"/>
              </a:solidFill>
            </a:endParaRPr>
          </a:p>
        </p:txBody>
      </p:sp>
      <p:sp>
        <p:nvSpPr>
          <p:cNvPr id="192" name="Google Shape;192;p17"/>
          <p:cNvSpPr txBox="1"/>
          <p:nvPr>
            <p:ph idx="4294967295" type="body"/>
          </p:nvPr>
        </p:nvSpPr>
        <p:spPr>
          <a:xfrm>
            <a:off x="6337472" y="3695200"/>
            <a:ext cx="12363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solidFill>
                  <a:srgbClr val="347928"/>
                </a:solidFill>
              </a:rPr>
              <a:t>Grouped </a:t>
            </a:r>
            <a:r>
              <a:rPr lang="en" sz="900">
                <a:solidFill>
                  <a:srgbClr val="347928"/>
                </a:solidFill>
              </a:rPr>
              <a:t>Casualties</a:t>
            </a:r>
            <a:r>
              <a:rPr lang="en" sz="900">
                <a:solidFill>
                  <a:srgbClr val="347928"/>
                </a:solidFill>
              </a:rPr>
              <a:t>.</a:t>
            </a:r>
            <a:endParaRPr sz="900">
              <a:solidFill>
                <a:srgbClr val="347928"/>
              </a:solidFill>
            </a:endParaRPr>
          </a:p>
        </p:txBody>
      </p:sp>
      <p:sp>
        <p:nvSpPr>
          <p:cNvPr id="193" name="Google Shape;193;p17"/>
          <p:cNvSpPr txBox="1"/>
          <p:nvPr>
            <p:ph idx="4294967295" type="body"/>
          </p:nvPr>
        </p:nvSpPr>
        <p:spPr>
          <a:xfrm>
            <a:off x="7151097" y="491475"/>
            <a:ext cx="1236300" cy="90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900">
                <a:solidFill>
                  <a:srgbClr val="347928"/>
                </a:solidFill>
              </a:rPr>
              <a:t>Categorised contributing factors of crashes.</a:t>
            </a:r>
            <a:endParaRPr sz="900">
              <a:solidFill>
                <a:srgbClr val="347928"/>
              </a:solidFill>
            </a:endParaRPr>
          </a:p>
          <a:p>
            <a:pPr indent="0" lvl="0" marL="0" rtl="0" algn="l">
              <a:spcBef>
                <a:spcPts val="1200"/>
              </a:spcBef>
              <a:spcAft>
                <a:spcPts val="1200"/>
              </a:spcAft>
              <a:buNone/>
            </a:pPr>
            <a:r>
              <a:t/>
            </a:r>
            <a:endParaRPr sz="900">
              <a:solidFill>
                <a:srgbClr val="347928"/>
              </a:solidFill>
            </a:endParaRPr>
          </a:p>
        </p:txBody>
      </p:sp>
      <p:sp>
        <p:nvSpPr>
          <p:cNvPr id="194" name="Google Shape;194;p17"/>
          <p:cNvSpPr txBox="1"/>
          <p:nvPr>
            <p:ph idx="4294967295" type="body"/>
          </p:nvPr>
        </p:nvSpPr>
        <p:spPr>
          <a:xfrm>
            <a:off x="5236547" y="411825"/>
            <a:ext cx="1236300" cy="90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900">
                <a:solidFill>
                  <a:srgbClr val="347928"/>
                </a:solidFill>
              </a:rPr>
              <a:t>Calculated the correlation </a:t>
            </a:r>
            <a:r>
              <a:rPr lang="en" sz="900">
                <a:solidFill>
                  <a:srgbClr val="347928"/>
                </a:solidFill>
              </a:rPr>
              <a:t>coefficient</a:t>
            </a:r>
            <a:r>
              <a:rPr lang="en" sz="900">
                <a:solidFill>
                  <a:srgbClr val="347928"/>
                </a:solidFill>
              </a:rPr>
              <a:t> between total crashes and contributing factors.</a:t>
            </a:r>
            <a:endParaRPr sz="900">
              <a:solidFill>
                <a:srgbClr val="34792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198" name="Shape 198"/>
        <p:cNvGrpSpPr/>
        <p:nvPr/>
      </p:nvGrpSpPr>
      <p:grpSpPr>
        <a:xfrm>
          <a:off x="0" y="0"/>
          <a:ext cx="0" cy="0"/>
          <a:chOff x="0" y="0"/>
          <a:chExt cx="0" cy="0"/>
        </a:xfrm>
      </p:grpSpPr>
      <p:sp>
        <p:nvSpPr>
          <p:cNvPr id="199" name="Google Shape;199;p18"/>
          <p:cNvSpPr txBox="1"/>
          <p:nvPr>
            <p:ph type="title"/>
          </p:nvPr>
        </p:nvSpPr>
        <p:spPr>
          <a:xfrm>
            <a:off x="823850" y="2053000"/>
            <a:ext cx="73041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347928"/>
                </a:solidFill>
                <a:latin typeface="Montserrat SemiBold"/>
                <a:ea typeface="Montserrat SemiBold"/>
                <a:cs typeface="Montserrat SemiBold"/>
                <a:sym typeface="Montserrat SemiBold"/>
              </a:rPr>
              <a:t>SUMMARY OF FINDINGS FOR TRAFFIC CRASH ANALYSIS.</a:t>
            </a:r>
            <a:endParaRPr>
              <a:solidFill>
                <a:srgbClr val="347928"/>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03" name="Shape 203"/>
        <p:cNvGrpSpPr/>
        <p:nvPr/>
      </p:nvGrpSpPr>
      <p:grpSpPr>
        <a:xfrm>
          <a:off x="0" y="0"/>
          <a:ext cx="0" cy="0"/>
          <a:chOff x="0" y="0"/>
          <a:chExt cx="0" cy="0"/>
        </a:xfrm>
      </p:grpSpPr>
      <p:sp>
        <p:nvSpPr>
          <p:cNvPr id="204" name="Google Shape;204;p19"/>
          <p:cNvSpPr txBox="1"/>
          <p:nvPr>
            <p:ph type="title"/>
          </p:nvPr>
        </p:nvSpPr>
        <p:spPr>
          <a:xfrm>
            <a:off x="1752600" y="393750"/>
            <a:ext cx="6583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solidFill>
                  <a:srgbClr val="347928"/>
                </a:solidFill>
                <a:latin typeface="Montserrat Medium"/>
                <a:ea typeface="Montserrat Medium"/>
                <a:cs typeface="Montserrat Medium"/>
                <a:sym typeface="Montserrat Medium"/>
              </a:rPr>
              <a:t>T</a:t>
            </a:r>
            <a:r>
              <a:rPr lang="en" sz="1800">
                <a:solidFill>
                  <a:srgbClr val="347928"/>
                </a:solidFill>
                <a:latin typeface="Montserrat Medium"/>
                <a:ea typeface="Montserrat Medium"/>
                <a:cs typeface="Montserrat Medium"/>
                <a:sym typeface="Montserrat Medium"/>
              </a:rPr>
              <a:t>he data highlights three predominant causes that consistently contribute to these accidents:</a:t>
            </a:r>
            <a:endParaRPr sz="1800">
              <a:solidFill>
                <a:srgbClr val="347928"/>
              </a:solidFill>
              <a:latin typeface="Montserrat Medium"/>
              <a:ea typeface="Montserrat Medium"/>
              <a:cs typeface="Montserrat Medium"/>
              <a:sym typeface="Montserrat Medium"/>
            </a:endParaRPr>
          </a:p>
          <a:p>
            <a:pPr indent="0" lvl="0" marL="0" rtl="0" algn="l">
              <a:spcBef>
                <a:spcPts val="0"/>
              </a:spcBef>
              <a:spcAft>
                <a:spcPts val="0"/>
              </a:spcAft>
              <a:buSzPts val="990"/>
              <a:buNone/>
            </a:pPr>
            <a:r>
              <a:t/>
            </a:r>
            <a:endParaRPr sz="1800">
              <a:solidFill>
                <a:srgbClr val="FFFBE6"/>
              </a:solidFill>
            </a:endParaRPr>
          </a:p>
        </p:txBody>
      </p:sp>
      <p:sp>
        <p:nvSpPr>
          <p:cNvPr id="205" name="Google Shape;205;p19"/>
          <p:cNvSpPr/>
          <p:nvPr/>
        </p:nvSpPr>
        <p:spPr>
          <a:xfrm>
            <a:off x="432350" y="1304875"/>
            <a:ext cx="2469300" cy="607800"/>
          </a:xfrm>
          <a:prstGeom prst="homePlate">
            <a:avLst>
              <a:gd fmla="val 50000" name="adj"/>
            </a:avLst>
          </a:prstGeom>
          <a:solidFill>
            <a:srgbClr val="3479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6" name="Google Shape;206;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lang="en" sz="1207">
                <a:solidFill>
                  <a:srgbClr val="FFFBE6"/>
                </a:solidFill>
              </a:rPr>
              <a:t>1. </a:t>
            </a:r>
            <a:r>
              <a:rPr lang="en" sz="1207">
                <a:solidFill>
                  <a:srgbClr val="FFFBE6"/>
                </a:solidFill>
              </a:rPr>
              <a:t>Other Factors</a:t>
            </a:r>
            <a:endParaRPr sz="1207">
              <a:solidFill>
                <a:srgbClr val="FFFBE6"/>
              </a:solidFill>
            </a:endParaRPr>
          </a:p>
        </p:txBody>
      </p:sp>
      <p:sp>
        <p:nvSpPr>
          <p:cNvPr id="207" name="Google Shape;207;p19"/>
          <p:cNvSpPr txBox="1"/>
          <p:nvPr>
            <p:ph idx="4294967295" type="body"/>
          </p:nvPr>
        </p:nvSpPr>
        <p:spPr>
          <a:xfrm>
            <a:off x="418075" y="2107175"/>
            <a:ext cx="2471700" cy="2577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800"/>
              </a:spcAft>
              <a:buNone/>
            </a:pPr>
            <a:r>
              <a:rPr lang="en" sz="1200">
                <a:solidFill>
                  <a:srgbClr val="347928"/>
                </a:solidFill>
                <a:latin typeface="Montserrat Medium"/>
                <a:ea typeface="Montserrat Medium"/>
                <a:cs typeface="Montserrat Medium"/>
                <a:sym typeface="Montserrat Medium"/>
              </a:rPr>
              <a:t>Leading the list at 38%, a staggering 19,914 crashes are attributed to unknown factors. This suggests a gap in the reporting or investigation process, where the exact causes of crashes are not documented or identified. This could be due to a lack of detailed accident reporting systems, challenges in data collection at crash sites, or incomplete investigations.</a:t>
            </a:r>
            <a:endParaRPr sz="1200">
              <a:solidFill>
                <a:srgbClr val="347928"/>
              </a:solidFill>
              <a:latin typeface="Montserrat Medium"/>
              <a:ea typeface="Montserrat Medium"/>
              <a:cs typeface="Montserrat Medium"/>
              <a:sym typeface="Montserrat Medium"/>
            </a:endParaRPr>
          </a:p>
        </p:txBody>
      </p:sp>
      <p:sp>
        <p:nvSpPr>
          <p:cNvPr id="208" name="Google Shape;208;p19"/>
          <p:cNvSpPr/>
          <p:nvPr/>
        </p:nvSpPr>
        <p:spPr>
          <a:xfrm>
            <a:off x="3044777" y="1304875"/>
            <a:ext cx="2760600" cy="607800"/>
          </a:xfrm>
          <a:prstGeom prst="chevron">
            <a:avLst>
              <a:gd fmla="val 50000" name="adj"/>
            </a:avLst>
          </a:prstGeom>
          <a:solidFill>
            <a:srgbClr val="3479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9" name="Google Shape;209;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lang="en" sz="1207">
                <a:solidFill>
                  <a:srgbClr val="FFFBE6"/>
                </a:solidFill>
              </a:rPr>
              <a:t>2. Speed Violations</a:t>
            </a:r>
            <a:endParaRPr sz="1207">
              <a:solidFill>
                <a:srgbClr val="FFFBE6"/>
              </a:solidFill>
            </a:endParaRPr>
          </a:p>
        </p:txBody>
      </p:sp>
      <p:sp>
        <p:nvSpPr>
          <p:cNvPr id="210" name="Google Shape;210;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sz="1200">
                <a:solidFill>
                  <a:srgbClr val="347928"/>
                </a:solidFill>
                <a:latin typeface="Montserrat Medium"/>
                <a:ea typeface="Montserrat Medium"/>
                <a:cs typeface="Montserrat Medium"/>
                <a:sym typeface="Montserrat Medium"/>
              </a:rPr>
              <a:t>Coming in close behind at 38%, speed violations account for 19,634 crashes. This demonstrates that excessive speeding remains a critical issue on Nigerian roads. Despite road safety campaigns and regulations, speeding poses a major risk, contributing significantly to traffic accidents.</a:t>
            </a:r>
            <a:endParaRPr sz="1200">
              <a:solidFill>
                <a:srgbClr val="347928"/>
              </a:solidFill>
              <a:latin typeface="Montserrat Medium"/>
              <a:ea typeface="Montserrat Medium"/>
              <a:cs typeface="Montserrat Medium"/>
              <a:sym typeface="Montserrat Medium"/>
            </a:endParaRPr>
          </a:p>
        </p:txBody>
      </p:sp>
      <p:sp>
        <p:nvSpPr>
          <p:cNvPr id="211" name="Google Shape;211;p19"/>
          <p:cNvSpPr/>
          <p:nvPr/>
        </p:nvSpPr>
        <p:spPr>
          <a:xfrm>
            <a:off x="5948502" y="1304875"/>
            <a:ext cx="2760600" cy="607800"/>
          </a:xfrm>
          <a:prstGeom prst="chevron">
            <a:avLst>
              <a:gd fmla="val 50000" name="adj"/>
            </a:avLst>
          </a:prstGeom>
          <a:solidFill>
            <a:srgbClr val="3479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2" name="Google Shape;212;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lang="en" sz="1207">
                <a:solidFill>
                  <a:srgbClr val="FFFBE6"/>
                </a:solidFill>
              </a:rPr>
              <a:t>3. Fatigue</a:t>
            </a:r>
            <a:endParaRPr sz="1207">
              <a:solidFill>
                <a:srgbClr val="FFFBE6"/>
              </a:solidFill>
            </a:endParaRPr>
          </a:p>
        </p:txBody>
      </p:sp>
      <p:sp>
        <p:nvSpPr>
          <p:cNvPr id="213" name="Google Shape;213;p19"/>
          <p:cNvSpPr txBox="1"/>
          <p:nvPr>
            <p:ph idx="4294967295" type="body"/>
          </p:nvPr>
        </p:nvSpPr>
        <p:spPr>
          <a:xfrm>
            <a:off x="6197600" y="2070575"/>
            <a:ext cx="2528400" cy="192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800"/>
              </a:spcAft>
              <a:buNone/>
            </a:pPr>
            <a:r>
              <a:rPr lang="en" sz="1200">
                <a:solidFill>
                  <a:srgbClr val="347928"/>
                </a:solidFill>
                <a:latin typeface="Montserrat Medium"/>
                <a:ea typeface="Montserrat Medium"/>
                <a:cs typeface="Montserrat Medium"/>
                <a:sym typeface="Montserrat Medium"/>
              </a:rPr>
              <a:t>Accounts for 24% crashes, Fatigue is responsible for 12,341 crashes, showing that tired or drowsy driving is another leading cause of accidents. Long driving hours, inadequate rest for commercial drivers, and the lack of proper roadside facilities for rest breaks might be contributing factors.</a:t>
            </a:r>
            <a:endParaRPr sz="1200">
              <a:solidFill>
                <a:srgbClr val="347928"/>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17" name="Shape 217"/>
        <p:cNvGrpSpPr/>
        <p:nvPr/>
      </p:nvGrpSpPr>
      <p:grpSpPr>
        <a:xfrm>
          <a:off x="0" y="0"/>
          <a:ext cx="0" cy="0"/>
          <a:chOff x="0" y="0"/>
          <a:chExt cx="0" cy="0"/>
        </a:xfrm>
      </p:grpSpPr>
      <p:sp>
        <p:nvSpPr>
          <p:cNvPr id="218" name="Google Shape;218;p20"/>
          <p:cNvSpPr txBox="1"/>
          <p:nvPr>
            <p:ph type="title"/>
          </p:nvPr>
        </p:nvSpPr>
        <p:spPr>
          <a:xfrm>
            <a:off x="1752600" y="393750"/>
            <a:ext cx="6583800" cy="4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47928"/>
                </a:solidFill>
              </a:rPr>
              <a:t>TRAFFIC CRASH FACTORS PERCENTAGE</a:t>
            </a:r>
            <a:endParaRPr>
              <a:solidFill>
                <a:srgbClr val="347928"/>
              </a:solidFill>
            </a:endParaRPr>
          </a:p>
        </p:txBody>
      </p:sp>
      <p:pic>
        <p:nvPicPr>
          <p:cNvPr id="219" name="Google Shape;219;p20"/>
          <p:cNvPicPr preferRelativeResize="0"/>
          <p:nvPr/>
        </p:nvPicPr>
        <p:blipFill>
          <a:blip r:embed="rId3">
            <a:alphaModFix/>
          </a:blip>
          <a:stretch>
            <a:fillRect/>
          </a:stretch>
        </p:blipFill>
        <p:spPr>
          <a:xfrm>
            <a:off x="1647825" y="939550"/>
            <a:ext cx="5848350" cy="34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E6"/>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1752600" y="393750"/>
            <a:ext cx="6583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500">
                <a:solidFill>
                  <a:srgbClr val="347928"/>
                </a:solidFill>
              </a:rPr>
              <a:t>Top 4 crash prone states </a:t>
            </a:r>
            <a:r>
              <a:rPr b="1" lang="en" sz="1500">
                <a:solidFill>
                  <a:srgbClr val="347928"/>
                </a:solidFill>
              </a:rPr>
              <a:t>with h</a:t>
            </a:r>
            <a:r>
              <a:rPr b="1" lang="en" sz="1500">
                <a:solidFill>
                  <a:srgbClr val="347928"/>
                </a:solidFill>
              </a:rPr>
              <a:t>igh risk areas and </a:t>
            </a:r>
            <a:r>
              <a:rPr b="1" lang="en" sz="1500">
                <a:solidFill>
                  <a:srgbClr val="347928"/>
                </a:solidFill>
              </a:rPr>
              <a:t>crashes, each exceeding 2,000 are FCT, Ogun, Nasarawa, Kaduna:</a:t>
            </a:r>
            <a:endParaRPr b="1" sz="1500">
              <a:solidFill>
                <a:srgbClr val="347928"/>
              </a:solidFill>
            </a:endParaRPr>
          </a:p>
        </p:txBody>
      </p:sp>
      <p:sp>
        <p:nvSpPr>
          <p:cNvPr id="225" name="Google Shape;225;p21"/>
          <p:cNvSpPr/>
          <p:nvPr/>
        </p:nvSpPr>
        <p:spPr>
          <a:xfrm>
            <a:off x="432350" y="1304875"/>
            <a:ext cx="1396500" cy="607800"/>
          </a:xfrm>
          <a:prstGeom prst="homePlate">
            <a:avLst>
              <a:gd fmla="val 50000" name="adj"/>
            </a:avLst>
          </a:prstGeom>
          <a:solidFill>
            <a:srgbClr val="3479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6" name="Google Shape;226;p21"/>
          <p:cNvSpPr txBox="1"/>
          <p:nvPr>
            <p:ph idx="4294967295" type="body"/>
          </p:nvPr>
        </p:nvSpPr>
        <p:spPr>
          <a:xfrm>
            <a:off x="584750" y="1451575"/>
            <a:ext cx="10917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lang="en" sz="1007">
                <a:solidFill>
                  <a:srgbClr val="FFFBE6"/>
                </a:solidFill>
              </a:rPr>
              <a:t>1. FCT</a:t>
            </a:r>
            <a:endParaRPr sz="1007">
              <a:solidFill>
                <a:srgbClr val="FFFBE6"/>
              </a:solidFill>
            </a:endParaRPr>
          </a:p>
        </p:txBody>
      </p:sp>
      <p:sp>
        <p:nvSpPr>
          <p:cNvPr id="227" name="Google Shape;227;p21"/>
          <p:cNvSpPr txBox="1"/>
          <p:nvPr>
            <p:ph idx="4294967295" type="body"/>
          </p:nvPr>
        </p:nvSpPr>
        <p:spPr>
          <a:xfrm>
            <a:off x="425150" y="2107175"/>
            <a:ext cx="1518000" cy="21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347928"/>
                </a:solidFill>
                <a:latin typeface="Montserrat Medium"/>
                <a:ea typeface="Montserrat Medium"/>
                <a:cs typeface="Montserrat Medium"/>
                <a:sym typeface="Montserrat Medium"/>
              </a:rPr>
              <a:t>FCT has the highest number of crashes at 4852, mainly caused by other factors and speed violations.</a:t>
            </a:r>
            <a:endParaRPr sz="1100">
              <a:solidFill>
                <a:srgbClr val="347928"/>
              </a:solidFill>
              <a:latin typeface="Montserrat Medium"/>
              <a:ea typeface="Montserrat Medium"/>
              <a:cs typeface="Montserrat Medium"/>
              <a:sym typeface="Montserrat Medium"/>
            </a:endParaRPr>
          </a:p>
          <a:p>
            <a:pPr indent="0" lvl="0" marL="0" rtl="0" algn="l">
              <a:spcBef>
                <a:spcPts val="800"/>
              </a:spcBef>
              <a:spcAft>
                <a:spcPts val="800"/>
              </a:spcAft>
              <a:buNone/>
            </a:pPr>
            <a:r>
              <a:t/>
            </a:r>
            <a:endParaRPr sz="1200">
              <a:solidFill>
                <a:srgbClr val="347928"/>
              </a:solidFill>
              <a:latin typeface="Montserrat Medium"/>
              <a:ea typeface="Montserrat Medium"/>
              <a:cs typeface="Montserrat Medium"/>
              <a:sym typeface="Montserrat Medium"/>
            </a:endParaRPr>
          </a:p>
        </p:txBody>
      </p:sp>
      <p:sp>
        <p:nvSpPr>
          <p:cNvPr id="228" name="Google Shape;228;p21"/>
          <p:cNvSpPr txBox="1"/>
          <p:nvPr>
            <p:ph idx="4294967295" type="body"/>
          </p:nvPr>
        </p:nvSpPr>
        <p:spPr>
          <a:xfrm>
            <a:off x="2299400" y="2088875"/>
            <a:ext cx="1701000" cy="21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347928"/>
                </a:solidFill>
                <a:latin typeface="Montserrat Medium"/>
                <a:ea typeface="Montserrat Medium"/>
                <a:cs typeface="Montserrat Medium"/>
                <a:sym typeface="Montserrat Medium"/>
              </a:rPr>
              <a:t>Ogun State is the second highest with over 8713 injured people, and the leading cause of crashes in the state is Speed violation and fatigue.</a:t>
            </a:r>
            <a:endParaRPr sz="1100">
              <a:solidFill>
                <a:srgbClr val="347928"/>
              </a:solidFill>
              <a:latin typeface="Montserrat Medium"/>
              <a:ea typeface="Montserrat Medium"/>
              <a:cs typeface="Montserrat Medium"/>
              <a:sym typeface="Montserrat Medium"/>
            </a:endParaRPr>
          </a:p>
          <a:p>
            <a:pPr indent="0" lvl="0" marL="0" rtl="0" algn="l">
              <a:spcBef>
                <a:spcPts val="800"/>
              </a:spcBef>
              <a:spcAft>
                <a:spcPts val="800"/>
              </a:spcAft>
              <a:buNone/>
            </a:pPr>
            <a:r>
              <a:t/>
            </a:r>
            <a:endParaRPr sz="1200">
              <a:solidFill>
                <a:srgbClr val="347928"/>
              </a:solidFill>
              <a:latin typeface="Montserrat Medium"/>
              <a:ea typeface="Montserrat Medium"/>
              <a:cs typeface="Montserrat Medium"/>
              <a:sym typeface="Montserrat Medium"/>
            </a:endParaRPr>
          </a:p>
        </p:txBody>
      </p:sp>
      <p:sp>
        <p:nvSpPr>
          <p:cNvPr id="229" name="Google Shape;229;p21"/>
          <p:cNvSpPr/>
          <p:nvPr/>
        </p:nvSpPr>
        <p:spPr>
          <a:xfrm>
            <a:off x="2299400" y="1304875"/>
            <a:ext cx="1396500" cy="607800"/>
          </a:xfrm>
          <a:prstGeom prst="homePlate">
            <a:avLst>
              <a:gd fmla="val 50000" name="adj"/>
            </a:avLst>
          </a:prstGeom>
          <a:solidFill>
            <a:srgbClr val="3479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0" name="Google Shape;230;p21"/>
          <p:cNvSpPr txBox="1"/>
          <p:nvPr>
            <p:ph idx="4294967295" type="body"/>
          </p:nvPr>
        </p:nvSpPr>
        <p:spPr>
          <a:xfrm>
            <a:off x="2451800" y="1451575"/>
            <a:ext cx="10917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lang="en" sz="1007">
                <a:solidFill>
                  <a:srgbClr val="FFFBE6"/>
                </a:solidFill>
              </a:rPr>
              <a:t>2. OGUN</a:t>
            </a:r>
            <a:endParaRPr sz="1007">
              <a:solidFill>
                <a:srgbClr val="FFFBE6"/>
              </a:solidFill>
            </a:endParaRPr>
          </a:p>
        </p:txBody>
      </p:sp>
      <p:sp>
        <p:nvSpPr>
          <p:cNvPr id="231" name="Google Shape;231;p21"/>
          <p:cNvSpPr/>
          <p:nvPr/>
        </p:nvSpPr>
        <p:spPr>
          <a:xfrm>
            <a:off x="4318850" y="1304875"/>
            <a:ext cx="1396500" cy="607800"/>
          </a:xfrm>
          <a:prstGeom prst="homePlate">
            <a:avLst>
              <a:gd fmla="val 50000" name="adj"/>
            </a:avLst>
          </a:prstGeom>
          <a:solidFill>
            <a:srgbClr val="3479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2" name="Google Shape;232;p21"/>
          <p:cNvSpPr/>
          <p:nvPr/>
        </p:nvSpPr>
        <p:spPr>
          <a:xfrm>
            <a:off x="6490700" y="1304875"/>
            <a:ext cx="1396500" cy="607800"/>
          </a:xfrm>
          <a:prstGeom prst="homePlate">
            <a:avLst>
              <a:gd fmla="val 50000" name="adj"/>
            </a:avLst>
          </a:prstGeom>
          <a:solidFill>
            <a:srgbClr val="34792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3" name="Google Shape;233;p21"/>
          <p:cNvSpPr txBox="1"/>
          <p:nvPr>
            <p:ph idx="4294967295" type="body"/>
          </p:nvPr>
        </p:nvSpPr>
        <p:spPr>
          <a:xfrm>
            <a:off x="4318850" y="2088875"/>
            <a:ext cx="1764600" cy="21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47928"/>
                </a:solidFill>
                <a:latin typeface="Montserrat Medium"/>
                <a:ea typeface="Montserrat Medium"/>
                <a:cs typeface="Montserrat Medium"/>
                <a:sym typeface="Montserrat Medium"/>
              </a:rPr>
              <a:t>Nasarawa the third state with high crashes is notable for its low number of deaths crash, 75% of crashes here involve multi-vehicle collisions due to other factors and speed violations.</a:t>
            </a:r>
            <a:endParaRPr sz="1100">
              <a:solidFill>
                <a:srgbClr val="347928"/>
              </a:solidFill>
              <a:latin typeface="Montserrat Medium"/>
              <a:ea typeface="Montserrat Medium"/>
              <a:cs typeface="Montserrat Medium"/>
              <a:sym typeface="Montserrat Medium"/>
            </a:endParaRPr>
          </a:p>
          <a:p>
            <a:pPr indent="0" lvl="0" marL="0" rtl="0" algn="l">
              <a:spcBef>
                <a:spcPts val="800"/>
              </a:spcBef>
              <a:spcAft>
                <a:spcPts val="0"/>
              </a:spcAft>
              <a:buNone/>
            </a:pPr>
            <a:r>
              <a:t/>
            </a:r>
            <a:endParaRPr sz="1100">
              <a:solidFill>
                <a:srgbClr val="347928"/>
              </a:solidFill>
              <a:latin typeface="Montserrat Medium"/>
              <a:ea typeface="Montserrat Medium"/>
              <a:cs typeface="Montserrat Medium"/>
              <a:sym typeface="Montserrat Medium"/>
            </a:endParaRPr>
          </a:p>
          <a:p>
            <a:pPr indent="0" lvl="0" marL="0" rtl="0" algn="l">
              <a:spcBef>
                <a:spcPts val="800"/>
              </a:spcBef>
              <a:spcAft>
                <a:spcPts val="800"/>
              </a:spcAft>
              <a:buNone/>
            </a:pPr>
            <a:r>
              <a:t/>
            </a:r>
            <a:endParaRPr sz="1100">
              <a:solidFill>
                <a:srgbClr val="347928"/>
              </a:solidFill>
              <a:latin typeface="Montserrat Medium"/>
              <a:ea typeface="Montserrat Medium"/>
              <a:cs typeface="Montserrat Medium"/>
              <a:sym typeface="Montserrat Medium"/>
            </a:endParaRPr>
          </a:p>
        </p:txBody>
      </p:sp>
      <p:sp>
        <p:nvSpPr>
          <p:cNvPr id="234" name="Google Shape;234;p21"/>
          <p:cNvSpPr txBox="1"/>
          <p:nvPr>
            <p:ph idx="4294967295" type="body"/>
          </p:nvPr>
        </p:nvSpPr>
        <p:spPr>
          <a:xfrm>
            <a:off x="6503400" y="2088875"/>
            <a:ext cx="1701000" cy="19623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SzPts val="935"/>
              <a:buNone/>
            </a:pPr>
            <a:r>
              <a:rPr lang="en" sz="1120">
                <a:solidFill>
                  <a:srgbClr val="347928"/>
                </a:solidFill>
                <a:latin typeface="Montserrat Medium"/>
                <a:ea typeface="Montserrat Medium"/>
                <a:cs typeface="Montserrat Medium"/>
                <a:sym typeface="Montserrat Medium"/>
              </a:rPr>
              <a:t>Kaduna is the fourth state with a high number of crashes, it surprisingly has the highest number of injured and killed victims and crashes are mostly caused by speed violations.</a:t>
            </a:r>
            <a:endParaRPr sz="1120">
              <a:solidFill>
                <a:srgbClr val="347928"/>
              </a:solidFill>
              <a:latin typeface="Montserrat Medium"/>
              <a:ea typeface="Montserrat Medium"/>
              <a:cs typeface="Montserrat Medium"/>
              <a:sym typeface="Montserrat Medium"/>
            </a:endParaRPr>
          </a:p>
        </p:txBody>
      </p:sp>
      <p:sp>
        <p:nvSpPr>
          <p:cNvPr id="235" name="Google Shape;235;p21"/>
          <p:cNvSpPr txBox="1"/>
          <p:nvPr>
            <p:ph idx="4294967295" type="body"/>
          </p:nvPr>
        </p:nvSpPr>
        <p:spPr>
          <a:xfrm>
            <a:off x="4471250" y="1451575"/>
            <a:ext cx="10917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lang="en" sz="1007">
                <a:solidFill>
                  <a:srgbClr val="FFFBE6"/>
                </a:solidFill>
              </a:rPr>
              <a:t>3. </a:t>
            </a:r>
            <a:r>
              <a:rPr lang="en" sz="1007">
                <a:solidFill>
                  <a:srgbClr val="FFFBE6"/>
                </a:solidFill>
              </a:rPr>
              <a:t>NASARAWA</a:t>
            </a:r>
            <a:endParaRPr sz="1007">
              <a:solidFill>
                <a:srgbClr val="FFFBE6"/>
              </a:solidFill>
            </a:endParaRPr>
          </a:p>
        </p:txBody>
      </p:sp>
      <p:sp>
        <p:nvSpPr>
          <p:cNvPr id="236" name="Google Shape;236;p21"/>
          <p:cNvSpPr txBox="1"/>
          <p:nvPr>
            <p:ph idx="4294967295" type="body"/>
          </p:nvPr>
        </p:nvSpPr>
        <p:spPr>
          <a:xfrm>
            <a:off x="6643100" y="1451575"/>
            <a:ext cx="10917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lang="en" sz="1000">
                <a:solidFill>
                  <a:srgbClr val="FFFBE6"/>
                </a:solidFill>
              </a:rPr>
              <a:t>4. KADUNA</a:t>
            </a:r>
            <a:endParaRPr sz="1000">
              <a:solidFill>
                <a:srgbClr val="FFFBE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