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52cbf2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52cbf2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52cbf2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e52cbf2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2023 Case Study For Cyclistic Bike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A BIKE-SHARE NAVIGATE SPEEDY SUCCESS?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Company and Business Task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15" y="1304875"/>
            <a:ext cx="3962841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624738" y="1911500"/>
            <a:ext cx="3577200" cy="26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 2016, Cyclistic launched a successful bike-share offering. Since then, the program has grown to a fleet of 5,824 bicycles that are tracked and locked into a network of 692 stations across Chicago. The bikes can be unlocked from one station and returned to any other station in the system at anytime.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5940621" y="1304875"/>
            <a:ext cx="2904174" cy="3416400"/>
            <a:chOff x="6212550" y="1304875"/>
            <a:chExt cx="2632500" cy="3416400"/>
          </a:xfrm>
        </p:grpSpPr>
        <p:sp>
          <p:nvSpPr>
            <p:cNvPr id="98" name="Google Shape;98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Analysing how casual riders and annual members use cyclistic bikes differently, using this insight to Design a new marketing strategy that is aimed at converting casual riders into annual members. Thereby Maximizing the number of annual memberships</a:t>
            </a:r>
            <a:r>
              <a:rPr lang="en" sz="1400">
                <a:solidFill>
                  <a:schemeClr val="lt1"/>
                </a:solidFill>
              </a:rPr>
              <a:t>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10000"/>
            <a:ext cx="85206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Cyclistic Executive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Team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2888975" y="1746586"/>
            <a:ext cx="4160200" cy="1471663"/>
            <a:chOff x="2918150" y="1746499"/>
            <a:chExt cx="4160200" cy="1442100"/>
          </a:xfrm>
        </p:grpSpPr>
        <p:cxnSp>
          <p:nvCxnSpPr>
            <p:cNvPr id="112" name="Google Shape;112;p15"/>
            <p:cNvCxnSpPr/>
            <p:nvPr/>
          </p:nvCxnSpPr>
          <p:spPr>
            <a:xfrm flipH="1">
              <a:off x="2918150" y="1746599"/>
              <a:ext cx="1953600" cy="531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4871850" y="1746499"/>
              <a:ext cx="2206500" cy="14421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4" name="Google Shape;114;p15"/>
          <p:cNvSpPr/>
          <p:nvPr/>
        </p:nvSpPr>
        <p:spPr>
          <a:xfrm>
            <a:off x="1439675" y="2019813"/>
            <a:ext cx="1449300" cy="92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439675" y="2019825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1439825" y="2019825"/>
            <a:ext cx="1449000" cy="3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Marketing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1439825" y="2491429"/>
            <a:ext cx="1449000" cy="2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Lily Moreno</a:t>
            </a:r>
            <a:r>
              <a:rPr lang="en" sz="1300">
                <a:solidFill>
                  <a:schemeClr val="lt1"/>
                </a:solidFill>
                <a:highlight>
                  <a:schemeClr val="accent4"/>
                </a:highlight>
              </a:rPr>
              <a:t> </a:t>
            </a:r>
            <a:endParaRPr sz="1300">
              <a:solidFill>
                <a:schemeClr val="lt1"/>
              </a:solidFill>
              <a:highlight>
                <a:schemeClr val="accent4"/>
              </a:highlight>
            </a:endParaRPr>
          </a:p>
        </p:txBody>
      </p:sp>
      <p:sp>
        <p:nvSpPr>
          <p:cNvPr id="118" name="Google Shape;118;p15"/>
          <p:cNvSpPr/>
          <p:nvPr/>
        </p:nvSpPr>
        <p:spPr>
          <a:xfrm flipH="1" rot="10800000">
            <a:off x="6353700" y="3358018"/>
            <a:ext cx="1449300" cy="6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353700" y="304274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353850" y="31020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Cyclistic Marketing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1" name="Google Shape;121;p15"/>
          <p:cNvSpPr txBox="1"/>
          <p:nvPr>
            <p:ph idx="4294967295" type="body"/>
          </p:nvPr>
        </p:nvSpPr>
        <p:spPr>
          <a:xfrm>
            <a:off x="6353850" y="3351150"/>
            <a:ext cx="14490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Analytics Team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265500" y="1715025"/>
            <a:ext cx="4045200" cy="16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 description of all data sources used.</a:t>
            </a:r>
            <a:endParaRPr sz="3500"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data is collected by observation and is a third-party data located online, in a CSV file format, the data is reliable but not original, comprehensive, current and not cited.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1769600"/>
            <a:ext cx="8222100" cy="16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Documentation of cleaning and manipulation of data.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Google Shape;13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18375" y="385675"/>
            <a:ext cx="22428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Sorted the sheet using first column. Filtered each datasheet to check for blank spaces, and whitespaces, remove duplicates, check spellings.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1229175" y="3597525"/>
            <a:ext cx="32022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Checked column ride_id length and removed ride_id that is not equal to the average length.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Renamed columns to be more descriptive: ride_id to trip_id, rideable_type to bikeid and casual_member to usertype, and hid start_date_time, start_station_name, end_date_time, end_station_name.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2883525" y="385675"/>
            <a:ext cx="3475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Added 2 new columns (ride_length and day_of_week). Changed the data format for column day_of_week to number, column ride_length to time and changed the data format for columns start_date_time and end_date_time to date and time.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5126900" y="3597525"/>
            <a:ext cx="22428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 ride_length is for calculating the length of each ride by subtracting column end_date_time from column start_date_time.</a:t>
            </a:r>
            <a:endParaRPr sz="600">
              <a:solidFill>
                <a:schemeClr val="lt1"/>
              </a:solidFill>
              <a:highlight>
                <a:schemeClr val="accent4"/>
              </a:highlight>
            </a:endParaRPr>
          </a:p>
        </p:txBody>
      </p:sp>
      <p:sp>
        <p:nvSpPr>
          <p:cNvPr descr="Background pointer shape in timeline graphic" id="161" name="Google Shape;161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6501975" y="385675"/>
            <a:ext cx="24267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Column day_of_week is for calculating the day of the week that each ride started using the “WEEKDAY” command and formatted as general or as a number with no decimals, noting that 1 = Sunday and 7 = Saturday</a:t>
            </a:r>
            <a:r>
              <a:rPr lang="en" sz="800">
                <a:solidFill>
                  <a:schemeClr val="lt1"/>
                </a:solidFill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600">
              <a:solidFill>
                <a:schemeClr val="lt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A summary of analysis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Conducted a few descriptive analyses on each month for the last 13 months 01/2022-01/2023 to calculate: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 and Maximum of ride length for all users.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 of day of week.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ride length for members and casual riders.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ride length for users by day of week.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Counted the number of rides for users by day of week and trip id.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Then I merged them into a summary file to get a year view.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0" y="102463"/>
            <a:ext cx="2899257" cy="17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475" y="92650"/>
            <a:ext cx="2930975" cy="18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1600" y="1596275"/>
            <a:ext cx="3003675" cy="1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50" y="3264529"/>
            <a:ext cx="2899250" cy="179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0200" y="3337100"/>
            <a:ext cx="2899250" cy="17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265500" y="184750"/>
            <a:ext cx="40452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Top three recommendations based on analysis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265500" y="1380674"/>
            <a:ext cx="40452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suggest focusing more on March as the maximum average ride length for casual users is in March 2022, at 00:32:38 minutes.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Additionally, Day 1 of March 2022 has the highest casual users' ride length by day of the week, at 00:38:48.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764300" y="515325"/>
            <a:ext cx="42393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Similarly, more attention should be given to May 2022 as Day 1 of May 2022 has the highest ride length for casual users by day of the week, which is 00:25:43.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Lastly, it's worth noting that the minimum and average ride length for all users was in January 2023, at 00:10:22 - 00:13:00 respectively.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