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8" r:id="rId1"/>
  </p:sldMasterIdLst>
  <p:notesMasterIdLst>
    <p:notesMasterId r:id="rId35"/>
  </p:notesMasterIdLst>
  <p:sldIdLst>
    <p:sldId id="256" r:id="rId2"/>
    <p:sldId id="338" r:id="rId3"/>
    <p:sldId id="339" r:id="rId4"/>
    <p:sldId id="340" r:id="rId5"/>
    <p:sldId id="341" r:id="rId6"/>
    <p:sldId id="334" r:id="rId7"/>
    <p:sldId id="335" r:id="rId8"/>
    <p:sldId id="336" r:id="rId9"/>
    <p:sldId id="319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37" r:id="rId20"/>
    <p:sldId id="327" r:id="rId21"/>
    <p:sldId id="329" r:id="rId22"/>
    <p:sldId id="330" r:id="rId23"/>
    <p:sldId id="331" r:id="rId24"/>
    <p:sldId id="332" r:id="rId25"/>
    <p:sldId id="297" r:id="rId26"/>
    <p:sldId id="299" r:id="rId27"/>
    <p:sldId id="300" r:id="rId28"/>
    <p:sldId id="301" r:id="rId29"/>
    <p:sldId id="303" r:id="rId30"/>
    <p:sldId id="304" r:id="rId31"/>
    <p:sldId id="307" r:id="rId32"/>
    <p:sldId id="308" r:id="rId33"/>
    <p:sldId id="292" r:id="rId34"/>
  </p:sldIdLst>
  <p:sldSz cx="9144000" cy="6858000" type="screen4x3"/>
  <p:notesSz cx="6858000" cy="9144000"/>
  <p:defaultTextStyle>
    <a:lvl1pPr marL="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4BDF9-8515-4677-9942-0171F000F8EB}" type="doc">
      <dgm:prSet loTypeId="urn:microsoft.com/office/officeart/2005/8/layout/list1#1" loCatId="list" qsTypeId="urn:microsoft.com/office/officeart/2005/8/quickstyle/simple2#1" qsCatId="simple" csTypeId="urn:microsoft.com/office/officeart/2005/8/colors/colorful1" csCatId="colorful" phldr="1"/>
      <dgm:spPr/>
      <dgm:t>
        <a:bodyPr/>
        <a:lstStyle>
          <a:extLst/>
        </a:lstStyle>
        <a:p>
          <a:endParaRPr lang="tr-TR"/>
        </a:p>
      </dgm:t>
    </dgm:pt>
    <dgm:pt modelId="{787546C1-DD5C-4D6E-BFDD-D95A52E781AD}">
      <dgm:prSet phldrT="[Text]"/>
      <dgm:spPr/>
      <dgm:t>
        <a:bodyPr/>
        <a:lstStyle>
          <a:extLst/>
        </a:lstStyle>
        <a:p>
          <a:r>
            <a:rPr lang="tr-TR" dirty="0" smtClean="0"/>
            <a:t>Kurulum Maliyeti</a:t>
          </a:r>
          <a:endParaRPr lang="tr-TR" dirty="0"/>
        </a:p>
      </dgm:t>
    </dgm:pt>
    <dgm:pt modelId="{88942913-D2BB-4DEB-B0E7-EA2B7A6CD360}" type="parTrans" cxnId="{DFAEFA4C-B3B0-4C4E-BCD8-BFB53D07C5D0}">
      <dgm:prSet/>
      <dgm:spPr/>
      <dgm:t>
        <a:bodyPr/>
        <a:lstStyle>
          <a:extLst/>
        </a:lstStyle>
        <a:p>
          <a:endParaRPr lang="tr-TR"/>
        </a:p>
      </dgm:t>
    </dgm:pt>
    <dgm:pt modelId="{579A9A07-8770-4AC1-9705-76E19F87D269}" type="sibTrans" cxnId="{DFAEFA4C-B3B0-4C4E-BCD8-BFB53D07C5D0}">
      <dgm:prSet/>
      <dgm:spPr/>
      <dgm:t>
        <a:bodyPr/>
        <a:lstStyle>
          <a:extLst/>
        </a:lstStyle>
        <a:p>
          <a:endParaRPr lang="tr-TR"/>
        </a:p>
      </dgm:t>
    </dgm:pt>
    <dgm:pt modelId="{AC5265C1-0BAB-4984-A634-E4518A8EC253}">
      <dgm:prSet phldrT="[Text]"/>
      <dgm:spPr/>
      <dgm:t>
        <a:bodyPr/>
        <a:lstStyle>
          <a:extLst/>
        </a:lstStyle>
        <a:p>
          <a:r>
            <a:rPr lang="tr-TR" dirty="0" smtClean="0"/>
            <a:t>Lisans Ücretleri</a:t>
          </a:r>
          <a:endParaRPr lang="tr-TR" dirty="0"/>
        </a:p>
      </dgm:t>
    </dgm:pt>
    <dgm:pt modelId="{26A0947C-B518-417C-9D68-EC422DC1E3A5}" type="parTrans" cxnId="{579A338B-B5D8-4240-8867-8564B0DC96F3}">
      <dgm:prSet/>
      <dgm:spPr/>
      <dgm:t>
        <a:bodyPr/>
        <a:lstStyle>
          <a:extLst/>
        </a:lstStyle>
        <a:p>
          <a:endParaRPr lang="tr-TR"/>
        </a:p>
      </dgm:t>
    </dgm:pt>
    <dgm:pt modelId="{E68E8117-B3CB-464C-9711-4DBE8BF88216}" type="sibTrans" cxnId="{579A338B-B5D8-4240-8867-8564B0DC96F3}">
      <dgm:prSet/>
      <dgm:spPr/>
      <dgm:t>
        <a:bodyPr/>
        <a:lstStyle>
          <a:extLst/>
        </a:lstStyle>
        <a:p>
          <a:endParaRPr lang="tr-TR"/>
        </a:p>
      </dgm:t>
    </dgm:pt>
    <dgm:pt modelId="{F50BDB3E-817D-4A89-9D71-D9E0B029567B}">
      <dgm:prSet phldrT="[Text]"/>
      <dgm:spPr/>
      <dgm:t>
        <a:bodyPr/>
        <a:lstStyle>
          <a:extLst/>
        </a:lstStyle>
        <a:p>
          <a:r>
            <a:rPr lang="tr-TR" dirty="0" smtClean="0"/>
            <a:t>Esneklik</a:t>
          </a:r>
          <a:endParaRPr lang="tr-TR" dirty="0"/>
        </a:p>
      </dgm:t>
    </dgm:pt>
    <dgm:pt modelId="{DE0B39BA-A6F3-455E-8022-365CCF701DB7}" type="parTrans" cxnId="{E8EF61B1-515C-44F0-9393-3A960B69FA7A}">
      <dgm:prSet/>
      <dgm:spPr/>
      <dgm:t>
        <a:bodyPr/>
        <a:lstStyle>
          <a:extLst/>
        </a:lstStyle>
        <a:p>
          <a:endParaRPr lang="tr-TR"/>
        </a:p>
      </dgm:t>
    </dgm:pt>
    <dgm:pt modelId="{25F4C625-3E51-442C-BBB8-3FA715271B27}" type="sibTrans" cxnId="{E8EF61B1-515C-44F0-9393-3A960B69FA7A}">
      <dgm:prSet/>
      <dgm:spPr/>
      <dgm:t>
        <a:bodyPr/>
        <a:lstStyle>
          <a:extLst/>
        </a:lstStyle>
        <a:p>
          <a:endParaRPr lang="tr-TR"/>
        </a:p>
      </dgm:t>
    </dgm:pt>
    <dgm:pt modelId="{ECBD6B98-1CBE-4BAA-AB77-4873C9DB1799}">
      <dgm:prSet phldrT="[Text]"/>
      <dgm:spPr>
        <a:solidFill>
          <a:schemeClr val="accent6"/>
        </a:solidFill>
      </dgm:spPr>
      <dgm:t>
        <a:bodyPr/>
        <a:lstStyle>
          <a:extLst/>
        </a:lstStyle>
        <a:p>
          <a:r>
            <a:rPr lang="tr-TR" dirty="0" smtClean="0"/>
            <a:t>Veri Güvenliği</a:t>
          </a:r>
          <a:endParaRPr lang="tr-TR" dirty="0"/>
        </a:p>
      </dgm:t>
    </dgm:pt>
    <dgm:pt modelId="{A8E7F406-AFD8-48D2-8D82-E8A1F17391BF}" type="parTrans" cxnId="{7BE48F06-505A-4F51-BA61-409D1FF34502}">
      <dgm:prSet/>
      <dgm:spPr/>
      <dgm:t>
        <a:bodyPr/>
        <a:lstStyle>
          <a:extLst/>
        </a:lstStyle>
        <a:p>
          <a:endParaRPr lang="tr-TR"/>
        </a:p>
      </dgm:t>
    </dgm:pt>
    <dgm:pt modelId="{CF18F627-55D0-4D75-84BC-9F6776290819}" type="sibTrans" cxnId="{7BE48F06-505A-4F51-BA61-409D1FF34502}">
      <dgm:prSet/>
      <dgm:spPr/>
      <dgm:t>
        <a:bodyPr/>
        <a:lstStyle>
          <a:extLst/>
        </a:lstStyle>
        <a:p>
          <a:endParaRPr lang="tr-TR"/>
        </a:p>
      </dgm:t>
    </dgm:pt>
    <dgm:pt modelId="{9D58511D-D18C-46E6-ADFB-6CDE1389D37F}" type="pres">
      <dgm:prSet presAssocID="{8554BDF9-8515-4677-9942-0171F000F8E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>
          <a:extLst/>
        </a:lstStyle>
        <a:p>
          <a:endParaRPr lang="tr-TR"/>
        </a:p>
      </dgm:t>
    </dgm:pt>
    <dgm:pt modelId="{29EC7F92-6143-4EC7-AD17-ECAF75C06DC8}" type="pres">
      <dgm:prSet presAssocID="{787546C1-DD5C-4D6E-BFDD-D95A52E781AD}" presName="parentLin" presStyleCnt="0"/>
      <dgm:spPr/>
      <dgm:t>
        <a:bodyPr/>
        <a:lstStyle>
          <a:extLst/>
        </a:lstStyle>
        <a:p>
          <a:endParaRPr lang="tr-TR"/>
        </a:p>
      </dgm:t>
    </dgm:pt>
    <dgm:pt modelId="{F4F466C7-208D-4B4A-A865-9D82D8E9F892}" type="pres">
      <dgm:prSet presAssocID="{787546C1-DD5C-4D6E-BFDD-D95A52E781AD}" presName="parentLeftMargin" presStyleLbl="node1" presStyleIdx="0" presStyleCnt="4"/>
      <dgm:spPr/>
      <dgm:t>
        <a:bodyPr/>
        <a:lstStyle>
          <a:extLst/>
        </a:lstStyle>
        <a:p>
          <a:endParaRPr lang="tr-TR"/>
        </a:p>
      </dgm:t>
    </dgm:pt>
    <dgm:pt modelId="{8BC4E78D-0D98-4ED2-B23A-71FEC19A6436}" type="pres">
      <dgm:prSet presAssocID="{787546C1-DD5C-4D6E-BFDD-D95A52E781AD}" presName="parentText" presStyleLbl="node1" presStyleIdx="0" presStyleCnt="4" custScaleX="115633" custLinFactNeighborX="25002" custLinFactNeighborY="1612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tr-TR"/>
        </a:p>
      </dgm:t>
    </dgm:pt>
    <dgm:pt modelId="{129CDA7D-4C80-4698-AFD0-7208B5D9749E}" type="pres">
      <dgm:prSet presAssocID="{787546C1-DD5C-4D6E-BFDD-D95A52E781AD}" presName="negativeSpace" presStyleCnt="0"/>
      <dgm:spPr/>
      <dgm:t>
        <a:bodyPr/>
        <a:lstStyle>
          <a:extLst/>
        </a:lstStyle>
        <a:p>
          <a:endParaRPr lang="tr-TR"/>
        </a:p>
      </dgm:t>
    </dgm:pt>
    <dgm:pt modelId="{EBA8CF1F-3B4A-4B6A-8877-CB03CDDAB1E9}" type="pres">
      <dgm:prSet presAssocID="{787546C1-DD5C-4D6E-BFDD-D95A52E781AD}" presName="childText" presStyleLbl="alignAcc1" presStyleIdx="0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tr-TR"/>
        </a:p>
      </dgm:t>
    </dgm:pt>
    <dgm:pt modelId="{8BC0D01A-9D98-495C-93AA-A7D9631CDDAD}" type="pres">
      <dgm:prSet presAssocID="{579A9A07-8770-4AC1-9705-76E19F87D269}" presName="spaceBetweenRectangles" presStyleCnt="0"/>
      <dgm:spPr/>
      <dgm:t>
        <a:bodyPr/>
        <a:lstStyle>
          <a:extLst/>
        </a:lstStyle>
        <a:p>
          <a:endParaRPr lang="tr-TR"/>
        </a:p>
      </dgm:t>
    </dgm:pt>
    <dgm:pt modelId="{D4434ECF-2146-46AC-B62E-87AB389C995A}" type="pres">
      <dgm:prSet presAssocID="{AC5265C1-0BAB-4984-A634-E4518A8EC253}" presName="parentLin" presStyleCnt="0"/>
      <dgm:spPr/>
      <dgm:t>
        <a:bodyPr/>
        <a:lstStyle>
          <a:extLst/>
        </a:lstStyle>
        <a:p>
          <a:endParaRPr lang="tr-TR"/>
        </a:p>
      </dgm:t>
    </dgm:pt>
    <dgm:pt modelId="{06B5F591-72E0-4CFF-9799-36D4050BD51D}" type="pres">
      <dgm:prSet presAssocID="{AC5265C1-0BAB-4984-A634-E4518A8EC253}" presName="parentLeftMargin" presStyleLbl="node1" presStyleIdx="0" presStyleCnt="4"/>
      <dgm:spPr/>
      <dgm:t>
        <a:bodyPr/>
        <a:lstStyle>
          <a:extLst/>
        </a:lstStyle>
        <a:p>
          <a:endParaRPr lang="tr-TR"/>
        </a:p>
      </dgm:t>
    </dgm:pt>
    <dgm:pt modelId="{12E5634D-BCAA-48AB-BADB-754A15E9B7AC}" type="pres">
      <dgm:prSet presAssocID="{AC5265C1-0BAB-4984-A634-E4518A8EC253}" presName="parentText" presStyleLbl="node1" presStyleIdx="1" presStyleCnt="4" custScaleX="116958" custLinFactNeighborX="9276" custLinFactNeighborY="-2742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tr-TR"/>
        </a:p>
      </dgm:t>
    </dgm:pt>
    <dgm:pt modelId="{3DAA9763-50F6-4CC4-B6DA-0A4C45FFB361}" type="pres">
      <dgm:prSet presAssocID="{AC5265C1-0BAB-4984-A634-E4518A8EC253}" presName="negativeSpace" presStyleCnt="0"/>
      <dgm:spPr/>
      <dgm:t>
        <a:bodyPr/>
        <a:lstStyle>
          <a:extLst/>
        </a:lstStyle>
        <a:p>
          <a:endParaRPr lang="tr-TR"/>
        </a:p>
      </dgm:t>
    </dgm:pt>
    <dgm:pt modelId="{51228DB3-E7D4-486B-A0C1-9A59D129891F}" type="pres">
      <dgm:prSet presAssocID="{AC5265C1-0BAB-4984-A634-E4518A8EC253}" presName="childText" presStyleLbl="alignAcc1" presStyleIdx="1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tr-TR"/>
        </a:p>
      </dgm:t>
    </dgm:pt>
    <dgm:pt modelId="{ECC02425-44D1-4F4C-B5D6-13442CA71F2A}" type="pres">
      <dgm:prSet presAssocID="{E68E8117-B3CB-464C-9711-4DBE8BF88216}" presName="spaceBetweenRectangles" presStyleCnt="0"/>
      <dgm:spPr/>
      <dgm:t>
        <a:bodyPr/>
        <a:lstStyle>
          <a:extLst/>
        </a:lstStyle>
        <a:p>
          <a:endParaRPr lang="tr-TR"/>
        </a:p>
      </dgm:t>
    </dgm:pt>
    <dgm:pt modelId="{98CD7476-6A48-4BD0-A0B1-E79081300878}" type="pres">
      <dgm:prSet presAssocID="{F50BDB3E-817D-4A89-9D71-D9E0B029567B}" presName="parentLin" presStyleCnt="0"/>
      <dgm:spPr/>
      <dgm:t>
        <a:bodyPr/>
        <a:lstStyle>
          <a:extLst/>
        </a:lstStyle>
        <a:p>
          <a:endParaRPr lang="tr-TR"/>
        </a:p>
      </dgm:t>
    </dgm:pt>
    <dgm:pt modelId="{63AA2D3F-331D-492F-82D5-8A2B6C78BAAD}" type="pres">
      <dgm:prSet presAssocID="{F50BDB3E-817D-4A89-9D71-D9E0B029567B}" presName="parentLeftMargin" presStyleLbl="node1" presStyleIdx="1" presStyleCnt="4"/>
      <dgm:spPr/>
      <dgm:t>
        <a:bodyPr/>
        <a:lstStyle>
          <a:extLst/>
        </a:lstStyle>
        <a:p>
          <a:endParaRPr lang="tr-TR"/>
        </a:p>
      </dgm:t>
    </dgm:pt>
    <dgm:pt modelId="{2CFD44AC-C5B0-407B-B2EE-07415AFE4DC4}" type="pres">
      <dgm:prSet presAssocID="{F50BDB3E-817D-4A89-9D71-D9E0B029567B}" presName="parentText" presStyleLbl="node1" presStyleIdx="2" presStyleCnt="4" custScaleX="116959" custLinFactNeighborY="-4638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tr-TR"/>
        </a:p>
      </dgm:t>
    </dgm:pt>
    <dgm:pt modelId="{E27A153A-8ADD-4646-B3A3-509A74CD0695}" type="pres">
      <dgm:prSet presAssocID="{F50BDB3E-817D-4A89-9D71-D9E0B029567B}" presName="negativeSpace" presStyleCnt="0"/>
      <dgm:spPr/>
      <dgm:t>
        <a:bodyPr/>
        <a:lstStyle>
          <a:extLst/>
        </a:lstStyle>
        <a:p>
          <a:endParaRPr lang="tr-TR"/>
        </a:p>
      </dgm:t>
    </dgm:pt>
    <dgm:pt modelId="{2DB5D132-AB90-49A4-A479-F0988A86E33E}" type="pres">
      <dgm:prSet presAssocID="{F50BDB3E-817D-4A89-9D71-D9E0B029567B}" presName="childText" presStyleLbl="alignAcc1" presStyleIdx="2" presStyleCnt="4" custLinFactNeighborX="-197" custLinFactNeighborY="-1646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tr-TR"/>
        </a:p>
      </dgm:t>
    </dgm:pt>
    <dgm:pt modelId="{A5E75685-2820-438A-88AF-159553A570AE}" type="pres">
      <dgm:prSet presAssocID="{25F4C625-3E51-442C-BBB8-3FA715271B27}" presName="spaceBetweenRectangles" presStyleCnt="0"/>
      <dgm:spPr/>
      <dgm:t>
        <a:bodyPr/>
        <a:lstStyle>
          <a:extLst/>
        </a:lstStyle>
        <a:p>
          <a:endParaRPr lang="tr-TR"/>
        </a:p>
      </dgm:t>
    </dgm:pt>
    <dgm:pt modelId="{3936D63D-3BB5-4099-A097-CE176EB2ABE2}" type="pres">
      <dgm:prSet presAssocID="{ECBD6B98-1CBE-4BAA-AB77-4873C9DB1799}" presName="parentLin" presStyleCnt="0"/>
      <dgm:spPr/>
      <dgm:t>
        <a:bodyPr/>
        <a:lstStyle>
          <a:extLst/>
        </a:lstStyle>
        <a:p>
          <a:endParaRPr lang="tr-TR"/>
        </a:p>
      </dgm:t>
    </dgm:pt>
    <dgm:pt modelId="{CA895514-6C23-43E3-A15C-728A9EC10843}" type="pres">
      <dgm:prSet presAssocID="{ECBD6B98-1CBE-4BAA-AB77-4873C9DB1799}" presName="parentLeftMargin" presStyleLbl="node1" presStyleIdx="2" presStyleCnt="4"/>
      <dgm:spPr/>
      <dgm:t>
        <a:bodyPr/>
        <a:lstStyle>
          <a:extLst/>
        </a:lstStyle>
        <a:p>
          <a:endParaRPr lang="tr-TR"/>
        </a:p>
      </dgm:t>
    </dgm:pt>
    <dgm:pt modelId="{D2A5797B-20EE-4298-BA50-C968CEE241D4}" type="pres">
      <dgm:prSet presAssocID="{ECBD6B98-1CBE-4BAA-AB77-4873C9DB1799}" presName="parentText" presStyleLbl="node1" presStyleIdx="3" presStyleCnt="4" custScaleX="116173">
        <dgm:presLayoutVars>
          <dgm:chMax val="0"/>
          <dgm:bulletEnabled val="1"/>
        </dgm:presLayoutVars>
      </dgm:prSet>
      <dgm:spPr/>
      <dgm:t>
        <a:bodyPr/>
        <a:lstStyle>
          <a:extLst/>
        </a:lstStyle>
        <a:p>
          <a:endParaRPr lang="tr-TR"/>
        </a:p>
      </dgm:t>
    </dgm:pt>
    <dgm:pt modelId="{AEA9E5FD-8F48-4CA8-8487-C530B0C74333}" type="pres">
      <dgm:prSet presAssocID="{ECBD6B98-1CBE-4BAA-AB77-4873C9DB1799}" presName="negativeSpace" presStyleCnt="0"/>
      <dgm:spPr/>
      <dgm:t>
        <a:bodyPr/>
        <a:lstStyle>
          <a:extLst/>
        </a:lstStyle>
        <a:p>
          <a:endParaRPr lang="tr-TR"/>
        </a:p>
      </dgm:t>
    </dgm:pt>
    <dgm:pt modelId="{56015E43-931D-4CAD-85C0-E9EB84437182}" type="pres">
      <dgm:prSet presAssocID="{ECBD6B98-1CBE-4BAA-AB77-4873C9DB1799}" presName="childText" presStyleLbl="alignAcc1" presStyleIdx="3" presStyleCnt="4">
        <dgm:presLayoutVars>
          <dgm:bulletEnabled val="1"/>
        </dgm:presLayoutVars>
      </dgm:prSet>
      <dgm:spPr>
        <a:ln>
          <a:noFill/>
        </a:ln>
      </dgm:spPr>
      <dgm:t>
        <a:bodyPr/>
        <a:lstStyle>
          <a:extLst/>
        </a:lstStyle>
        <a:p>
          <a:endParaRPr lang="tr-TR"/>
        </a:p>
      </dgm:t>
    </dgm:pt>
  </dgm:ptLst>
  <dgm:cxnLst>
    <dgm:cxn modelId="{8032F3C7-B1EA-49F2-BE07-31838AE9FAD6}" type="presOf" srcId="{787546C1-DD5C-4D6E-BFDD-D95A52E781AD}" destId="{F4F466C7-208D-4B4A-A865-9D82D8E9F892}" srcOrd="0" destOrd="0" presId="urn:microsoft.com/office/officeart/2005/8/layout/list1#1"/>
    <dgm:cxn modelId="{4A8A8C8C-A17A-44D8-80DB-433C237BF4FB}" type="presOf" srcId="{ECBD6B98-1CBE-4BAA-AB77-4873C9DB1799}" destId="{D2A5797B-20EE-4298-BA50-C968CEE241D4}" srcOrd="1" destOrd="0" presId="urn:microsoft.com/office/officeart/2005/8/layout/list1#1"/>
    <dgm:cxn modelId="{7BE48F06-505A-4F51-BA61-409D1FF34502}" srcId="{8554BDF9-8515-4677-9942-0171F000F8EB}" destId="{ECBD6B98-1CBE-4BAA-AB77-4873C9DB1799}" srcOrd="3" destOrd="0" parTransId="{A8E7F406-AFD8-48D2-8D82-E8A1F17391BF}" sibTransId="{CF18F627-55D0-4D75-84BC-9F6776290819}"/>
    <dgm:cxn modelId="{DD57B44B-7D72-4781-B346-6F2B4DB8329A}" type="presOf" srcId="{8554BDF9-8515-4677-9942-0171F000F8EB}" destId="{9D58511D-D18C-46E6-ADFB-6CDE1389D37F}" srcOrd="0" destOrd="0" presId="urn:microsoft.com/office/officeart/2005/8/layout/list1#1"/>
    <dgm:cxn modelId="{DFAEFA4C-B3B0-4C4E-BCD8-BFB53D07C5D0}" srcId="{8554BDF9-8515-4677-9942-0171F000F8EB}" destId="{787546C1-DD5C-4D6E-BFDD-D95A52E781AD}" srcOrd="0" destOrd="0" parTransId="{88942913-D2BB-4DEB-B0E7-EA2B7A6CD360}" sibTransId="{579A9A07-8770-4AC1-9705-76E19F87D269}"/>
    <dgm:cxn modelId="{579A338B-B5D8-4240-8867-8564B0DC96F3}" srcId="{8554BDF9-8515-4677-9942-0171F000F8EB}" destId="{AC5265C1-0BAB-4984-A634-E4518A8EC253}" srcOrd="1" destOrd="0" parTransId="{26A0947C-B518-417C-9D68-EC422DC1E3A5}" sibTransId="{E68E8117-B3CB-464C-9711-4DBE8BF88216}"/>
    <dgm:cxn modelId="{E8EF61B1-515C-44F0-9393-3A960B69FA7A}" srcId="{8554BDF9-8515-4677-9942-0171F000F8EB}" destId="{F50BDB3E-817D-4A89-9D71-D9E0B029567B}" srcOrd="2" destOrd="0" parTransId="{DE0B39BA-A6F3-455E-8022-365CCF701DB7}" sibTransId="{25F4C625-3E51-442C-BBB8-3FA715271B27}"/>
    <dgm:cxn modelId="{8F19D0A2-5990-4A4C-9262-2B83C6450187}" type="presOf" srcId="{787546C1-DD5C-4D6E-BFDD-D95A52E781AD}" destId="{8BC4E78D-0D98-4ED2-B23A-71FEC19A6436}" srcOrd="1" destOrd="0" presId="urn:microsoft.com/office/officeart/2005/8/layout/list1#1"/>
    <dgm:cxn modelId="{007B44D1-AA39-463D-84FD-92E8C90C9C48}" type="presOf" srcId="{F50BDB3E-817D-4A89-9D71-D9E0B029567B}" destId="{63AA2D3F-331D-492F-82D5-8A2B6C78BAAD}" srcOrd="0" destOrd="0" presId="urn:microsoft.com/office/officeart/2005/8/layout/list1#1"/>
    <dgm:cxn modelId="{0218A1D1-9374-40D1-B4EE-7E69D2EBA07B}" type="presOf" srcId="{AC5265C1-0BAB-4984-A634-E4518A8EC253}" destId="{12E5634D-BCAA-48AB-BADB-754A15E9B7AC}" srcOrd="1" destOrd="0" presId="urn:microsoft.com/office/officeart/2005/8/layout/list1#1"/>
    <dgm:cxn modelId="{A934AD1F-3801-46C7-B2C2-9DE3FC0988B1}" type="presOf" srcId="{ECBD6B98-1CBE-4BAA-AB77-4873C9DB1799}" destId="{CA895514-6C23-43E3-A15C-728A9EC10843}" srcOrd="0" destOrd="0" presId="urn:microsoft.com/office/officeart/2005/8/layout/list1#1"/>
    <dgm:cxn modelId="{90912313-C070-48B9-9C89-4ED0F2C00790}" type="presOf" srcId="{F50BDB3E-817D-4A89-9D71-D9E0B029567B}" destId="{2CFD44AC-C5B0-407B-B2EE-07415AFE4DC4}" srcOrd="1" destOrd="0" presId="urn:microsoft.com/office/officeart/2005/8/layout/list1#1"/>
    <dgm:cxn modelId="{13087684-6037-4900-93EF-13CBFA129B7F}" type="presOf" srcId="{AC5265C1-0BAB-4984-A634-E4518A8EC253}" destId="{06B5F591-72E0-4CFF-9799-36D4050BD51D}" srcOrd="0" destOrd="0" presId="urn:microsoft.com/office/officeart/2005/8/layout/list1#1"/>
    <dgm:cxn modelId="{7BAFB7CF-068C-4575-A33D-D21986B607B5}" type="presParOf" srcId="{9D58511D-D18C-46E6-ADFB-6CDE1389D37F}" destId="{29EC7F92-6143-4EC7-AD17-ECAF75C06DC8}" srcOrd="0" destOrd="0" presId="urn:microsoft.com/office/officeart/2005/8/layout/list1#1"/>
    <dgm:cxn modelId="{86E4824D-7C1B-47CB-8169-5299BE956DBA}" type="presParOf" srcId="{29EC7F92-6143-4EC7-AD17-ECAF75C06DC8}" destId="{F4F466C7-208D-4B4A-A865-9D82D8E9F892}" srcOrd="0" destOrd="0" presId="urn:microsoft.com/office/officeart/2005/8/layout/list1#1"/>
    <dgm:cxn modelId="{27D638EB-0D9D-4CD9-A0BE-947994C49C55}" type="presParOf" srcId="{29EC7F92-6143-4EC7-AD17-ECAF75C06DC8}" destId="{8BC4E78D-0D98-4ED2-B23A-71FEC19A6436}" srcOrd="1" destOrd="0" presId="urn:microsoft.com/office/officeart/2005/8/layout/list1#1"/>
    <dgm:cxn modelId="{A4CAEEAA-BB57-4F12-A06A-D794C2E20A0C}" type="presParOf" srcId="{9D58511D-D18C-46E6-ADFB-6CDE1389D37F}" destId="{129CDA7D-4C80-4698-AFD0-7208B5D9749E}" srcOrd="1" destOrd="0" presId="urn:microsoft.com/office/officeart/2005/8/layout/list1#1"/>
    <dgm:cxn modelId="{22554ECE-3158-4CB2-9181-0F28FA042D3F}" type="presParOf" srcId="{9D58511D-D18C-46E6-ADFB-6CDE1389D37F}" destId="{EBA8CF1F-3B4A-4B6A-8877-CB03CDDAB1E9}" srcOrd="2" destOrd="0" presId="urn:microsoft.com/office/officeart/2005/8/layout/list1#1"/>
    <dgm:cxn modelId="{7DA3414D-D740-4AFD-8BBE-9D1658C65896}" type="presParOf" srcId="{9D58511D-D18C-46E6-ADFB-6CDE1389D37F}" destId="{8BC0D01A-9D98-495C-93AA-A7D9631CDDAD}" srcOrd="3" destOrd="0" presId="urn:microsoft.com/office/officeart/2005/8/layout/list1#1"/>
    <dgm:cxn modelId="{12D0230F-F44D-44AA-BBF9-153DF6ECFD3E}" type="presParOf" srcId="{9D58511D-D18C-46E6-ADFB-6CDE1389D37F}" destId="{D4434ECF-2146-46AC-B62E-87AB389C995A}" srcOrd="4" destOrd="0" presId="urn:microsoft.com/office/officeart/2005/8/layout/list1#1"/>
    <dgm:cxn modelId="{B254CD5A-8F60-4288-B75B-49C43F08104A}" type="presParOf" srcId="{D4434ECF-2146-46AC-B62E-87AB389C995A}" destId="{06B5F591-72E0-4CFF-9799-36D4050BD51D}" srcOrd="0" destOrd="0" presId="urn:microsoft.com/office/officeart/2005/8/layout/list1#1"/>
    <dgm:cxn modelId="{57342B8B-442A-421C-BE4D-88FBBD9EBBB7}" type="presParOf" srcId="{D4434ECF-2146-46AC-B62E-87AB389C995A}" destId="{12E5634D-BCAA-48AB-BADB-754A15E9B7AC}" srcOrd="1" destOrd="0" presId="urn:microsoft.com/office/officeart/2005/8/layout/list1#1"/>
    <dgm:cxn modelId="{218856CD-2BD8-4D5B-A3FA-B18E41CE714A}" type="presParOf" srcId="{9D58511D-D18C-46E6-ADFB-6CDE1389D37F}" destId="{3DAA9763-50F6-4CC4-B6DA-0A4C45FFB361}" srcOrd="5" destOrd="0" presId="urn:microsoft.com/office/officeart/2005/8/layout/list1#1"/>
    <dgm:cxn modelId="{339807DB-0834-4760-9BED-A78410237093}" type="presParOf" srcId="{9D58511D-D18C-46E6-ADFB-6CDE1389D37F}" destId="{51228DB3-E7D4-486B-A0C1-9A59D129891F}" srcOrd="6" destOrd="0" presId="urn:microsoft.com/office/officeart/2005/8/layout/list1#1"/>
    <dgm:cxn modelId="{DBB3FCF7-31D7-40B0-BC17-2C3674A0FA84}" type="presParOf" srcId="{9D58511D-D18C-46E6-ADFB-6CDE1389D37F}" destId="{ECC02425-44D1-4F4C-B5D6-13442CA71F2A}" srcOrd="7" destOrd="0" presId="urn:microsoft.com/office/officeart/2005/8/layout/list1#1"/>
    <dgm:cxn modelId="{A7286689-DC9B-4728-8B3C-150636459865}" type="presParOf" srcId="{9D58511D-D18C-46E6-ADFB-6CDE1389D37F}" destId="{98CD7476-6A48-4BD0-A0B1-E79081300878}" srcOrd="8" destOrd="0" presId="urn:microsoft.com/office/officeart/2005/8/layout/list1#1"/>
    <dgm:cxn modelId="{D3676925-61B6-49DB-9CDB-3A545FB09055}" type="presParOf" srcId="{98CD7476-6A48-4BD0-A0B1-E79081300878}" destId="{63AA2D3F-331D-492F-82D5-8A2B6C78BAAD}" srcOrd="0" destOrd="0" presId="urn:microsoft.com/office/officeart/2005/8/layout/list1#1"/>
    <dgm:cxn modelId="{55C4605D-6073-4EE9-ADF4-EA721697F1D1}" type="presParOf" srcId="{98CD7476-6A48-4BD0-A0B1-E79081300878}" destId="{2CFD44AC-C5B0-407B-B2EE-07415AFE4DC4}" srcOrd="1" destOrd="0" presId="urn:microsoft.com/office/officeart/2005/8/layout/list1#1"/>
    <dgm:cxn modelId="{4FE808A0-A162-4F08-BEF8-C407CADB517E}" type="presParOf" srcId="{9D58511D-D18C-46E6-ADFB-6CDE1389D37F}" destId="{E27A153A-8ADD-4646-B3A3-509A74CD0695}" srcOrd="9" destOrd="0" presId="urn:microsoft.com/office/officeart/2005/8/layout/list1#1"/>
    <dgm:cxn modelId="{670BA36B-3296-4907-9FFD-3842060B7B68}" type="presParOf" srcId="{9D58511D-D18C-46E6-ADFB-6CDE1389D37F}" destId="{2DB5D132-AB90-49A4-A479-F0988A86E33E}" srcOrd="10" destOrd="0" presId="urn:microsoft.com/office/officeart/2005/8/layout/list1#1"/>
    <dgm:cxn modelId="{2F1229B8-9D12-49DF-B191-9B2FCBFC03D9}" type="presParOf" srcId="{9D58511D-D18C-46E6-ADFB-6CDE1389D37F}" destId="{A5E75685-2820-438A-88AF-159553A570AE}" srcOrd="11" destOrd="0" presId="urn:microsoft.com/office/officeart/2005/8/layout/list1#1"/>
    <dgm:cxn modelId="{F3217BF7-69EE-4C11-B886-450067FAC859}" type="presParOf" srcId="{9D58511D-D18C-46E6-ADFB-6CDE1389D37F}" destId="{3936D63D-3BB5-4099-A097-CE176EB2ABE2}" srcOrd="12" destOrd="0" presId="urn:microsoft.com/office/officeart/2005/8/layout/list1#1"/>
    <dgm:cxn modelId="{990864D7-121B-4C56-877D-1602D44E6F7E}" type="presParOf" srcId="{3936D63D-3BB5-4099-A097-CE176EB2ABE2}" destId="{CA895514-6C23-43E3-A15C-728A9EC10843}" srcOrd="0" destOrd="0" presId="urn:microsoft.com/office/officeart/2005/8/layout/list1#1"/>
    <dgm:cxn modelId="{6D2C7BDC-6A91-4286-BB47-F6C62C8DB317}" type="presParOf" srcId="{3936D63D-3BB5-4099-A097-CE176EB2ABE2}" destId="{D2A5797B-20EE-4298-BA50-C968CEE241D4}" srcOrd="1" destOrd="0" presId="urn:microsoft.com/office/officeart/2005/8/layout/list1#1"/>
    <dgm:cxn modelId="{506EB49C-BCAD-4DDF-AE60-84B7221D78F4}" type="presParOf" srcId="{9D58511D-D18C-46E6-ADFB-6CDE1389D37F}" destId="{AEA9E5FD-8F48-4CA8-8487-C530B0C74333}" srcOrd="13" destOrd="0" presId="urn:microsoft.com/office/officeart/2005/8/layout/list1#1"/>
    <dgm:cxn modelId="{8E0585DD-7FD7-40CD-9EE3-F91255818297}" type="presParOf" srcId="{9D58511D-D18C-46E6-ADFB-6CDE1389D37F}" destId="{56015E43-931D-4CAD-85C0-E9EB8443718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BA8CF1F-3B4A-4B6A-8877-CB03CDDAB1E9}">
      <dsp:nvSpPr>
        <dsp:cNvPr id="0" name=""/>
        <dsp:cNvSpPr/>
      </dsp:nvSpPr>
      <dsp:spPr>
        <a:xfrm>
          <a:off x="0" y="431481"/>
          <a:ext cx="4038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4E78D-0D98-4ED2-B23A-71FEC19A6436}">
      <dsp:nvSpPr>
        <dsp:cNvPr id="0" name=""/>
        <dsp:cNvSpPr/>
      </dsp:nvSpPr>
      <dsp:spPr>
        <a:xfrm>
          <a:off x="252416" y="181469"/>
          <a:ext cx="3268968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2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Kurulum Maliyeti</a:t>
          </a:r>
          <a:endParaRPr lang="tr-TR" sz="2500" kern="1200" dirty="0"/>
        </a:p>
      </dsp:txBody>
      <dsp:txXfrm>
        <a:off x="252416" y="181469"/>
        <a:ext cx="3268968" cy="738000"/>
      </dsp:txXfrm>
    </dsp:sp>
    <dsp:sp modelId="{51228DB3-E7D4-486B-A0C1-9A59D129891F}">
      <dsp:nvSpPr>
        <dsp:cNvPr id="0" name=""/>
        <dsp:cNvSpPr/>
      </dsp:nvSpPr>
      <dsp:spPr>
        <a:xfrm>
          <a:off x="0" y="1565481"/>
          <a:ext cx="4038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5634D-BCAA-48AB-BADB-754A15E9B7AC}">
      <dsp:nvSpPr>
        <dsp:cNvPr id="0" name=""/>
        <dsp:cNvSpPr/>
      </dsp:nvSpPr>
      <dsp:spPr>
        <a:xfrm>
          <a:off x="220661" y="1176245"/>
          <a:ext cx="3306426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3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Lisans Ücretleri</a:t>
          </a:r>
          <a:endParaRPr lang="tr-TR" sz="2500" kern="1200" dirty="0"/>
        </a:p>
      </dsp:txBody>
      <dsp:txXfrm>
        <a:off x="220661" y="1176245"/>
        <a:ext cx="3306426" cy="738000"/>
      </dsp:txXfrm>
    </dsp:sp>
    <dsp:sp modelId="{2DB5D132-AB90-49A4-A479-F0988A86E33E}">
      <dsp:nvSpPr>
        <dsp:cNvPr id="0" name=""/>
        <dsp:cNvSpPr/>
      </dsp:nvSpPr>
      <dsp:spPr>
        <a:xfrm>
          <a:off x="0" y="2677255"/>
          <a:ext cx="4038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D44AC-C5B0-407B-B2EE-07415AFE4DC4}">
      <dsp:nvSpPr>
        <dsp:cNvPr id="0" name=""/>
        <dsp:cNvSpPr/>
      </dsp:nvSpPr>
      <dsp:spPr>
        <a:xfrm>
          <a:off x="201930" y="2296253"/>
          <a:ext cx="3306454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4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Esneklik</a:t>
          </a:r>
          <a:endParaRPr lang="tr-TR" sz="2500" kern="1200" dirty="0"/>
        </a:p>
      </dsp:txBody>
      <dsp:txXfrm>
        <a:off x="201930" y="2296253"/>
        <a:ext cx="3306454" cy="738000"/>
      </dsp:txXfrm>
    </dsp:sp>
    <dsp:sp modelId="{56015E43-931D-4CAD-85C0-E9EB84437182}">
      <dsp:nvSpPr>
        <dsp:cNvPr id="0" name=""/>
        <dsp:cNvSpPr/>
      </dsp:nvSpPr>
      <dsp:spPr>
        <a:xfrm>
          <a:off x="0" y="3833481"/>
          <a:ext cx="4038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797B-20EE-4298-BA50-C968CEE241D4}">
      <dsp:nvSpPr>
        <dsp:cNvPr id="0" name=""/>
        <dsp:cNvSpPr/>
      </dsp:nvSpPr>
      <dsp:spPr>
        <a:xfrm>
          <a:off x="201930" y="3464481"/>
          <a:ext cx="3284233" cy="73800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500" kern="1200" dirty="0" smtClean="0"/>
            <a:t>Veri Güvenliği</a:t>
          </a:r>
          <a:endParaRPr lang="tr-TR" sz="2500" kern="1200" dirty="0"/>
        </a:p>
      </dsp:txBody>
      <dsp:txXfrm>
        <a:off x="201930" y="3464481"/>
        <a:ext cx="3284233" cy="73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tr-TR" sz="1200"/>
            </a:lvl1pPr>
            <a:extLst/>
          </a:lstStyle>
          <a:p>
            <a:fld id="{C238408C-6839-46EE-8131-EDA75C487F2E}" type="datetimeFigureOut">
              <a:rPr/>
              <a:pPr/>
              <a:t>30.06.2006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tr-TR" sz="1200"/>
            </a:lvl1pPr>
            <a:extLst/>
          </a:lstStyle>
          <a:p>
            <a:fld id="{87D77045-401A-4D5E-BFE3-54C21A8A6634}" type="slidenum">
              <a:rPr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53DA-8BF4-4869-96FE-9BCF43372D46}" type="datetimeFigureOut">
              <a:rPr lang="tr-TR" smtClean="0"/>
              <a:pPr/>
              <a:t>13.12.2017</a:t>
            </a:fld>
            <a:endParaRPr kumimoji="0"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tr-TR" smtClean="0"/>
              <a:pPr/>
              <a:t>‹#›</a:t>
            </a:fld>
            <a:endParaRPr kumimoji="0"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kumimoji="0" lang="tr-TR" smtClean="0">
                <a:solidFill>
                  <a:schemeClr val="tx2"/>
                </a:solidFill>
              </a:rPr>
              <a:pPr/>
              <a:t>13.12.2017</a:t>
            </a:fld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tr-TR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tr-T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kumimoji="0" lang="tr-TR" smtClean="0">
                <a:solidFill>
                  <a:schemeClr val="tx2"/>
                </a:solidFill>
              </a:rPr>
              <a:pPr/>
              <a:t>13.12.2017</a:t>
            </a:fld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tr-TR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tr-T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tr-TR" smtClean="0"/>
              <a:pPr/>
              <a:t>13.12.2017</a:t>
            </a:fld>
            <a:endParaRPr kumimoji="0"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tr-TR" smtClean="0"/>
              <a:pPr/>
              <a:t>‹#›</a:t>
            </a:fld>
            <a:endParaRPr kumimoji="0"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Serbest Form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tr-TR" smtClean="0"/>
              <a:pPr/>
              <a:t>13.12.2017</a:t>
            </a:fld>
            <a:endParaRPr kumimoji="0"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tr-TR" smtClean="0"/>
              <a:pPr/>
              <a:t>‹#›</a:t>
            </a:fld>
            <a:endParaRPr kumimoji="0"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tr-TR" smtClean="0"/>
              <a:pPr/>
              <a:t>13.12.2017</a:t>
            </a:fld>
            <a:endParaRPr kumimoji="0"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tr-TR" smtClean="0"/>
              <a:pPr/>
              <a:t>‹#›</a:t>
            </a:fld>
            <a:endParaRPr kumimoji="0"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tr-TR" smtClean="0"/>
              <a:pPr/>
              <a:t>13.12.2017</a:t>
            </a:fld>
            <a:endParaRPr kumimoji="0"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tr-TR" smtClean="0"/>
              <a:pPr/>
              <a:t>‹#›</a:t>
            </a:fld>
            <a:endParaRPr kumimoji="0"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tr-TR" smtClean="0"/>
              <a:pPr/>
              <a:t>13.12.2017</a:t>
            </a:fld>
            <a:endParaRPr kumimoji="0" lang="tr-TR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93096-5B34-4342-9326-69289CEAE4C2}" type="slidenum">
              <a:rPr lang="tr-TR" smtClean="0"/>
              <a:pPr/>
              <a:t>‹#›</a:t>
            </a:fld>
            <a:endParaRPr kumimoji="0"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tr-TR" smtClean="0"/>
              <a:pPr/>
              <a:t>13.12.2017</a:t>
            </a:fld>
            <a:endParaRPr kumimoji="0"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tr-TR" smtClean="0"/>
              <a:pPr/>
              <a:t>‹#›</a:t>
            </a:fld>
            <a:endParaRPr kumimoji="0"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FigureOut">
              <a:rPr kumimoji="0" lang="tr-TR" smtClean="0">
                <a:solidFill>
                  <a:schemeClr val="tx2"/>
                </a:solidFill>
              </a:rPr>
              <a:pPr/>
              <a:t>13.12.2017</a:t>
            </a:fld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algn="l"/>
            <a:fld id="{72AC53DF-4216-466D-99A7-94400E6C2A25}" type="slidenum">
              <a:rPr kumimoji="0" lang="tr-TR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tr-T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D3816DF-213E-421B-92D3-C068DBB023D6}" type="datetimeFigureOut">
              <a:rPr kumimoji="0" lang="tr-TR" smtClean="0">
                <a:solidFill>
                  <a:schemeClr val="tx2"/>
                </a:solidFill>
              </a:rPr>
              <a:pPr/>
              <a:t>13.12.2017</a:t>
            </a:fld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2AC53DF-4216-466D-99A7-94400E6C2A25}" type="slidenum">
              <a:rPr kumimoji="0" lang="tr-TR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tr-TR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Serbest Form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Serbest Form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D3816DF-213E-421B-92D3-C068DBB023D6}" type="datetimeFigureOut">
              <a:rPr kumimoji="0" lang="tr-TR" smtClean="0">
                <a:solidFill>
                  <a:schemeClr val="tx2"/>
                </a:solidFill>
              </a:rPr>
              <a:pPr/>
              <a:t>13.12.2017</a:t>
            </a:fld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r"/>
            <a:endParaRPr kumimoji="0" lang="tr-TR" sz="1100">
              <a:solidFill>
                <a:schemeClr val="tx2"/>
              </a:solidFill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l"/>
            <a:fld id="{72AC53DF-4216-466D-99A7-94400E6C2A25}" type="slidenum">
              <a:rPr kumimoji="0" lang="tr-TR" sz="1200" smtClean="0">
                <a:solidFill>
                  <a:schemeClr val="tx2"/>
                </a:solidFill>
              </a:rPr>
              <a:pPr algn="l"/>
              <a:t>‹#›</a:t>
            </a:fld>
            <a:endParaRPr kumimoji="0" lang="tr-TR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 idx="4294967295"/>
          </p:nvPr>
        </p:nvSpPr>
        <p:spPr>
          <a:xfrm>
            <a:off x="0" y="3571875"/>
            <a:ext cx="7772400" cy="1974850"/>
          </a:xfrm>
        </p:spPr>
        <p:txBody>
          <a:bodyPr>
            <a:normAutofit fontScale="90000"/>
          </a:bodyPr>
          <a:lstStyle>
            <a:extLst/>
          </a:lstStyle>
          <a:p>
            <a:pPr algn="ctr"/>
            <a:r>
              <a:rPr lang="tr-TR" sz="4400" b="1" dirty="0" smtClean="0">
                <a:latin typeface="Times New Roman" pitchFamily="18" charset="0"/>
                <a:cs typeface="Times New Roman" pitchFamily="18" charset="0"/>
              </a:rPr>
              <a:t>AWS (Amazon Web </a:t>
            </a:r>
            <a:r>
              <a:rPr lang="tr-TR" sz="4400" b="1" dirty="0" err="1" smtClean="0">
                <a:latin typeface="Times New Roman" pitchFamily="18" charset="0"/>
                <a:cs typeface="Times New Roman" pitchFamily="18" charset="0"/>
              </a:rPr>
              <a:t>Services</a:t>
            </a:r>
            <a:r>
              <a:rPr lang="tr-TR" sz="4400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tr-TR" sz="4400" b="1" dirty="0" err="1" smtClean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tr-TR" sz="4400" b="1" dirty="0" smtClean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4400" b="1" dirty="0" err="1" smtClean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tr-TR" sz="4400" b="1" dirty="0" smtClean="0">
                <a:latin typeface="Times New Roman" pitchFamily="18" charset="0"/>
                <a:cs typeface="Times New Roman" pitchFamily="18" charset="0"/>
              </a:rPr>
              <a:t> Mimari</a:t>
            </a:r>
            <a:r>
              <a:rPr lang="tr-TR" sz="4400" dirty="0" smtClean="0"/>
              <a:t/>
            </a:r>
            <a:br>
              <a:rPr lang="tr-TR" sz="4400" dirty="0" smtClean="0"/>
            </a:br>
            <a:endParaRPr lang="tr-TR" sz="4400" dirty="0"/>
          </a:p>
        </p:txBody>
      </p:sp>
      <p:sp>
        <p:nvSpPr>
          <p:cNvPr id="5" name="Rectangle 4"/>
          <p:cNvSpPr>
            <a:spLocks noGrp="1"/>
          </p:cNvSpPr>
          <p:nvPr>
            <p:ph type="body" idx="4294967295"/>
          </p:nvPr>
        </p:nvSpPr>
        <p:spPr>
          <a:xfrm>
            <a:off x="1371600" y="5500688"/>
            <a:ext cx="7772400" cy="1052512"/>
          </a:xfrm>
        </p:spPr>
        <p:txBody>
          <a:bodyPr>
            <a:normAutofit/>
          </a:bodyPr>
          <a:lstStyle>
            <a:extLst/>
          </a:lstStyle>
          <a:p>
            <a:r>
              <a:rPr lang="tr-TR" sz="1400" dirty="0" smtClean="0"/>
              <a:t>2015141001  </a:t>
            </a:r>
            <a:r>
              <a:rPr lang="tr-TR" sz="1400" dirty="0" err="1" smtClean="0"/>
              <a:t>Mehmed</a:t>
            </a:r>
            <a:r>
              <a:rPr lang="tr-TR" sz="1400" dirty="0" smtClean="0"/>
              <a:t> </a:t>
            </a:r>
            <a:r>
              <a:rPr lang="tr-TR" sz="1400" dirty="0" err="1" smtClean="0"/>
              <a:t>Zahid</a:t>
            </a:r>
            <a:r>
              <a:rPr lang="tr-TR" sz="1400" dirty="0" smtClean="0"/>
              <a:t> KARAKAŞ</a:t>
            </a:r>
          </a:p>
          <a:p>
            <a:r>
              <a:rPr lang="tr-TR" sz="1400" dirty="0" smtClean="0"/>
              <a:t>2015141021 Ferhat DEMİRTAŞ</a:t>
            </a:r>
            <a:endParaRPr lang="tr-TR" sz="1400" dirty="0"/>
          </a:p>
        </p:txBody>
      </p:sp>
      <p:sp>
        <p:nvSpPr>
          <p:cNvPr id="7" name="6 Metin kutusu"/>
          <p:cNvSpPr txBox="1"/>
          <p:nvPr/>
        </p:nvSpPr>
        <p:spPr>
          <a:xfrm>
            <a:off x="642910" y="221455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CUMHURİYET ÜNİVERTESİ</a:t>
            </a:r>
          </a:p>
          <a:p>
            <a:pPr algn="ctr"/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MÜHENDİSLİK FAKÜLTESİ</a:t>
            </a:r>
          </a:p>
          <a:p>
            <a:pPr algn="ctr"/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BİLGİSAYAR MÜHENDİSLİĞİ BÖLÜMÜ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7 Resim" descr="C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0430" y="214290"/>
            <a:ext cx="2014536" cy="2001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00034" y="0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tr-TR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428596" y="785794"/>
            <a:ext cx="8429684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Infrastructure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as a Service 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sağlayıcı üzerinden bilgisayar kiralamak gibi düşünebiliriz. Burada işletim sistemi seviyesi dahil her türlü kontrolünün size ait olduğu anlamına geliyor. Örnek servisler: Amazon EC2</a:t>
            </a:r>
          </a:p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Platform as a Service 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servislerinde sizin 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ilgileneceğiniz 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şey programınız çalışacağı dili/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framework’ü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seçtikten sonra programınızı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upload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etmek. Burada servis sağlayıcı yine sizin için bir çok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operasyonel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işi halleder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42860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77867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as a Service 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) — 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bir mimariye geçmemiz kodunuzu yazıp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upload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ettikten sonra uygulamanın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scale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etmesi (ölçeklenmesi),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deployment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, işletim sistemi veya programlama dili güncellemeleri gibi daha birçok konuyu ya tamamen bizim sorunumuz olmaktan çıkıyor yada oldukça kolaylaştırıyor.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71472" y="1285860"/>
            <a:ext cx="835824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 smtClean="0"/>
          </a:p>
          <a:p>
            <a:pPr>
              <a:buFont typeface="Arial" pitchFamily="34" charset="0"/>
              <a:buChar char="•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(Software as a Service)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/(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as a Service)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Kullanıcıların bulut tabanlı uygulamalara İnternet üzerinden bağlanmasını ve bunları İnternet üzerinden kullanmasını sağlar. </a:t>
            </a: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E-posta, takvim ve ofis araçları (örn. Microsoft Office 365) bu uygulamalara örnek olarak gösterilebilir.</a:t>
            </a:r>
          </a:p>
          <a:p>
            <a:pPr>
              <a:buFont typeface="Arial" pitchFamily="34" charset="0"/>
              <a:buChar char="•"/>
            </a:pP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, bir bulut hizmeti sağlayıcısından kullandıkça öde esasına dayalı olarak satın alabileceğiniz eksiksiz bir yazılım çözümüdür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0"/>
            <a:ext cx="1714512" cy="1427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14422"/>
            <a:ext cx="8790019" cy="490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Metin kutusu"/>
          <p:cNvSpPr txBox="1"/>
          <p:nvPr/>
        </p:nvSpPr>
        <p:spPr>
          <a:xfrm>
            <a:off x="642910" y="214290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SERVERLARI NEREDE?</a:t>
            </a:r>
            <a:endParaRPr lang="tr-TR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500034" y="4714884"/>
            <a:ext cx="8001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17 Coğrafi Bölgede 46 Adet AWS </a:t>
            </a:r>
            <a:r>
              <a:rPr lang="tr-TR" sz="2000" b="1" dirty="0" err="1" smtClean="0">
                <a:latin typeface="Times New Roman" pitchFamily="18" charset="0"/>
                <a:cs typeface="Times New Roman" pitchFamily="18" charset="0"/>
              </a:rPr>
              <a:t>Datacenter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bulunmaktadır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Ayrıca Bahreyn, Fransa, Çin, İsveç ve ABD yeri </a:t>
            </a:r>
            <a:r>
              <a:rPr lang="tr-TR" sz="2000" b="1" dirty="0" err="1" smtClean="0">
                <a:latin typeface="Times New Roman" pitchFamily="18" charset="0"/>
                <a:cs typeface="Times New Roman" pitchFamily="18" charset="0"/>
              </a:rPr>
              <a:t>Datancenter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açılması planlanmaktadır</a:t>
            </a: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714356"/>
            <a:ext cx="7358114" cy="595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Metin kutusu"/>
          <p:cNvSpPr txBox="1"/>
          <p:nvPr/>
        </p:nvSpPr>
        <p:spPr>
          <a:xfrm>
            <a:off x="1000100" y="0"/>
            <a:ext cx="728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AWS DATACENTER PING SÜRELERİ (</a:t>
            </a:r>
            <a:r>
              <a:rPr lang="tr-TR" sz="2000" b="1" dirty="0" err="1" smtClean="0">
                <a:latin typeface="Times New Roman" pitchFamily="18" charset="0"/>
                <a:cs typeface="Times New Roman" pitchFamily="18" charset="0"/>
              </a:rPr>
              <a:t>Lokasyon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:Türkiye/Sivas)</a:t>
            </a:r>
            <a:endParaRPr lang="tr-TR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714348" y="1214422"/>
            <a:ext cx="78581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-AWS hizmetinin kurulum yapılacağı veri merkezinin seçimi erişim süre açısından hizmeti kullanacakların bulundukları coğrafi konumlarına göre önemlidir.</a:t>
            </a:r>
            <a:endParaRPr lang="tr-T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642910" y="571480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ÜCRETLENDİRME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642910" y="1142984"/>
            <a:ext cx="75009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AWS’de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ise bizim belirlediğimiz özellikler üzerinden oluşturulan makine ise dakika ücreti ile hesaplanmaktadır.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AWS’de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kurulan 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makinanın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özellikleri  ihtiyaca göre trafik yoğunluğunda artırılıp yoğunluğun az olduğu dönemlerde azalttırılarak yada makine tamamen kapatılarak maliyet optimizasyonu sağlanmaktadır. 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Kullandığın kadar öde sistemi kullanılmaktadır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4929198"/>
            <a:ext cx="1643074" cy="174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71472" y="285728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ÜCRETLENDİRME</a:t>
            </a:r>
            <a:endParaRPr lang="tr-TR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714348" y="785794"/>
            <a:ext cx="75009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Aws’de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kurulan 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makinenin ücretlendirilmesi normal bir veri merkezindeki server kiralamasında farklıdır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Standart veri merkezlerinden kiralanan server aylık yada yıllık olarak belirli donanım ve bağlantı özellikleri ile sabit ücret üzerinden kiralanmaktadır</a:t>
            </a:r>
            <a:r>
              <a:rPr lang="tr-TR" dirty="0" smtClean="0"/>
              <a:t>.</a:t>
            </a:r>
          </a:p>
          <a:p>
            <a:endParaRPr lang="tr-T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643314"/>
            <a:ext cx="82962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/>
              <a:t>AWS LAMBDA</a:t>
            </a:r>
            <a:endParaRPr lang="tr-TR" sz="3200" b="1" dirty="0" smtClean="0"/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80724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sz="2800" b="1" dirty="0" smtClean="0"/>
          </a:p>
          <a:p>
            <a:r>
              <a:rPr lang="tr-TR" sz="2800" dirty="0" err="1" smtClean="0"/>
              <a:t>Aws’nin</a:t>
            </a:r>
            <a:r>
              <a:rPr lang="tr-TR" sz="2800" dirty="0" smtClean="0"/>
              <a:t> en çok takip edilen, sık kullanılan </a:t>
            </a:r>
            <a:r>
              <a:rPr lang="tr-TR" sz="2800" dirty="0" smtClean="0"/>
              <a:t>servislerinden </a:t>
            </a:r>
            <a:r>
              <a:rPr lang="tr-TR" sz="2800" dirty="0" smtClean="0"/>
              <a:t>biridir </a:t>
            </a:r>
            <a:r>
              <a:rPr lang="tr-TR" sz="2800" dirty="0" err="1" smtClean="0"/>
              <a:t>Lambda</a:t>
            </a:r>
            <a:r>
              <a:rPr lang="tr-TR" sz="2800" dirty="0" smtClean="0"/>
              <a:t> </a:t>
            </a:r>
            <a:r>
              <a:rPr lang="tr-TR" sz="2800" dirty="0" smtClean="0"/>
              <a:t>servisidir. </a:t>
            </a:r>
            <a:r>
              <a:rPr lang="tr-TR" sz="2800" dirty="0" smtClean="0"/>
              <a:t>Sunucusuz, esnek ve güvenilir mikro servisler ile sağlanan sistemler için oldukça ideal olan </a:t>
            </a:r>
            <a:r>
              <a:rPr lang="tr-TR" sz="2800" dirty="0" err="1" smtClean="0"/>
              <a:t>lambda</a:t>
            </a:r>
            <a:r>
              <a:rPr lang="tr-TR" sz="2800" dirty="0" smtClean="0"/>
              <a:t> servisi bir çok farklı özellik barındırmaktadır.</a:t>
            </a:r>
          </a:p>
          <a:p>
            <a:endParaRPr lang="tr-TR" sz="2800" dirty="0" smtClean="0"/>
          </a:p>
          <a:p>
            <a:r>
              <a:rPr lang="tr-TR" sz="2800" dirty="0" smtClean="0"/>
              <a:t>Lamda servisi </a:t>
            </a:r>
            <a:r>
              <a:rPr lang="tr-TR" sz="2800" dirty="0" err="1" smtClean="0"/>
              <a:t>serverless</a:t>
            </a:r>
            <a:r>
              <a:rPr lang="tr-TR" sz="2800" dirty="0" smtClean="0"/>
              <a:t> uygulamalar geliştirebilmemizi sağlar.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SERVERLESS MİMARİ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00034" y="1285860"/>
            <a:ext cx="835824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dirty="0" err="1" smtClean="0"/>
              <a:t>Serverless</a:t>
            </a:r>
            <a:r>
              <a:rPr lang="tr-TR" sz="2800" dirty="0" smtClean="0"/>
              <a:t>, artık sunuculara gerek yok veya uygulamalar sunucularda çalışmayacak gibi bir yaklaşım değildir.</a:t>
            </a:r>
          </a:p>
          <a:p>
            <a:pPr>
              <a:buFont typeface="Arial" pitchFamily="34" charset="0"/>
              <a:buChar char="•"/>
            </a:pPr>
            <a:endParaRPr lang="tr-TR" sz="2800" dirty="0" smtClean="0"/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Yazılım geliştirme ve yönetme açısından, sunucu kavramına daha az kafa yormamızı sağlayan bir yaklaşım veya mimari kalıptır.</a:t>
            </a:r>
          </a:p>
          <a:p>
            <a:pPr>
              <a:buFont typeface="Arial" pitchFamily="34" charset="0"/>
              <a:buChar char="•"/>
            </a:pPr>
            <a:endParaRPr lang="tr-TR" sz="2800" dirty="0" smtClean="0"/>
          </a:p>
          <a:p>
            <a:pPr>
              <a:buFont typeface="Arial" pitchFamily="34" charset="0"/>
              <a:buChar char="•"/>
            </a:pPr>
            <a:r>
              <a:rPr lang="tr-TR" sz="2800" dirty="0" smtClean="0"/>
              <a:t>Ölçeklendirme, yük dağıtımı, sunucu konfigürasyonları, hata yönetimi, </a:t>
            </a:r>
            <a:r>
              <a:rPr lang="tr-TR" sz="2800" dirty="0" err="1" smtClean="0"/>
              <a:t>deployment</a:t>
            </a:r>
            <a:r>
              <a:rPr lang="tr-TR" sz="2800" dirty="0" smtClean="0"/>
              <a:t> ve hatta </a:t>
            </a:r>
            <a:r>
              <a:rPr lang="tr-TR" sz="2800" dirty="0" err="1" smtClean="0"/>
              <a:t>run</a:t>
            </a:r>
            <a:r>
              <a:rPr lang="tr-TR" sz="2800" dirty="0" smtClean="0"/>
              <a:t>-time gibi konuları mimari kendisi düzenliyor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idx="4294967295"/>
          </p:nvPr>
        </p:nvSpPr>
        <p:spPr>
          <a:xfrm>
            <a:off x="0" y="209550"/>
            <a:ext cx="8229600" cy="1295400"/>
          </a:xfrm>
        </p:spPr>
        <p:txBody>
          <a:bodyPr/>
          <a:lstStyle>
            <a:extLst/>
          </a:lstStyle>
          <a:p>
            <a:r>
              <a:rPr lang="tr-TR" dirty="0" smtClean="0"/>
              <a:t>AWS </a:t>
            </a:r>
            <a:r>
              <a:rPr lang="tr-TR" dirty="0" err="1" smtClean="0"/>
              <a:t>Lambda</a:t>
            </a:r>
            <a:r>
              <a:rPr lang="tr-TR" dirty="0" smtClean="0"/>
              <a:t> </a:t>
            </a:r>
            <a:r>
              <a:rPr lang="tr-TR" dirty="0" smtClean="0"/>
              <a:t>Avantajları</a:t>
            </a:r>
            <a:endParaRPr lang="tr-TR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half" idx="4294967295"/>
          </p:nvPr>
        </p:nvGraphicFramePr>
        <p:xfrm>
          <a:off x="0" y="1600200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71472" y="1285860"/>
            <a:ext cx="80010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Büyük çaplı projelerde yüksek kapasiteli server’ın sipariş edilmesi ve teslim alınıp kurulması ayları bulabilmektedir.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ise dakikalar içerisinde yüksek kapasiteli server kurulup gerekli yazılımlar yüklenmektedir.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kullanarak uygulamalarınızı kısa süre içerisinde ayağa kaldırabilirsiniz ve kullandığınız kadar ödeme (pay as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) ile harcamalarınızı azaltabilirsiniz.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2 Grup"/>
          <p:cNvGrpSpPr/>
          <p:nvPr/>
        </p:nvGrpSpPr>
        <p:grpSpPr>
          <a:xfrm>
            <a:off x="785786" y="357166"/>
            <a:ext cx="3268968" cy="738000"/>
            <a:chOff x="252416" y="181469"/>
            <a:chExt cx="3268968" cy="738000"/>
          </a:xfrm>
        </p:grpSpPr>
        <p:sp>
          <p:nvSpPr>
            <p:cNvPr id="4" name="3 Yuvarlatılmış Dikdörtgen"/>
            <p:cNvSpPr/>
            <p:nvPr/>
          </p:nvSpPr>
          <p:spPr>
            <a:xfrm>
              <a:off x="252416" y="181469"/>
              <a:ext cx="3268968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Yuvarlatılmış Dikdörtgen 4"/>
            <p:cNvSpPr/>
            <p:nvPr/>
          </p:nvSpPr>
          <p:spPr>
            <a:xfrm>
              <a:off x="288442" y="217495"/>
              <a:ext cx="3196916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855" tIns="0" rIns="106855" bIns="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500" kern="1200" dirty="0" smtClean="0"/>
                <a:t>Kurulum Maliyeti</a:t>
              </a:r>
              <a:endParaRPr lang="tr-TR" sz="2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71472" y="1285860"/>
            <a:ext cx="8001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serverlarda kullanılan yazılımlar için ayrıca bir lisans ücreti ödenmemektedir. (Windows Server 2016 vb)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6 Grup"/>
          <p:cNvGrpSpPr/>
          <p:nvPr/>
        </p:nvGrpSpPr>
        <p:grpSpPr>
          <a:xfrm>
            <a:off x="714348" y="357166"/>
            <a:ext cx="3306426" cy="738000"/>
            <a:chOff x="220661" y="1176245"/>
            <a:chExt cx="3306426" cy="738000"/>
          </a:xfrm>
        </p:grpSpPr>
        <p:sp>
          <p:nvSpPr>
            <p:cNvPr id="8" name="7 Yuvarlatılmış Dikdörtgen"/>
            <p:cNvSpPr/>
            <p:nvPr/>
          </p:nvSpPr>
          <p:spPr>
            <a:xfrm>
              <a:off x="220661" y="1176245"/>
              <a:ext cx="3306426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Yuvarlatılmış Dikdörtgen 4"/>
            <p:cNvSpPr/>
            <p:nvPr/>
          </p:nvSpPr>
          <p:spPr>
            <a:xfrm>
              <a:off x="256687" y="1212271"/>
              <a:ext cx="3234374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855" tIns="0" rIns="106855" bIns="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500" kern="1200" dirty="0" smtClean="0"/>
                <a:t>Lisans Ücretleri</a:t>
              </a:r>
              <a:endParaRPr lang="tr-TR" sz="2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71472" y="1285860"/>
            <a:ext cx="8001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Proje kapasitesi arttığında tekrar server temini zaman kaybına neden olurken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AWS’de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çok kısa sürede kapasite artırımı gerçekleştirilebilmektedir.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Server temininden sonra proje kapasitesinden düşme olduğundan mevcut kapasitesi atıl kalmakta ancak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AWS’de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server kapasitesi optimize edilebilmektedir.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5 Grup"/>
          <p:cNvGrpSpPr/>
          <p:nvPr/>
        </p:nvGrpSpPr>
        <p:grpSpPr>
          <a:xfrm>
            <a:off x="642910" y="285728"/>
            <a:ext cx="3306454" cy="738000"/>
            <a:chOff x="201930" y="2296253"/>
            <a:chExt cx="3306454" cy="738000"/>
          </a:xfrm>
        </p:grpSpPr>
        <p:sp>
          <p:nvSpPr>
            <p:cNvPr id="7" name="6 Yuvarlatılmış Dikdörtgen"/>
            <p:cNvSpPr/>
            <p:nvPr/>
          </p:nvSpPr>
          <p:spPr>
            <a:xfrm>
              <a:off x="201930" y="2296253"/>
              <a:ext cx="3306454" cy="738000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Yuvarlatılmış Dikdörtgen 4"/>
            <p:cNvSpPr/>
            <p:nvPr/>
          </p:nvSpPr>
          <p:spPr>
            <a:xfrm>
              <a:off x="237956" y="2332279"/>
              <a:ext cx="3234402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855" tIns="0" rIns="106855" bIns="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500" kern="1200" dirty="0" smtClean="0"/>
                <a:t>Esneklik</a:t>
              </a:r>
              <a:endParaRPr lang="tr-TR" sz="2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571472" y="1285860"/>
            <a:ext cx="8001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DDOS ataklar, büyük servislerin en büyük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tehtidi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konumundadır. 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bu tehdidi önlemek adına en güzel çözümü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cloudfront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loadbalancer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ile gelen ekstra güvenlik servisleri ile sağlamaktadır. Ayrıca, kendi içinde bulunan uzman DDOS takımı AWS servislerini bir çok tehditten korumaktadır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5 Grup"/>
          <p:cNvGrpSpPr/>
          <p:nvPr/>
        </p:nvGrpSpPr>
        <p:grpSpPr>
          <a:xfrm>
            <a:off x="714348" y="357166"/>
            <a:ext cx="3284233" cy="738000"/>
            <a:chOff x="201930" y="3464481"/>
            <a:chExt cx="3284233" cy="738000"/>
          </a:xfrm>
        </p:grpSpPr>
        <p:sp>
          <p:nvSpPr>
            <p:cNvPr id="8" name="7 Yuvarlatılmış Dikdörtgen"/>
            <p:cNvSpPr/>
            <p:nvPr/>
          </p:nvSpPr>
          <p:spPr>
            <a:xfrm>
              <a:off x="201930" y="3464481"/>
              <a:ext cx="3284233" cy="73800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Yuvarlatılmış Dikdörtgen 4"/>
            <p:cNvSpPr/>
            <p:nvPr/>
          </p:nvSpPr>
          <p:spPr>
            <a:xfrm>
              <a:off x="237956" y="3500507"/>
              <a:ext cx="3212181" cy="665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855" tIns="0" rIns="106855" bIns="0" numCol="1" spcCol="1270" anchor="ctr" anchorCtr="0">
              <a:noAutofit/>
            </a:bodyPr>
            <a:lstStyle/>
            <a:p>
              <a:pPr lvl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2500" kern="1200" dirty="0" smtClean="0"/>
                <a:t>Veri Güvenliği</a:t>
              </a:r>
              <a:endParaRPr lang="tr-TR" sz="2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AWS LAMBDA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77867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EC2: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Aws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ile ilgili dokümanlarda sunucular “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” ismi adlandırılmaktadır. 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AWS farklı amaçlara hizmet edebilen, farklı işletim sistemleri barındıran bilen esnek bir çok çeşit 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bulundurmaktadır. 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Bu durum 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AWS’nin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günümüz mikro servis mimarilerine çok uyumlu olmasını sağlamaktadır.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AWS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LAMBDA 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77867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S3: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İsmi “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Service” den gelen S3 servisi, sınırsız data saklama imkanı sunmakta ve bu hizmetin </a:t>
            </a:r>
            <a:r>
              <a:rPr lang="tr-TR" sz="2400" b="1" dirty="0" err="1" smtClean="0">
                <a:latin typeface="Times New Roman" pitchFamily="18" charset="0"/>
                <a:cs typeface="Times New Roman" pitchFamily="18" charset="0"/>
              </a:rPr>
              <a:t>karşığında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 çok az bir ücret talep etmektedir. </a:t>
            </a:r>
          </a:p>
          <a:p>
            <a:pPr>
              <a:buFont typeface="Arial" pitchFamily="34" charset="0"/>
              <a:buChar char="•"/>
            </a:pPr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Bir çok güvenli verinizi yedeklemek veya saklamak için S3 kullanımı büyük kolaylık sağlamaktadır.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AWS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LAMBDA 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77867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LoadBalancers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Esnek bir altyapı hazırlamak yazılım mimarisi için kaçınılmaz gereksinimlerdir. 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Loadbalancer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hizmeti ile çalışan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instance’larınıza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eşit yoğunlukta çalışmasını sağlamakta ve ekstra özellikleri ile bir çok açıdan kullanıcıyı rahatlatan çözüm sunmaktadır.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AWS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LAMBDA 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807249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err="1" smtClean="0">
                <a:latin typeface="Times New Roman" pitchFamily="18" charset="0"/>
                <a:cs typeface="Times New Roman" pitchFamily="18" charset="0"/>
              </a:rPr>
              <a:t>Cloudwatch</a:t>
            </a:r>
            <a:endParaRPr lang="tr-TR" sz="3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nin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neredeyse bütün servislerinin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logların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yönetildiği, servislerin çalışırken ürettiği metriklerin izlenebildiği ve kritik olayların kullanıcıya iletilmesi için yaratılan alarmların yönetildiği yer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cloudwatch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servisidir.</a:t>
            </a:r>
          </a:p>
          <a:p>
            <a:pPr>
              <a:buFont typeface="Arial" pitchFamily="34" charset="0"/>
              <a:buChar char="•"/>
            </a:pP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Bu servis, bir çok sorunun önceden görülmesi ve servislerin takip edilmesi açısından çok kritik bir önem sağlamaktadır.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AWS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LAMBDA 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80724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Veri tabanları:</a:t>
            </a:r>
          </a:p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Veri tabanları kullanım amaçlarına göre çeşitlilik sağlamakta, kullanım alanlarına göre bir çok artı ve eksi sunmaktadır. AWS bu konuda kullanıcısına bir çok çeşitlilik sunmaktadır. </a:t>
            </a:r>
          </a:p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Bunlardan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başlıcaları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Font typeface="Arial" pitchFamily="34" charset="0"/>
              <a:buChar char="•"/>
            </a:pP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Dynamo</a:t>
            </a: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RDS,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Aurora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Elastic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Cache</a:t>
            </a: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Elasticsearch</a:t>
            </a:r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SERVERLESS MİMARİ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00034" y="1285860"/>
            <a:ext cx="83582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Geliştirme yaparken temel amacımız bir problemi çözecek algoritmayı ortaya çıkarmaktır.</a:t>
            </a:r>
          </a:p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Ancak işin sonunda algoritma dışında başka şeyleri de düşünmek durumunda kalıyoruz. Çalışacağı sunucu konfigürasyonu, sunucu yetkilendirmesi, oturum yönetimi, yük dağıtımı gibi konular bunlardan sadece bir kaçı.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AWS LAMBDA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80724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CDN</a:t>
            </a:r>
          </a:p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CDN, “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delivery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network”, http paketlerinin cevap sürelerinin istemcilere ulaşma  sürelerini kısaltmak adına üretilmiş bir çözümdür. AWS tarafından,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cloudfront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servisi ile dünyanın 100 e yakın yerinde bulunan uçlar sayesinde(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edge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) ürünlere gelen istemciler hızlıca sisteme ulaşabilmekte ve sunucunun kısa sürede istemcileri cevaplaması sağlanmaktadır. 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AWS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LAMBDA 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80724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AWS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53 ve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Gateway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Servisleri:</a:t>
            </a:r>
          </a:p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53,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aws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tarafından sunulan bir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sağlayıcı servisidir. 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AWS’nin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diğer servisleri ile hızlı entegrasyonu ve kişisel özellikleri sayesinde bulut üzerinde çalışan bir çok servise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dns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sağlama imkanı vermektedir.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BAŞLICA AWS </a:t>
            </a:r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LAMBDA ÖZELLİKLERİ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642910" y="1285860"/>
            <a:ext cx="80724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gateway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tr-TR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gateway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ise servisler tarafından sağlanan hizmetlerin hızlı ve güvenli bir şekilde yaratılmasını, yayınlanmasını ve sürdürebilirliğini sağlamaktadır. Bir çok temel ihtiyaçların AWS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gateway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tarafından sağlanması yazılımcının bulut üzerinde çalışan uygulamalarını geliştirmelerinde fazlasıyla yardımcı olmaktadır.</a:t>
            </a:r>
          </a:p>
          <a:p>
            <a:endParaRPr lang="tr-TR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1500166" y="3071810"/>
            <a:ext cx="6191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 smtClean="0">
                <a:latin typeface="Times New Roman" pitchFamily="18" charset="0"/>
                <a:cs typeface="Times New Roman" pitchFamily="18" charset="0"/>
              </a:rPr>
              <a:t>TEŞEKKÜR EDERİZ…</a:t>
            </a:r>
            <a:endParaRPr lang="tr-TR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428596" y="357166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 smtClean="0">
                <a:latin typeface="Times New Roman" pitchFamily="18" charset="0"/>
                <a:cs typeface="Times New Roman" pitchFamily="18" charset="0"/>
              </a:rPr>
              <a:t>SERVERLESS MİMARİ</a:t>
            </a:r>
            <a:endParaRPr lang="tr-T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sp>
        <p:nvSpPr>
          <p:cNvPr id="4" name="3 Metin kutusu"/>
          <p:cNvSpPr txBox="1"/>
          <p:nvPr/>
        </p:nvSpPr>
        <p:spPr>
          <a:xfrm>
            <a:off x="500034" y="1285860"/>
            <a:ext cx="8358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, servis odaklı mimariler,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gibi konular aslında bunlara çözüm olarak geliştirilen kavramlardır. Efor, zaman, yönetim gibi konular da geliştirilen sistemler büyüdükçe artan maliyetler olarak bizlerin karşısına çıkıyor. </a:t>
            </a:r>
            <a:r>
              <a:rPr lang="tr-TR" sz="2800" b="1" i="1" dirty="0" smtClean="0">
                <a:latin typeface="Times New Roman" pitchFamily="18" charset="0"/>
                <a:cs typeface="Times New Roman" pitchFamily="18" charset="0"/>
              </a:rPr>
              <a:t>Verim ve maliyet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 oranları gündeme geldiğinde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yaklaşımı önemli bir konu haline geliyor.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/>
          </p:cNvSpPr>
          <p:nvPr/>
        </p:nvSpPr>
        <p:spPr>
          <a:xfrm>
            <a:off x="0" y="209550"/>
            <a:ext cx="8229600" cy="1295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-15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AWS Nedir?</a:t>
            </a:r>
            <a:br>
              <a:rPr kumimoji="0" lang="tr-TR" sz="4000" b="1" i="0" u="none" strike="noStrike" kern="1200" cap="none" spc="-15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tr-TR" sz="4000" b="1" i="0" u="none" strike="noStrike" kern="1200" cap="none" spc="-15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(Amazon Web </a:t>
            </a:r>
            <a:r>
              <a:rPr kumimoji="0" lang="tr-TR" sz="4000" b="1" i="0" u="none" strike="noStrike" kern="1200" cap="none" spc="-15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Services</a:t>
            </a:r>
            <a:r>
              <a:rPr kumimoji="0" lang="tr-TR" sz="4000" b="1" i="0" u="none" strike="noStrike" kern="1200" cap="none" spc="-15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</a:t>
            </a:r>
            <a:endParaRPr kumimoji="0" lang="tr-TR" sz="40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2 Resim" descr="ama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0"/>
            <a:ext cx="4214810" cy="1857463"/>
          </a:xfrm>
          <a:prstGeom prst="rect">
            <a:avLst/>
          </a:prstGeom>
        </p:spPr>
      </p:pic>
      <p:sp>
        <p:nvSpPr>
          <p:cNvPr id="4" name="3 Metin kutusu"/>
          <p:cNvSpPr txBox="1"/>
          <p:nvPr/>
        </p:nvSpPr>
        <p:spPr>
          <a:xfrm>
            <a:off x="428596" y="2143116"/>
            <a:ext cx="78581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Amazon Web Servisleri (AWS), 2006 yılında kurulmuş olup, bulut bilişim ve depolama hizmetlerini sunan, 1 milyondan fazla müşterisi olan ve  Microsoft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Azure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Platform gibi </a:t>
            </a:r>
          </a:p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Infrastructure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as a Service), </a:t>
            </a:r>
          </a:p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(Software as a Service), </a:t>
            </a:r>
          </a:p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(Platform as a Service) ve </a:t>
            </a:r>
          </a:p>
          <a:p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as a Service) pazarında büyük bir servis sağlayıcısıdır.</a:t>
            </a:r>
            <a:endParaRPr lang="tr-TR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/>
          </p:cNvSpPr>
          <p:nvPr/>
        </p:nvSpPr>
        <p:spPr>
          <a:xfrm>
            <a:off x="0" y="209550"/>
            <a:ext cx="8229600" cy="1295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-15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AWS  (Amazon Web </a:t>
            </a:r>
            <a:r>
              <a:rPr kumimoji="0" lang="tr-TR" sz="4000" b="1" i="0" u="none" strike="noStrike" kern="1200" cap="none" spc="-150" normalizeH="0" baseline="0" noProof="0" dirty="0" err="1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Services</a:t>
            </a:r>
            <a:r>
              <a:rPr kumimoji="0" lang="tr-TR" sz="4000" b="1" i="0" u="none" strike="noStrike" kern="1200" cap="none" spc="-15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 Kullanan Firmalar</a:t>
            </a:r>
            <a:endParaRPr kumimoji="0" lang="tr-TR" sz="4000" b="1" i="0" u="none" strike="noStrike" kern="1200" cap="none" spc="-15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9218" name="Picture 2" descr="C:\Users\mzkarakas\Desktop\600x400_Netflix_Logo.711028f8cc9e68f3e3effaea948f9b0cbc6e39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643050"/>
            <a:ext cx="2071702" cy="1381135"/>
          </a:xfrm>
          <a:prstGeom prst="rect">
            <a:avLst/>
          </a:prstGeom>
          <a:noFill/>
        </p:spPr>
      </p:pic>
      <p:pic>
        <p:nvPicPr>
          <p:cNvPr id="9219" name="Picture 3" descr="C:\Users\mzkarakas\Desktop\LockheedMartin.1fab47823683cf488b442fb00d9b4444756e447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785926"/>
            <a:ext cx="2335212" cy="658812"/>
          </a:xfrm>
          <a:prstGeom prst="rect">
            <a:avLst/>
          </a:prstGeom>
          <a:noFill/>
        </p:spPr>
      </p:pic>
      <p:pic>
        <p:nvPicPr>
          <p:cNvPr id="9220" name="Picture 4" descr="C:\Users\mzkarakas\Desktop\600x400_GoPro_logo.cf406c4711761eb86e6839be1abf99e40171e65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488" y="1643051"/>
            <a:ext cx="1714512" cy="1141106"/>
          </a:xfrm>
          <a:prstGeom prst="rect">
            <a:avLst/>
          </a:prstGeom>
          <a:noFill/>
        </p:spPr>
      </p:pic>
      <p:pic>
        <p:nvPicPr>
          <p:cNvPr id="9221" name="Picture 5" descr="C:\Users\mzkarakas\Desktop\600x400_Expedia_logo.e3439eae7aebb3238178808a483933616102cb6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500438"/>
            <a:ext cx="1926441" cy="1284294"/>
          </a:xfrm>
          <a:prstGeom prst="rect">
            <a:avLst/>
          </a:prstGeom>
          <a:noFill/>
        </p:spPr>
      </p:pic>
      <p:pic>
        <p:nvPicPr>
          <p:cNvPr id="9222" name="Picture 6" descr="C:\Users\mzkarakas\Desktop\SAP_logo.016df48ea5df7427783b7c747f012f5cc9a2293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2857496"/>
            <a:ext cx="2000264" cy="990710"/>
          </a:xfrm>
          <a:prstGeom prst="rect">
            <a:avLst/>
          </a:prstGeom>
          <a:noFill/>
        </p:spPr>
      </p:pic>
      <p:pic>
        <p:nvPicPr>
          <p:cNvPr id="9223" name="Picture 7" descr="C:\Users\mzkarakas\Desktop\600x400_Philips_Logo.ebb40b1c560593a30a1a3935b6886dcc00aeb35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43174" y="3071810"/>
            <a:ext cx="1285884" cy="857256"/>
          </a:xfrm>
          <a:prstGeom prst="rect">
            <a:avLst/>
          </a:prstGeom>
          <a:noFill/>
        </p:spPr>
      </p:pic>
      <p:pic>
        <p:nvPicPr>
          <p:cNvPr id="9224" name="Picture 8" descr="C:\Users\mzkarakas\Desktop\nasdaq-omx-logo.4cff4e43f43a9d93ee4622358ce06cc73686a8bc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86644" y="3214686"/>
            <a:ext cx="1428750" cy="171450"/>
          </a:xfrm>
          <a:prstGeom prst="rect">
            <a:avLst/>
          </a:prstGeom>
          <a:noFill/>
        </p:spPr>
      </p:pic>
      <p:pic>
        <p:nvPicPr>
          <p:cNvPr id="9225" name="Picture 9" descr="C:\Users\mzkarakas\Desktop\hitachi-logo.9d1deda516a2e0a9372a7a1de680a55d534d57d8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596" y="4929198"/>
            <a:ext cx="2085975" cy="400050"/>
          </a:xfrm>
          <a:prstGeom prst="rect">
            <a:avLst/>
          </a:prstGeom>
          <a:noFill/>
        </p:spPr>
      </p:pic>
      <p:pic>
        <p:nvPicPr>
          <p:cNvPr id="9226" name="Picture 10" descr="C:\Users\mzkarakas\Desktop\lafarge-logo.1284fa9d483721bec9809138603b880d11dd26da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28992" y="5072074"/>
            <a:ext cx="1428750" cy="476250"/>
          </a:xfrm>
          <a:prstGeom prst="rect">
            <a:avLst/>
          </a:prstGeom>
          <a:noFill/>
        </p:spPr>
      </p:pic>
      <p:pic>
        <p:nvPicPr>
          <p:cNvPr id="9227" name="Picture 11" descr="C:\Users\mzkarakas\Desktop\3m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86512" y="4929198"/>
            <a:ext cx="2463800" cy="1642077"/>
          </a:xfrm>
          <a:prstGeom prst="rect">
            <a:avLst/>
          </a:prstGeom>
          <a:noFill/>
        </p:spPr>
      </p:pic>
      <p:pic>
        <p:nvPicPr>
          <p:cNvPr id="9228" name="Picture 12" descr="C:\Users\mzkarakas\Desktop\sony-dadc_logo.1a83a7bffa52f33aae1cf9d2c704d166a35ba177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5720" y="5643578"/>
            <a:ext cx="2857500" cy="657225"/>
          </a:xfrm>
          <a:prstGeom prst="rect">
            <a:avLst/>
          </a:prstGeom>
          <a:noFill/>
        </p:spPr>
      </p:pic>
      <p:pic>
        <p:nvPicPr>
          <p:cNvPr id="9229" name="Picture 13" descr="C:\Users\mzkarakas\Desktop\vodafone.6bc86c2a982e03d8b359294f9e43fb5cd2d69a53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86182" y="5715016"/>
            <a:ext cx="2025652" cy="871030"/>
          </a:xfrm>
          <a:prstGeom prst="rect">
            <a:avLst/>
          </a:prstGeom>
          <a:noFill/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643174" y="4000504"/>
            <a:ext cx="185738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000628" y="3857628"/>
            <a:ext cx="23907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8670"/>
            <a:ext cx="9117225" cy="553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AWS’nin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Sunduğu Servisler</a:t>
            </a:r>
            <a:endParaRPr lang="tr-TR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0" y="214290"/>
            <a:ext cx="88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latin typeface="Times New Roman" pitchFamily="18" charset="0"/>
                <a:cs typeface="Times New Roman" pitchFamily="18" charset="0"/>
              </a:rPr>
              <a:t>AWS’nin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Sunduğu Servisler</a:t>
            </a:r>
            <a:endParaRPr lang="tr-TR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3925"/>
            <a:ext cx="92678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500034" y="214290"/>
            <a:ext cx="7929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FaaS</a:t>
            </a:r>
            <a:r>
              <a:rPr lang="tr-TR" sz="3200" b="1" u="sng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tr-TR" sz="3200" b="1" u="sng" dirty="0" err="1" smtClean="0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tr-TR" sz="40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Metin kutusu"/>
          <p:cNvSpPr txBox="1"/>
          <p:nvPr/>
        </p:nvSpPr>
        <p:spPr>
          <a:xfrm>
            <a:off x="500034" y="928670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05" y="1500189"/>
            <a:ext cx="9001156" cy="30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knik">
  <a:themeElements>
    <a:clrScheme name="Teknik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knik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knik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1067</Words>
  <Application>Microsoft Office PowerPoint</Application>
  <PresentationFormat>Ekran Gösterisi (4:3)</PresentationFormat>
  <Paragraphs>144</Paragraphs>
  <Slides>33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4" baseType="lpstr">
      <vt:lpstr>Teknik</vt:lpstr>
      <vt:lpstr>AWS (Amazon Web Services)  Lambda ve Serverless Mimari 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  <vt:lpstr>AWS Lambda Avantajları</vt:lpstr>
      <vt:lpstr>Slayt 21</vt:lpstr>
      <vt:lpstr>Slayt 22</vt:lpstr>
      <vt:lpstr>Slayt 23</vt:lpstr>
      <vt:lpstr>Slayt 24</vt:lpstr>
      <vt:lpstr>Slayt 25</vt:lpstr>
      <vt:lpstr>Slayt 26</vt:lpstr>
      <vt:lpstr>Slayt 27</vt:lpstr>
      <vt:lpstr>Slayt 28</vt:lpstr>
      <vt:lpstr>Slayt 29</vt:lpstr>
      <vt:lpstr>Slayt 30</vt:lpstr>
      <vt:lpstr>Slayt 31</vt:lpstr>
      <vt:lpstr>Slayt 32</vt:lpstr>
      <vt:lpstr>Slayt 33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2017-12-13T06:42:04Z</dcterms:created>
  <dcterms:modified xsi:type="dcterms:W3CDTF">2017-12-13T16:08:02Z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1055</vt:i4>
  </property>
  <property fmtid="{D5CDD505-2E9C-101B-9397-08002B2CF9AE}" pid="3" name="_Version">
    <vt:lpwstr>12.0.4518</vt:lpwstr>
  </property>
</Properties>
</file>