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97" r:id="rId1"/>
  </p:sldMasterIdLst>
  <p:notesMasterIdLst>
    <p:notesMasterId r:id="rId39"/>
  </p:notesMasterIdLst>
  <p:handoutMasterIdLst>
    <p:handoutMasterId r:id="rId40"/>
  </p:handoutMasterIdLst>
  <p:sldIdLst>
    <p:sldId id="261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89" r:id="rId13"/>
    <p:sldId id="271" r:id="rId14"/>
    <p:sldId id="272" r:id="rId15"/>
    <p:sldId id="276" r:id="rId16"/>
    <p:sldId id="275" r:id="rId17"/>
    <p:sldId id="277" r:id="rId18"/>
    <p:sldId id="273" r:id="rId19"/>
    <p:sldId id="274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7" r:id="rId28"/>
    <p:sldId id="285" r:id="rId29"/>
    <p:sldId id="286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</p:sldIdLst>
  <p:sldSz cx="9144000" cy="6858000" type="screen4x3"/>
  <p:notesSz cx="6858000" cy="9144000"/>
  <p:defaultTextStyle>
    <a:defPPr>
      <a:defRPr lang="de-DE"/>
    </a:defPPr>
    <a:lvl1pPr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AC6B"/>
    <a:srgbClr val="0065BD"/>
    <a:srgbClr val="B5CA82"/>
    <a:srgbClr val="41BEFF"/>
    <a:srgbClr val="0099FF"/>
    <a:srgbClr val="CA213F"/>
    <a:srgbClr val="E53418"/>
    <a:srgbClr val="FF8000"/>
    <a:srgbClr val="FF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18" autoAdjust="0"/>
  </p:normalViewPr>
  <p:slideViewPr>
    <p:cSldViewPr snapToGrid="0">
      <p:cViewPr>
        <p:scale>
          <a:sx n="60" d="100"/>
          <a:sy n="60" d="100"/>
        </p:scale>
        <p:origin x="146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0FCB6B-0422-451E-B2BF-D84A84C75D8A}" type="doc">
      <dgm:prSet loTypeId="urn:microsoft.com/office/officeart/2005/8/layout/radial1" loCatId="relationship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LID4096"/>
        </a:p>
      </dgm:t>
    </dgm:pt>
    <dgm:pt modelId="{8D8E3E0F-ABFE-45C6-B984-07166155E56F}">
      <dgm:prSet phldrT="[Text]"/>
      <dgm:spPr/>
      <dgm:t>
        <a:bodyPr/>
        <a:lstStyle/>
        <a:p>
          <a:r>
            <a:rPr lang="de-DE" dirty="0"/>
            <a:t>Clean Text</a:t>
          </a:r>
          <a:endParaRPr lang="LID4096" dirty="0"/>
        </a:p>
      </dgm:t>
    </dgm:pt>
    <dgm:pt modelId="{B210345E-0649-4859-B469-DD9803848CAE}" type="parTrans" cxnId="{D611AD5E-3475-4BEC-A53E-6FBC4A3344F7}">
      <dgm:prSet/>
      <dgm:spPr/>
      <dgm:t>
        <a:bodyPr/>
        <a:lstStyle/>
        <a:p>
          <a:endParaRPr lang="LID4096"/>
        </a:p>
      </dgm:t>
    </dgm:pt>
    <dgm:pt modelId="{91592DCF-3473-41C2-9A7D-E6ADE4756B5E}" type="sibTrans" cxnId="{D611AD5E-3475-4BEC-A53E-6FBC4A3344F7}">
      <dgm:prSet/>
      <dgm:spPr/>
      <dgm:t>
        <a:bodyPr/>
        <a:lstStyle/>
        <a:p>
          <a:endParaRPr lang="LID4096"/>
        </a:p>
      </dgm:t>
    </dgm:pt>
    <dgm:pt modelId="{66E76930-F245-4B80-8A57-B670FF0CB9B6}">
      <dgm:prSet phldrT="[Text]"/>
      <dgm:spPr/>
      <dgm:t>
        <a:bodyPr/>
        <a:lstStyle/>
        <a:p>
          <a:r>
            <a:rPr lang="de-DE" dirty="0"/>
            <a:t>Tokenization</a:t>
          </a:r>
          <a:endParaRPr lang="LID4096" dirty="0"/>
        </a:p>
      </dgm:t>
    </dgm:pt>
    <dgm:pt modelId="{A05E957E-F7DC-4007-A76F-3457953D8AB7}" type="parTrans" cxnId="{D03680F4-2537-4D32-B589-7D02F99D9D7D}">
      <dgm:prSet/>
      <dgm:spPr>
        <a:ln>
          <a:solidFill>
            <a:schemeClr val="accent4">
              <a:lumMod val="75000"/>
              <a:lumOff val="25000"/>
            </a:schemeClr>
          </a:solidFill>
        </a:ln>
      </dgm:spPr>
      <dgm:t>
        <a:bodyPr/>
        <a:lstStyle/>
        <a:p>
          <a:endParaRPr lang="LID4096"/>
        </a:p>
      </dgm:t>
    </dgm:pt>
    <dgm:pt modelId="{26A10BFB-6758-4BE6-9EDB-09CC119E4D2D}" type="sibTrans" cxnId="{D03680F4-2537-4D32-B589-7D02F99D9D7D}">
      <dgm:prSet/>
      <dgm:spPr/>
      <dgm:t>
        <a:bodyPr/>
        <a:lstStyle/>
        <a:p>
          <a:endParaRPr lang="LID4096"/>
        </a:p>
      </dgm:t>
    </dgm:pt>
    <dgm:pt modelId="{4914A0DD-44D2-44E3-9553-2CA8EC9E49D2}">
      <dgm:prSet phldrT="[Text]"/>
      <dgm:spPr/>
      <dgm:t>
        <a:bodyPr/>
        <a:lstStyle/>
        <a:p>
          <a:r>
            <a:rPr lang="de-DE" dirty="0"/>
            <a:t>Punctuation Removal</a:t>
          </a:r>
          <a:endParaRPr lang="LID4096" dirty="0"/>
        </a:p>
      </dgm:t>
    </dgm:pt>
    <dgm:pt modelId="{D64D8C2C-362A-44F7-AFCD-31CC9CADDABF}" type="parTrans" cxnId="{8F0DE57A-2AD7-40F6-B74C-AE09F740F0C8}">
      <dgm:prSet/>
      <dgm:spPr>
        <a:ln>
          <a:solidFill>
            <a:schemeClr val="accent4">
              <a:lumMod val="65000"/>
              <a:lumOff val="35000"/>
            </a:schemeClr>
          </a:solidFill>
        </a:ln>
      </dgm:spPr>
      <dgm:t>
        <a:bodyPr/>
        <a:lstStyle/>
        <a:p>
          <a:endParaRPr lang="LID4096"/>
        </a:p>
      </dgm:t>
    </dgm:pt>
    <dgm:pt modelId="{9D419664-488B-476E-A8D1-E53842884D84}" type="sibTrans" cxnId="{8F0DE57A-2AD7-40F6-B74C-AE09F740F0C8}">
      <dgm:prSet/>
      <dgm:spPr/>
      <dgm:t>
        <a:bodyPr/>
        <a:lstStyle/>
        <a:p>
          <a:endParaRPr lang="LID4096"/>
        </a:p>
      </dgm:t>
    </dgm:pt>
    <dgm:pt modelId="{2862D7B5-8834-465D-8B9A-06C58A2AA574}">
      <dgm:prSet phldrT="[Text]"/>
      <dgm:spPr/>
      <dgm:t>
        <a:bodyPr/>
        <a:lstStyle/>
        <a:p>
          <a:r>
            <a:rPr lang="de-DE" dirty="0"/>
            <a:t>Porter Stemmer</a:t>
          </a:r>
          <a:endParaRPr lang="LID4096" dirty="0"/>
        </a:p>
      </dgm:t>
    </dgm:pt>
    <dgm:pt modelId="{05ED59B6-B1CA-49D4-ABDC-47BBB4AB5E19}" type="parTrans" cxnId="{07E25C51-8EE1-4043-94DC-D9E5D9298500}">
      <dgm:prSet/>
      <dgm:spPr>
        <a:ln>
          <a:solidFill>
            <a:schemeClr val="accent4">
              <a:lumMod val="65000"/>
              <a:lumOff val="35000"/>
            </a:schemeClr>
          </a:solidFill>
        </a:ln>
      </dgm:spPr>
      <dgm:t>
        <a:bodyPr/>
        <a:lstStyle/>
        <a:p>
          <a:endParaRPr lang="LID4096"/>
        </a:p>
      </dgm:t>
    </dgm:pt>
    <dgm:pt modelId="{7B3BCD1E-B4AF-4529-9D86-9F3A066B8AEE}" type="sibTrans" cxnId="{07E25C51-8EE1-4043-94DC-D9E5D9298500}">
      <dgm:prSet/>
      <dgm:spPr/>
      <dgm:t>
        <a:bodyPr/>
        <a:lstStyle/>
        <a:p>
          <a:endParaRPr lang="LID4096"/>
        </a:p>
      </dgm:t>
    </dgm:pt>
    <dgm:pt modelId="{7632D716-8217-4B13-93E8-C205C495EEDD}">
      <dgm:prSet phldrT="[Text]"/>
      <dgm:spPr/>
      <dgm:t>
        <a:bodyPr/>
        <a:lstStyle/>
        <a:p>
          <a:r>
            <a:rPr lang="de-DE" dirty="0"/>
            <a:t>Stopword Removal</a:t>
          </a:r>
          <a:endParaRPr lang="LID4096" dirty="0"/>
        </a:p>
      </dgm:t>
    </dgm:pt>
    <dgm:pt modelId="{44BBAE16-F99C-469E-B6E0-BADF38A46055}" type="sibTrans" cxnId="{F30DBB95-FEDE-4E5B-A005-4B3E971776A4}">
      <dgm:prSet/>
      <dgm:spPr/>
      <dgm:t>
        <a:bodyPr/>
        <a:lstStyle/>
        <a:p>
          <a:endParaRPr lang="LID4096"/>
        </a:p>
      </dgm:t>
    </dgm:pt>
    <dgm:pt modelId="{865C81D7-759A-41A7-8196-C7721A105E16}" type="parTrans" cxnId="{F30DBB95-FEDE-4E5B-A005-4B3E971776A4}">
      <dgm:prSet/>
      <dgm:spPr>
        <a:ln>
          <a:solidFill>
            <a:schemeClr val="accent4">
              <a:lumMod val="65000"/>
              <a:lumOff val="35000"/>
            </a:schemeClr>
          </a:solidFill>
        </a:ln>
      </dgm:spPr>
      <dgm:t>
        <a:bodyPr/>
        <a:lstStyle/>
        <a:p>
          <a:endParaRPr lang="LID4096"/>
        </a:p>
      </dgm:t>
    </dgm:pt>
    <dgm:pt modelId="{C39F4E81-09A9-4E11-8702-80124F3EF335}" type="pres">
      <dgm:prSet presAssocID="{9B0FCB6B-0422-451E-B2BF-D84A84C75D8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605748F-D655-442B-8E72-736A27C87A76}" type="pres">
      <dgm:prSet presAssocID="{8D8E3E0F-ABFE-45C6-B984-07166155E56F}" presName="centerShape" presStyleLbl="node0" presStyleIdx="0" presStyleCnt="1"/>
      <dgm:spPr/>
    </dgm:pt>
    <dgm:pt modelId="{1921015F-0B49-4643-B8B8-A1CAC488D6A4}" type="pres">
      <dgm:prSet presAssocID="{A05E957E-F7DC-4007-A76F-3457953D8AB7}" presName="Name9" presStyleLbl="parChTrans1D2" presStyleIdx="0" presStyleCnt="4"/>
      <dgm:spPr/>
    </dgm:pt>
    <dgm:pt modelId="{C1D04937-CD0A-4CAD-B5E3-E29451A3AFAE}" type="pres">
      <dgm:prSet presAssocID="{A05E957E-F7DC-4007-A76F-3457953D8AB7}" presName="connTx" presStyleLbl="parChTrans1D2" presStyleIdx="0" presStyleCnt="4"/>
      <dgm:spPr/>
    </dgm:pt>
    <dgm:pt modelId="{8690D12F-8CAF-4BBE-8A34-9812BAA21B25}" type="pres">
      <dgm:prSet presAssocID="{66E76930-F245-4B80-8A57-B670FF0CB9B6}" presName="node" presStyleLbl="node1" presStyleIdx="0" presStyleCnt="4">
        <dgm:presLayoutVars>
          <dgm:bulletEnabled val="1"/>
        </dgm:presLayoutVars>
      </dgm:prSet>
      <dgm:spPr/>
    </dgm:pt>
    <dgm:pt modelId="{932AF47C-E149-4F54-B59C-B91520108EEF}" type="pres">
      <dgm:prSet presAssocID="{D64D8C2C-362A-44F7-AFCD-31CC9CADDABF}" presName="Name9" presStyleLbl="parChTrans1D2" presStyleIdx="1" presStyleCnt="4"/>
      <dgm:spPr/>
    </dgm:pt>
    <dgm:pt modelId="{C8B782AF-EFE5-43B4-85A6-5D08979AA050}" type="pres">
      <dgm:prSet presAssocID="{D64D8C2C-362A-44F7-AFCD-31CC9CADDABF}" presName="connTx" presStyleLbl="parChTrans1D2" presStyleIdx="1" presStyleCnt="4"/>
      <dgm:spPr/>
    </dgm:pt>
    <dgm:pt modelId="{6AAC9CAB-885B-41C3-95A9-057A11F75B27}" type="pres">
      <dgm:prSet presAssocID="{4914A0DD-44D2-44E3-9553-2CA8EC9E49D2}" presName="node" presStyleLbl="node1" presStyleIdx="1" presStyleCnt="4">
        <dgm:presLayoutVars>
          <dgm:bulletEnabled val="1"/>
        </dgm:presLayoutVars>
      </dgm:prSet>
      <dgm:spPr/>
    </dgm:pt>
    <dgm:pt modelId="{578119D0-2035-4395-B940-253F6C7A0A5A}" type="pres">
      <dgm:prSet presAssocID="{865C81D7-759A-41A7-8196-C7721A105E16}" presName="Name9" presStyleLbl="parChTrans1D2" presStyleIdx="2" presStyleCnt="4"/>
      <dgm:spPr/>
    </dgm:pt>
    <dgm:pt modelId="{5BF0AA0F-847D-4FC8-9339-769FA2901CCE}" type="pres">
      <dgm:prSet presAssocID="{865C81D7-759A-41A7-8196-C7721A105E16}" presName="connTx" presStyleLbl="parChTrans1D2" presStyleIdx="2" presStyleCnt="4"/>
      <dgm:spPr/>
    </dgm:pt>
    <dgm:pt modelId="{23589134-9343-457D-A91E-4CE7C3F54EE3}" type="pres">
      <dgm:prSet presAssocID="{7632D716-8217-4B13-93E8-C205C495EEDD}" presName="node" presStyleLbl="node1" presStyleIdx="2" presStyleCnt="4" custRadScaleRad="100624">
        <dgm:presLayoutVars>
          <dgm:bulletEnabled val="1"/>
        </dgm:presLayoutVars>
      </dgm:prSet>
      <dgm:spPr/>
    </dgm:pt>
    <dgm:pt modelId="{B059028D-4449-49CD-9B58-C8ABBB77FC85}" type="pres">
      <dgm:prSet presAssocID="{05ED59B6-B1CA-49D4-ABDC-47BBB4AB5E19}" presName="Name9" presStyleLbl="parChTrans1D2" presStyleIdx="3" presStyleCnt="4"/>
      <dgm:spPr/>
    </dgm:pt>
    <dgm:pt modelId="{0029D4A8-A2B3-4315-8849-882B0C96BF78}" type="pres">
      <dgm:prSet presAssocID="{05ED59B6-B1CA-49D4-ABDC-47BBB4AB5E19}" presName="connTx" presStyleLbl="parChTrans1D2" presStyleIdx="3" presStyleCnt="4"/>
      <dgm:spPr/>
    </dgm:pt>
    <dgm:pt modelId="{363617EA-2664-44DF-8EC0-D2648A940207}" type="pres">
      <dgm:prSet presAssocID="{2862D7B5-8834-465D-8B9A-06C58A2AA574}" presName="node" presStyleLbl="node1" presStyleIdx="3" presStyleCnt="4">
        <dgm:presLayoutVars>
          <dgm:bulletEnabled val="1"/>
        </dgm:presLayoutVars>
      </dgm:prSet>
      <dgm:spPr/>
    </dgm:pt>
  </dgm:ptLst>
  <dgm:cxnLst>
    <dgm:cxn modelId="{72A03518-4535-443B-8116-A16CF25E4026}" type="presOf" srcId="{A05E957E-F7DC-4007-A76F-3457953D8AB7}" destId="{1921015F-0B49-4643-B8B8-A1CAC488D6A4}" srcOrd="0" destOrd="0" presId="urn:microsoft.com/office/officeart/2005/8/layout/radial1"/>
    <dgm:cxn modelId="{3AF26439-2B78-4925-9EDC-06E1FB295195}" type="presOf" srcId="{D64D8C2C-362A-44F7-AFCD-31CC9CADDABF}" destId="{932AF47C-E149-4F54-B59C-B91520108EEF}" srcOrd="0" destOrd="0" presId="urn:microsoft.com/office/officeart/2005/8/layout/radial1"/>
    <dgm:cxn modelId="{79A58B3D-864F-469D-AB8E-BCA25D604E5E}" type="presOf" srcId="{9B0FCB6B-0422-451E-B2BF-D84A84C75D8A}" destId="{C39F4E81-09A9-4E11-8702-80124F3EF335}" srcOrd="0" destOrd="0" presId="urn:microsoft.com/office/officeart/2005/8/layout/radial1"/>
    <dgm:cxn modelId="{D611AD5E-3475-4BEC-A53E-6FBC4A3344F7}" srcId="{9B0FCB6B-0422-451E-B2BF-D84A84C75D8A}" destId="{8D8E3E0F-ABFE-45C6-B984-07166155E56F}" srcOrd="0" destOrd="0" parTransId="{B210345E-0649-4859-B469-DD9803848CAE}" sibTransId="{91592DCF-3473-41C2-9A7D-E6ADE4756B5E}"/>
    <dgm:cxn modelId="{043E9C43-9077-4749-B87A-4CE0A51775BE}" type="presOf" srcId="{66E76930-F245-4B80-8A57-B670FF0CB9B6}" destId="{8690D12F-8CAF-4BBE-8A34-9812BAA21B25}" srcOrd="0" destOrd="0" presId="urn:microsoft.com/office/officeart/2005/8/layout/radial1"/>
    <dgm:cxn modelId="{3F39A346-16C4-462C-B266-2119BAC24C5E}" type="presOf" srcId="{865C81D7-759A-41A7-8196-C7721A105E16}" destId="{5BF0AA0F-847D-4FC8-9339-769FA2901CCE}" srcOrd="1" destOrd="0" presId="urn:microsoft.com/office/officeart/2005/8/layout/radial1"/>
    <dgm:cxn modelId="{07E25C51-8EE1-4043-94DC-D9E5D9298500}" srcId="{8D8E3E0F-ABFE-45C6-B984-07166155E56F}" destId="{2862D7B5-8834-465D-8B9A-06C58A2AA574}" srcOrd="3" destOrd="0" parTransId="{05ED59B6-B1CA-49D4-ABDC-47BBB4AB5E19}" sibTransId="{7B3BCD1E-B4AF-4529-9D86-9F3A066B8AEE}"/>
    <dgm:cxn modelId="{F44A4379-34F0-4768-8619-3B1207BAB6A5}" type="presOf" srcId="{D64D8C2C-362A-44F7-AFCD-31CC9CADDABF}" destId="{C8B782AF-EFE5-43B4-85A6-5D08979AA050}" srcOrd="1" destOrd="0" presId="urn:microsoft.com/office/officeart/2005/8/layout/radial1"/>
    <dgm:cxn modelId="{8F0DE57A-2AD7-40F6-B74C-AE09F740F0C8}" srcId="{8D8E3E0F-ABFE-45C6-B984-07166155E56F}" destId="{4914A0DD-44D2-44E3-9553-2CA8EC9E49D2}" srcOrd="1" destOrd="0" parTransId="{D64D8C2C-362A-44F7-AFCD-31CC9CADDABF}" sibTransId="{9D419664-488B-476E-A8D1-E53842884D84}"/>
    <dgm:cxn modelId="{0A411991-01EA-4CDC-B974-2902CB4BBE8A}" type="presOf" srcId="{A05E957E-F7DC-4007-A76F-3457953D8AB7}" destId="{C1D04937-CD0A-4CAD-B5E3-E29451A3AFAE}" srcOrd="1" destOrd="0" presId="urn:microsoft.com/office/officeart/2005/8/layout/radial1"/>
    <dgm:cxn modelId="{F30DBB95-FEDE-4E5B-A005-4B3E971776A4}" srcId="{8D8E3E0F-ABFE-45C6-B984-07166155E56F}" destId="{7632D716-8217-4B13-93E8-C205C495EEDD}" srcOrd="2" destOrd="0" parTransId="{865C81D7-759A-41A7-8196-C7721A105E16}" sibTransId="{44BBAE16-F99C-469E-B6E0-BADF38A46055}"/>
    <dgm:cxn modelId="{75DD7F96-AB5C-4F45-B9E4-A9CCB4623B76}" type="presOf" srcId="{7632D716-8217-4B13-93E8-C205C495EEDD}" destId="{23589134-9343-457D-A91E-4CE7C3F54EE3}" srcOrd="0" destOrd="0" presId="urn:microsoft.com/office/officeart/2005/8/layout/radial1"/>
    <dgm:cxn modelId="{B99C8E9E-CFB8-4B3C-B1A9-499BB0C897A4}" type="presOf" srcId="{05ED59B6-B1CA-49D4-ABDC-47BBB4AB5E19}" destId="{B059028D-4449-49CD-9B58-C8ABBB77FC85}" srcOrd="0" destOrd="0" presId="urn:microsoft.com/office/officeart/2005/8/layout/radial1"/>
    <dgm:cxn modelId="{F4DB66AA-2543-407C-9E88-0AFF43B2FEFC}" type="presOf" srcId="{865C81D7-759A-41A7-8196-C7721A105E16}" destId="{578119D0-2035-4395-B940-253F6C7A0A5A}" srcOrd="0" destOrd="0" presId="urn:microsoft.com/office/officeart/2005/8/layout/radial1"/>
    <dgm:cxn modelId="{3D29C0DB-9070-4057-8A00-53B1CBF46C85}" type="presOf" srcId="{8D8E3E0F-ABFE-45C6-B984-07166155E56F}" destId="{7605748F-D655-442B-8E72-736A27C87A76}" srcOrd="0" destOrd="0" presId="urn:microsoft.com/office/officeart/2005/8/layout/radial1"/>
    <dgm:cxn modelId="{60C617E3-932D-4EEF-8DD6-7795A2F339CA}" type="presOf" srcId="{4914A0DD-44D2-44E3-9553-2CA8EC9E49D2}" destId="{6AAC9CAB-885B-41C3-95A9-057A11F75B27}" srcOrd="0" destOrd="0" presId="urn:microsoft.com/office/officeart/2005/8/layout/radial1"/>
    <dgm:cxn modelId="{21AC0EE6-5321-4EDD-BCE3-C9C89B965CCA}" type="presOf" srcId="{05ED59B6-B1CA-49D4-ABDC-47BBB4AB5E19}" destId="{0029D4A8-A2B3-4315-8849-882B0C96BF78}" srcOrd="1" destOrd="0" presId="urn:microsoft.com/office/officeart/2005/8/layout/radial1"/>
    <dgm:cxn modelId="{1A603DEB-FC20-433B-910C-7B1C583C2BF3}" type="presOf" srcId="{2862D7B5-8834-465D-8B9A-06C58A2AA574}" destId="{363617EA-2664-44DF-8EC0-D2648A940207}" srcOrd="0" destOrd="0" presId="urn:microsoft.com/office/officeart/2005/8/layout/radial1"/>
    <dgm:cxn modelId="{D03680F4-2537-4D32-B589-7D02F99D9D7D}" srcId="{8D8E3E0F-ABFE-45C6-B984-07166155E56F}" destId="{66E76930-F245-4B80-8A57-B670FF0CB9B6}" srcOrd="0" destOrd="0" parTransId="{A05E957E-F7DC-4007-A76F-3457953D8AB7}" sibTransId="{26A10BFB-6758-4BE6-9EDB-09CC119E4D2D}"/>
    <dgm:cxn modelId="{3FB9FD61-8F5E-4A70-B009-FBE01E5C3088}" type="presParOf" srcId="{C39F4E81-09A9-4E11-8702-80124F3EF335}" destId="{7605748F-D655-442B-8E72-736A27C87A76}" srcOrd="0" destOrd="0" presId="urn:microsoft.com/office/officeart/2005/8/layout/radial1"/>
    <dgm:cxn modelId="{3D7AF1FC-AE0A-459F-9AB1-43B167A75E4A}" type="presParOf" srcId="{C39F4E81-09A9-4E11-8702-80124F3EF335}" destId="{1921015F-0B49-4643-B8B8-A1CAC488D6A4}" srcOrd="1" destOrd="0" presId="urn:microsoft.com/office/officeart/2005/8/layout/radial1"/>
    <dgm:cxn modelId="{C09426EF-49D0-4366-8020-C15674436652}" type="presParOf" srcId="{1921015F-0B49-4643-B8B8-A1CAC488D6A4}" destId="{C1D04937-CD0A-4CAD-B5E3-E29451A3AFAE}" srcOrd="0" destOrd="0" presId="urn:microsoft.com/office/officeart/2005/8/layout/radial1"/>
    <dgm:cxn modelId="{B3D6930C-95D9-4B2A-ADE1-8EAD41F0221E}" type="presParOf" srcId="{C39F4E81-09A9-4E11-8702-80124F3EF335}" destId="{8690D12F-8CAF-4BBE-8A34-9812BAA21B25}" srcOrd="2" destOrd="0" presId="urn:microsoft.com/office/officeart/2005/8/layout/radial1"/>
    <dgm:cxn modelId="{7E120BD2-F368-4115-9D4E-B18AEADA6909}" type="presParOf" srcId="{C39F4E81-09A9-4E11-8702-80124F3EF335}" destId="{932AF47C-E149-4F54-B59C-B91520108EEF}" srcOrd="3" destOrd="0" presId="urn:microsoft.com/office/officeart/2005/8/layout/radial1"/>
    <dgm:cxn modelId="{A518F141-9DF8-4748-9F17-1FDB5C6A047F}" type="presParOf" srcId="{932AF47C-E149-4F54-B59C-B91520108EEF}" destId="{C8B782AF-EFE5-43B4-85A6-5D08979AA050}" srcOrd="0" destOrd="0" presId="urn:microsoft.com/office/officeart/2005/8/layout/radial1"/>
    <dgm:cxn modelId="{59214135-56A0-43FC-ABC0-A802F54BC54B}" type="presParOf" srcId="{C39F4E81-09A9-4E11-8702-80124F3EF335}" destId="{6AAC9CAB-885B-41C3-95A9-057A11F75B27}" srcOrd="4" destOrd="0" presId="urn:microsoft.com/office/officeart/2005/8/layout/radial1"/>
    <dgm:cxn modelId="{D5D98AF6-C254-41C7-8C13-CADF9582409E}" type="presParOf" srcId="{C39F4E81-09A9-4E11-8702-80124F3EF335}" destId="{578119D0-2035-4395-B940-253F6C7A0A5A}" srcOrd="5" destOrd="0" presId="urn:microsoft.com/office/officeart/2005/8/layout/radial1"/>
    <dgm:cxn modelId="{1DBFB17C-C105-4617-A856-9BE847EDA1AA}" type="presParOf" srcId="{578119D0-2035-4395-B940-253F6C7A0A5A}" destId="{5BF0AA0F-847D-4FC8-9339-769FA2901CCE}" srcOrd="0" destOrd="0" presId="urn:microsoft.com/office/officeart/2005/8/layout/radial1"/>
    <dgm:cxn modelId="{E7424F2E-1AAF-4062-A580-8797217BC642}" type="presParOf" srcId="{C39F4E81-09A9-4E11-8702-80124F3EF335}" destId="{23589134-9343-457D-A91E-4CE7C3F54EE3}" srcOrd="6" destOrd="0" presId="urn:microsoft.com/office/officeart/2005/8/layout/radial1"/>
    <dgm:cxn modelId="{DBC5ACEE-C9E7-463B-B753-A1044E12F57F}" type="presParOf" srcId="{C39F4E81-09A9-4E11-8702-80124F3EF335}" destId="{B059028D-4449-49CD-9B58-C8ABBB77FC85}" srcOrd="7" destOrd="0" presId="urn:microsoft.com/office/officeart/2005/8/layout/radial1"/>
    <dgm:cxn modelId="{1F258E63-AF8C-4B71-947E-62234CABAB54}" type="presParOf" srcId="{B059028D-4449-49CD-9B58-C8ABBB77FC85}" destId="{0029D4A8-A2B3-4315-8849-882B0C96BF78}" srcOrd="0" destOrd="0" presId="urn:microsoft.com/office/officeart/2005/8/layout/radial1"/>
    <dgm:cxn modelId="{73D82BAF-5F9A-4F11-BAA0-4E75858183D9}" type="presParOf" srcId="{C39F4E81-09A9-4E11-8702-80124F3EF335}" destId="{363617EA-2664-44DF-8EC0-D2648A940207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5748F-D655-442B-8E72-736A27C87A76}">
      <dsp:nvSpPr>
        <dsp:cNvPr id="0" name=""/>
        <dsp:cNvSpPr/>
      </dsp:nvSpPr>
      <dsp:spPr>
        <a:xfrm>
          <a:off x="2735365" y="1598292"/>
          <a:ext cx="1214547" cy="12145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Clean Text</a:t>
          </a:r>
          <a:endParaRPr lang="LID4096" sz="2400" kern="1200" dirty="0"/>
        </a:p>
      </dsp:txBody>
      <dsp:txXfrm>
        <a:off x="2913231" y="1776158"/>
        <a:ext cx="858815" cy="858815"/>
      </dsp:txXfrm>
    </dsp:sp>
    <dsp:sp modelId="{1921015F-0B49-4643-B8B8-A1CAC488D6A4}">
      <dsp:nvSpPr>
        <dsp:cNvPr id="0" name=""/>
        <dsp:cNvSpPr/>
      </dsp:nvSpPr>
      <dsp:spPr>
        <a:xfrm rot="16200000">
          <a:off x="3159146" y="1398449"/>
          <a:ext cx="366985" cy="32701"/>
        </a:xfrm>
        <a:custGeom>
          <a:avLst/>
          <a:gdLst/>
          <a:ahLst/>
          <a:cxnLst/>
          <a:rect l="0" t="0" r="0" b="0"/>
          <a:pathLst>
            <a:path>
              <a:moveTo>
                <a:pt x="0" y="16350"/>
              </a:moveTo>
              <a:lnTo>
                <a:pt x="366985" y="16350"/>
              </a:lnTo>
            </a:path>
          </a:pathLst>
        </a:custGeom>
        <a:noFill/>
        <a:ln w="25400" cap="flat" cmpd="sng" algn="ctr">
          <a:solidFill>
            <a:schemeClr val="accent4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3333464" y="1405625"/>
        <a:ext cx="18349" cy="18349"/>
      </dsp:txXfrm>
    </dsp:sp>
    <dsp:sp modelId="{8690D12F-8CAF-4BBE-8A34-9812BAA21B25}">
      <dsp:nvSpPr>
        <dsp:cNvPr id="0" name=""/>
        <dsp:cNvSpPr/>
      </dsp:nvSpPr>
      <dsp:spPr>
        <a:xfrm>
          <a:off x="2735365" y="16759"/>
          <a:ext cx="1214547" cy="12145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Tokenization</a:t>
          </a:r>
          <a:endParaRPr lang="LID4096" sz="1100" kern="1200" dirty="0"/>
        </a:p>
      </dsp:txBody>
      <dsp:txXfrm>
        <a:off x="2913231" y="194625"/>
        <a:ext cx="858815" cy="858815"/>
      </dsp:txXfrm>
    </dsp:sp>
    <dsp:sp modelId="{932AF47C-E149-4F54-B59C-B91520108EEF}">
      <dsp:nvSpPr>
        <dsp:cNvPr id="0" name=""/>
        <dsp:cNvSpPr/>
      </dsp:nvSpPr>
      <dsp:spPr>
        <a:xfrm>
          <a:off x="3949913" y="2189215"/>
          <a:ext cx="366985" cy="32701"/>
        </a:xfrm>
        <a:custGeom>
          <a:avLst/>
          <a:gdLst/>
          <a:ahLst/>
          <a:cxnLst/>
          <a:rect l="0" t="0" r="0" b="0"/>
          <a:pathLst>
            <a:path>
              <a:moveTo>
                <a:pt x="0" y="16350"/>
              </a:moveTo>
              <a:lnTo>
                <a:pt x="366985" y="16350"/>
              </a:lnTo>
            </a:path>
          </a:pathLst>
        </a:custGeom>
        <a:noFill/>
        <a:ln w="25400" cap="flat" cmpd="sng" algn="ctr">
          <a:solidFill>
            <a:schemeClr val="accent4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124231" y="2196391"/>
        <a:ext cx="18349" cy="18349"/>
      </dsp:txXfrm>
    </dsp:sp>
    <dsp:sp modelId="{6AAC9CAB-885B-41C3-95A9-057A11F75B27}">
      <dsp:nvSpPr>
        <dsp:cNvPr id="0" name=""/>
        <dsp:cNvSpPr/>
      </dsp:nvSpPr>
      <dsp:spPr>
        <a:xfrm>
          <a:off x="4316898" y="1598292"/>
          <a:ext cx="1214547" cy="1214547"/>
        </a:xfrm>
        <a:prstGeom prst="ellipse">
          <a:avLst/>
        </a:prstGeom>
        <a:gradFill rotWithShape="0">
          <a:gsLst>
            <a:gs pos="0">
              <a:schemeClr val="accent2">
                <a:hueOff val="-497394"/>
                <a:satOff val="-25836"/>
                <a:lumOff val="16274"/>
                <a:alphaOff val="0"/>
                <a:tint val="50000"/>
                <a:satMod val="300000"/>
              </a:schemeClr>
            </a:gs>
            <a:gs pos="35000">
              <a:schemeClr val="accent2">
                <a:hueOff val="-497394"/>
                <a:satOff val="-25836"/>
                <a:lumOff val="16274"/>
                <a:alphaOff val="0"/>
                <a:tint val="37000"/>
                <a:satMod val="300000"/>
              </a:schemeClr>
            </a:gs>
            <a:gs pos="100000">
              <a:schemeClr val="accent2">
                <a:hueOff val="-497394"/>
                <a:satOff val="-25836"/>
                <a:lumOff val="1627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Punctuation Removal</a:t>
          </a:r>
          <a:endParaRPr lang="LID4096" sz="1100" kern="1200" dirty="0"/>
        </a:p>
      </dsp:txBody>
      <dsp:txXfrm>
        <a:off x="4494764" y="1776158"/>
        <a:ext cx="858815" cy="858815"/>
      </dsp:txXfrm>
    </dsp:sp>
    <dsp:sp modelId="{578119D0-2035-4395-B940-253F6C7A0A5A}">
      <dsp:nvSpPr>
        <dsp:cNvPr id="0" name=""/>
        <dsp:cNvSpPr/>
      </dsp:nvSpPr>
      <dsp:spPr>
        <a:xfrm rot="5400000">
          <a:off x="3154212" y="2984916"/>
          <a:ext cx="376853" cy="32701"/>
        </a:xfrm>
        <a:custGeom>
          <a:avLst/>
          <a:gdLst/>
          <a:ahLst/>
          <a:cxnLst/>
          <a:rect l="0" t="0" r="0" b="0"/>
          <a:pathLst>
            <a:path>
              <a:moveTo>
                <a:pt x="0" y="16350"/>
              </a:moveTo>
              <a:lnTo>
                <a:pt x="376853" y="16350"/>
              </a:lnTo>
            </a:path>
          </a:pathLst>
        </a:custGeom>
        <a:noFill/>
        <a:ln w="25400" cap="flat" cmpd="sng" algn="ctr">
          <a:solidFill>
            <a:schemeClr val="accent4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3333218" y="2991846"/>
        <a:ext cx="18842" cy="18842"/>
      </dsp:txXfrm>
    </dsp:sp>
    <dsp:sp modelId="{23589134-9343-457D-A91E-4CE7C3F54EE3}">
      <dsp:nvSpPr>
        <dsp:cNvPr id="0" name=""/>
        <dsp:cNvSpPr/>
      </dsp:nvSpPr>
      <dsp:spPr>
        <a:xfrm>
          <a:off x="2735365" y="3189694"/>
          <a:ext cx="1214547" cy="1214547"/>
        </a:xfrm>
        <a:prstGeom prst="ellipse">
          <a:avLst/>
        </a:prstGeom>
        <a:gradFill rotWithShape="0">
          <a:gsLst>
            <a:gs pos="0">
              <a:schemeClr val="accent2">
                <a:hueOff val="-994788"/>
                <a:satOff val="-51673"/>
                <a:lumOff val="32549"/>
                <a:alphaOff val="0"/>
                <a:tint val="50000"/>
                <a:satMod val="300000"/>
              </a:schemeClr>
            </a:gs>
            <a:gs pos="35000">
              <a:schemeClr val="accent2">
                <a:hueOff val="-994788"/>
                <a:satOff val="-51673"/>
                <a:lumOff val="32549"/>
                <a:alphaOff val="0"/>
                <a:tint val="37000"/>
                <a:satMod val="300000"/>
              </a:schemeClr>
            </a:gs>
            <a:gs pos="100000">
              <a:schemeClr val="accent2">
                <a:hueOff val="-994788"/>
                <a:satOff val="-51673"/>
                <a:lumOff val="3254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Stopword Removal</a:t>
          </a:r>
          <a:endParaRPr lang="LID4096" sz="1100" kern="1200" dirty="0"/>
        </a:p>
      </dsp:txBody>
      <dsp:txXfrm>
        <a:off x="2913231" y="3367560"/>
        <a:ext cx="858815" cy="858815"/>
      </dsp:txXfrm>
    </dsp:sp>
    <dsp:sp modelId="{B059028D-4449-49CD-9B58-C8ABBB77FC85}">
      <dsp:nvSpPr>
        <dsp:cNvPr id="0" name=""/>
        <dsp:cNvSpPr/>
      </dsp:nvSpPr>
      <dsp:spPr>
        <a:xfrm rot="10800000">
          <a:off x="2368380" y="2189215"/>
          <a:ext cx="366985" cy="32701"/>
        </a:xfrm>
        <a:custGeom>
          <a:avLst/>
          <a:gdLst/>
          <a:ahLst/>
          <a:cxnLst/>
          <a:rect l="0" t="0" r="0" b="0"/>
          <a:pathLst>
            <a:path>
              <a:moveTo>
                <a:pt x="0" y="16350"/>
              </a:moveTo>
              <a:lnTo>
                <a:pt x="366985" y="16350"/>
              </a:lnTo>
            </a:path>
          </a:pathLst>
        </a:custGeom>
        <a:noFill/>
        <a:ln w="25400" cap="flat" cmpd="sng" algn="ctr">
          <a:solidFill>
            <a:schemeClr val="accent4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 rot="10800000">
        <a:off x="2542698" y="2196391"/>
        <a:ext cx="18349" cy="18349"/>
      </dsp:txXfrm>
    </dsp:sp>
    <dsp:sp modelId="{363617EA-2664-44DF-8EC0-D2648A940207}">
      <dsp:nvSpPr>
        <dsp:cNvPr id="0" name=""/>
        <dsp:cNvSpPr/>
      </dsp:nvSpPr>
      <dsp:spPr>
        <a:xfrm>
          <a:off x="1153832" y="1598292"/>
          <a:ext cx="1214547" cy="1214547"/>
        </a:xfrm>
        <a:prstGeom prst="ellipse">
          <a:avLst/>
        </a:prstGeom>
        <a:gradFill rotWithShape="0">
          <a:gsLst>
            <a:gs pos="0">
              <a:schemeClr val="accent2">
                <a:hueOff val="-1492182"/>
                <a:satOff val="-77509"/>
                <a:lumOff val="48823"/>
                <a:alphaOff val="0"/>
                <a:tint val="50000"/>
                <a:satMod val="300000"/>
              </a:schemeClr>
            </a:gs>
            <a:gs pos="35000">
              <a:schemeClr val="accent2">
                <a:hueOff val="-1492182"/>
                <a:satOff val="-77509"/>
                <a:lumOff val="48823"/>
                <a:alphaOff val="0"/>
                <a:tint val="37000"/>
                <a:satMod val="300000"/>
              </a:schemeClr>
            </a:gs>
            <a:gs pos="100000">
              <a:schemeClr val="accent2">
                <a:hueOff val="-1492182"/>
                <a:satOff val="-77509"/>
                <a:lumOff val="4882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Porter Stemmer</a:t>
          </a:r>
          <a:endParaRPr lang="LID4096" sz="1100" kern="1200" dirty="0"/>
        </a:p>
      </dsp:txBody>
      <dsp:txXfrm>
        <a:off x="1331698" y="1776158"/>
        <a:ext cx="858815" cy="858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08000" y="169863"/>
            <a:ext cx="337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91000" y="1698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4BF4BB9-783F-4486-A248-A843F6AF7D24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653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039E656-DE16-4471-9830-F94E0C0C0127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43810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39E656-DE16-4471-9830-F94E0C0C0127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39E656-DE16-4471-9830-F94E0C0C0127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Line 20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6229350" y="4794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900">
                <a:solidFill>
                  <a:schemeClr val="bg2"/>
                </a:solidFill>
                <a:latin typeface="Arial" pitchFamily="34" charset="0"/>
              </a:rPr>
              <a:t>Technische Universität München</a:t>
            </a:r>
          </a:p>
        </p:txBody>
      </p:sp>
      <p:sp>
        <p:nvSpPr>
          <p:cNvPr id="1046" name="Line 22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047" name="Line 23"/>
          <p:cNvSpPr>
            <a:spLocks noChangeShapeType="1"/>
          </p:cNvSpPr>
          <p:nvPr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pic>
        <p:nvPicPr>
          <p:cNvPr id="66566" name="Picture 2" descr="C:\Users\Flopc\Desktop\ppt\TUMLogo_oZ_Vollfl_blau_RGB.e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7" name="Picture 15" descr="WINFO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235825" y="6454775"/>
            <a:ext cx="1439863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9"/>
          <p:cNvSpPr>
            <a:spLocks noChangeArrowheads="1"/>
          </p:cNvSpPr>
          <p:nvPr userDrawn="1"/>
        </p:nvSpPr>
        <p:spPr bwMode="auto">
          <a:xfrm>
            <a:off x="3851275" y="6453188"/>
            <a:ext cx="1390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de-DE" sz="1000" dirty="0">
                <a:solidFill>
                  <a:srgbClr val="0065BD"/>
                </a:solidFill>
              </a:rPr>
              <a:t>© Prof. Dr. H. Krcmar</a:t>
            </a:r>
          </a:p>
        </p:txBody>
      </p:sp>
      <p:sp>
        <p:nvSpPr>
          <p:cNvPr id="66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ctr">
              <a:defRPr sz="3600" smtClean="0">
                <a:latin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65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600" smtClean="0">
                <a:latin typeface="Arial" charset="0"/>
              </a:defRPr>
            </a:lvl1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</p:spTree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0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6229350" y="4794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900">
                <a:solidFill>
                  <a:schemeClr val="bg2"/>
                </a:solidFill>
                <a:latin typeface="Arial" pitchFamily="34" charset="0"/>
              </a:rPr>
              <a:t>Technische Universität München</a:t>
            </a:r>
          </a:p>
        </p:txBody>
      </p:sp>
      <p:sp>
        <p:nvSpPr>
          <p:cNvPr id="6" name="Line 22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7" name="Line 23"/>
          <p:cNvSpPr>
            <a:spLocks noChangeShapeType="1"/>
          </p:cNvSpPr>
          <p:nvPr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pic>
        <p:nvPicPr>
          <p:cNvPr id="8" name="Picture 2" descr="C:\Users\Flopc\Desktop\ppt\TUMLogo_oZ_Vollfl_blau_RGB.e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5" descr="WINFO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235825" y="6454775"/>
            <a:ext cx="1439863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2"/>
          <p:cNvSpPr txBox="1">
            <a:spLocks noChangeArrowheads="1"/>
          </p:cNvSpPr>
          <p:nvPr userDrawn="1"/>
        </p:nvSpPr>
        <p:spPr bwMode="auto">
          <a:xfrm>
            <a:off x="493816" y="6415830"/>
            <a:ext cx="4427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fld id="{1097A908-C15C-48E9-863D-72BCED286D16}" type="slidenum">
              <a:rPr lang="de-DE" sz="1000">
                <a:solidFill>
                  <a:schemeClr val="tx2"/>
                </a:solidFill>
              </a:rPr>
              <a:pPr algn="l">
                <a:defRPr/>
              </a:pPr>
              <a:t>‹#›</a:t>
            </a:fld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93460" y="6400800"/>
            <a:ext cx="1905000" cy="304800"/>
          </a:xfrm>
        </p:spPr>
        <p:txBody>
          <a:bodyPr anchor="ctr" anchorCtr="0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400800"/>
            <a:ext cx="3962400" cy="304800"/>
          </a:xfrm>
        </p:spPr>
        <p:txBody>
          <a:bodyPr/>
          <a:lstStyle>
            <a:lvl1pPr algn="ctr">
              <a:defRPr sz="1000">
                <a:solidFill>
                  <a:srgbClr val="0065BD"/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14400"/>
            <a:ext cx="812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3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8128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5080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39624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8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Sentiment Analysis on developers’ reaction to change in API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b="1" dirty="0"/>
              <a:t>Mainak Ghosh</a:t>
            </a: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b="1" dirty="0"/>
              <a:t>Muhammad Zeeshan</a:t>
            </a:r>
          </a:p>
          <a:p>
            <a:endParaRPr lang="de-DE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0FE16D-0366-460B-8C56-C653DAA450E6}"/>
              </a:ext>
            </a:extLst>
          </p:cNvPr>
          <p:cNvSpPr/>
          <p:nvPr/>
        </p:nvSpPr>
        <p:spPr bwMode="auto">
          <a:xfrm>
            <a:off x="0" y="2623052"/>
            <a:ext cx="91440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97837-429F-4AC1-8FB5-DF3D77302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FB14F-2C3F-4212-B2C1-6110B8157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Results</a:t>
            </a:r>
          </a:p>
          <a:p>
            <a:r>
              <a:rPr lang="de-DE" dirty="0"/>
              <a:t>Clustering &amp; Model Generations</a:t>
            </a:r>
          </a:p>
          <a:p>
            <a:r>
              <a:rPr lang="de-DE" dirty="0"/>
              <a:t>Future Tasks</a:t>
            </a:r>
          </a:p>
          <a:p>
            <a:r>
              <a:rPr lang="de-DE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236428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06FC-8E5C-4C53-B03E-BFE83ADE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 Pipeline</a:t>
            </a:r>
            <a:endParaRPr lang="LID4096" dirty="0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86C0494-5F57-4616-BE6D-19BFC753D53B}"/>
              </a:ext>
            </a:extLst>
          </p:cNvPr>
          <p:cNvSpPr/>
          <p:nvPr/>
        </p:nvSpPr>
        <p:spPr bwMode="auto">
          <a:xfrm>
            <a:off x="1743892" y="2779776"/>
            <a:ext cx="1197864" cy="1609344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latin typeface="Arial" pitchFamily="34" charset="0"/>
              </a:rPr>
              <a:t>Colllection of Data</a:t>
            </a:r>
            <a:endParaRPr kumimoji="0" lang="LID4096" sz="1600" b="0" i="0" u="none" strike="noStrike" cap="none" normalizeH="0" baseline="0" dirty="0" err="1">
              <a:ln>
                <a:noFill/>
              </a:ln>
              <a:effectLst/>
              <a:latin typeface="Arial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14C49B-DEC8-4424-B184-1E23067A10C8}"/>
              </a:ext>
            </a:extLst>
          </p:cNvPr>
          <p:cNvCxnSpPr>
            <a:cxnSpLocks/>
            <a:stCxn id="14" idx="2"/>
          </p:cNvCxnSpPr>
          <p:nvPr/>
        </p:nvCxnSpPr>
        <p:spPr bwMode="auto">
          <a:xfrm>
            <a:off x="995284" y="2986436"/>
            <a:ext cx="765590" cy="52455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348CE0-DEC4-4AB5-A8D4-F99F7690758D}"/>
              </a:ext>
            </a:extLst>
          </p:cNvPr>
          <p:cNvCxnSpPr>
            <a:cxnSpLocks/>
          </p:cNvCxnSpPr>
          <p:nvPr/>
        </p:nvCxnSpPr>
        <p:spPr bwMode="auto">
          <a:xfrm flipV="1">
            <a:off x="995284" y="3841853"/>
            <a:ext cx="748608" cy="40035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FDFADD-6222-4FDC-81B6-B3136E44768E}"/>
              </a:ext>
            </a:extLst>
          </p:cNvPr>
          <p:cNvSpPr txBox="1"/>
          <p:nvPr/>
        </p:nvSpPr>
        <p:spPr>
          <a:xfrm>
            <a:off x="126604" y="2617104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/>
              <a:t>Y Combinator</a:t>
            </a:r>
            <a:endParaRPr lang="LID4096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0DEB29-45D1-4AF0-AAEA-5CD221F2ABE1}"/>
              </a:ext>
            </a:extLst>
          </p:cNvPr>
          <p:cNvSpPr txBox="1"/>
          <p:nvPr/>
        </p:nvSpPr>
        <p:spPr>
          <a:xfrm>
            <a:off x="246676" y="4182460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800" dirty="0"/>
              <a:t>stackexchange</a:t>
            </a:r>
            <a:endParaRPr lang="LID4096" sz="18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FB2678-E8C0-4A26-8CD1-F66750F75899}"/>
              </a:ext>
            </a:extLst>
          </p:cNvPr>
          <p:cNvCxnSpPr>
            <a:cxnSpLocks/>
          </p:cNvCxnSpPr>
          <p:nvPr/>
        </p:nvCxnSpPr>
        <p:spPr bwMode="auto">
          <a:xfrm>
            <a:off x="2924774" y="3588151"/>
            <a:ext cx="339634" cy="509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486E5D0-1F89-491E-8E50-1447C1DBBE9E}"/>
              </a:ext>
            </a:extLst>
          </p:cNvPr>
          <p:cNvSpPr/>
          <p:nvPr/>
        </p:nvSpPr>
        <p:spPr bwMode="auto">
          <a:xfrm>
            <a:off x="3264408" y="2776070"/>
            <a:ext cx="1188574" cy="160934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600" dirty="0">
                <a:latin typeface="Arial" pitchFamily="34" charset="0"/>
              </a:rPr>
              <a:t>Pre-processing</a:t>
            </a:r>
            <a:endParaRPr lang="LID4096" sz="1600" dirty="0" err="1">
              <a:latin typeface="Arial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C0AE3A-12F9-4C45-BF77-E97DB8A3AA5F}"/>
              </a:ext>
            </a:extLst>
          </p:cNvPr>
          <p:cNvCxnSpPr>
            <a:cxnSpLocks/>
          </p:cNvCxnSpPr>
          <p:nvPr/>
        </p:nvCxnSpPr>
        <p:spPr bwMode="auto">
          <a:xfrm flipV="1">
            <a:off x="4438972" y="2729162"/>
            <a:ext cx="430896" cy="25727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39BAAE-8961-4A0D-BF62-F2038341DF4A}"/>
              </a:ext>
            </a:extLst>
          </p:cNvPr>
          <p:cNvCxnSpPr>
            <a:cxnSpLocks/>
          </p:cNvCxnSpPr>
          <p:nvPr/>
        </p:nvCxnSpPr>
        <p:spPr bwMode="auto">
          <a:xfrm flipV="1">
            <a:off x="4438972" y="3115994"/>
            <a:ext cx="371353" cy="13272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DD5E91-0988-4CC7-B79B-870E98922610}"/>
              </a:ext>
            </a:extLst>
          </p:cNvPr>
          <p:cNvCxnSpPr>
            <a:cxnSpLocks/>
          </p:cNvCxnSpPr>
          <p:nvPr/>
        </p:nvCxnSpPr>
        <p:spPr bwMode="auto">
          <a:xfrm>
            <a:off x="4438972" y="3498671"/>
            <a:ext cx="37135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906B4C3-7554-4C08-8F76-F348A4078A6B}"/>
              </a:ext>
            </a:extLst>
          </p:cNvPr>
          <p:cNvCxnSpPr>
            <a:cxnSpLocks/>
          </p:cNvCxnSpPr>
          <p:nvPr/>
        </p:nvCxnSpPr>
        <p:spPr bwMode="auto">
          <a:xfrm>
            <a:off x="4452982" y="3777894"/>
            <a:ext cx="357343" cy="1076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2EB99A-B59F-4C14-A32B-C822636AD7D6}"/>
              </a:ext>
            </a:extLst>
          </p:cNvPr>
          <p:cNvCxnSpPr>
            <a:cxnSpLocks/>
          </p:cNvCxnSpPr>
          <p:nvPr/>
        </p:nvCxnSpPr>
        <p:spPr bwMode="auto">
          <a:xfrm>
            <a:off x="4438972" y="4015131"/>
            <a:ext cx="430896" cy="22337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71812E3-AC82-4EF9-BDF2-9B2F8A512241}"/>
              </a:ext>
            </a:extLst>
          </p:cNvPr>
          <p:cNvSpPr/>
          <p:nvPr/>
        </p:nvSpPr>
        <p:spPr bwMode="auto">
          <a:xfrm>
            <a:off x="4774624" y="2160859"/>
            <a:ext cx="1425230" cy="267562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600" dirty="0">
                <a:latin typeface="Arial" pitchFamily="34" charset="0"/>
              </a:rPr>
              <a:t>Different Types of analysis</a:t>
            </a:r>
            <a:endParaRPr lang="LID4096" sz="1600" dirty="0" err="1">
              <a:latin typeface="Arial" pitchFamily="34" charset="0"/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45150726-D78D-4DB2-86F1-5FFAD663E070}"/>
              </a:ext>
            </a:extLst>
          </p:cNvPr>
          <p:cNvSpPr/>
          <p:nvPr/>
        </p:nvSpPr>
        <p:spPr bwMode="auto">
          <a:xfrm>
            <a:off x="6175068" y="3053232"/>
            <a:ext cx="621792" cy="890877"/>
          </a:xfrm>
          <a:prstGeom prst="rightArrow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90E5763-5096-4EDE-9808-B0041D674E71}"/>
              </a:ext>
            </a:extLst>
          </p:cNvPr>
          <p:cNvSpPr/>
          <p:nvPr/>
        </p:nvSpPr>
        <p:spPr bwMode="auto">
          <a:xfrm>
            <a:off x="6796860" y="2267755"/>
            <a:ext cx="924125" cy="24864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600" dirty="0">
                <a:latin typeface="Arial" pitchFamily="34" charset="0"/>
              </a:rPr>
              <a:t>Results</a:t>
            </a:r>
            <a:endParaRPr lang="LID4096" sz="1600" dirty="0" err="1">
              <a:latin typeface="Arial" pitchFamily="34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65C3D27-48B0-460F-B980-221D266D28D3}"/>
              </a:ext>
            </a:extLst>
          </p:cNvPr>
          <p:cNvCxnSpPr>
            <a:cxnSpLocks/>
          </p:cNvCxnSpPr>
          <p:nvPr/>
        </p:nvCxnSpPr>
        <p:spPr bwMode="auto">
          <a:xfrm flipV="1">
            <a:off x="7702201" y="2729162"/>
            <a:ext cx="330521" cy="39002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16BA5E0-7603-4AD5-BE2E-005F6642D25C}"/>
              </a:ext>
            </a:extLst>
          </p:cNvPr>
          <p:cNvCxnSpPr>
            <a:cxnSpLocks/>
          </p:cNvCxnSpPr>
          <p:nvPr/>
        </p:nvCxnSpPr>
        <p:spPr bwMode="auto">
          <a:xfrm>
            <a:off x="7693088" y="3607861"/>
            <a:ext cx="339634" cy="27771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4575992-5875-4214-93BC-107225EDCD8D}"/>
              </a:ext>
            </a:extLst>
          </p:cNvPr>
          <p:cNvSpPr txBox="1"/>
          <p:nvPr/>
        </p:nvSpPr>
        <p:spPr>
          <a:xfrm>
            <a:off x="7780528" y="2406738"/>
            <a:ext cx="108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800" dirty="0"/>
              <a:t>Cluster</a:t>
            </a:r>
            <a:endParaRPr lang="LID4096" sz="18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AE0FBF3-0BD1-4F0D-A6D1-279283DE4283}"/>
              </a:ext>
            </a:extLst>
          </p:cNvPr>
          <p:cNvSpPr txBox="1"/>
          <p:nvPr/>
        </p:nvSpPr>
        <p:spPr>
          <a:xfrm>
            <a:off x="7816597" y="3857366"/>
            <a:ext cx="108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800" dirty="0"/>
              <a:t>Model</a:t>
            </a:r>
            <a:endParaRPr lang="LID4096" sz="1800" dirty="0"/>
          </a:p>
        </p:txBody>
      </p:sp>
    </p:spTree>
    <p:extLst>
      <p:ext uri="{BB962C8B-B14F-4D97-AF65-F5344CB8AC3E}">
        <p14:creationId xmlns:p14="http://schemas.microsoft.com/office/powerpoint/2010/main" val="1613737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D68CD-A356-4289-8FC5-54CC6550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Technologies stack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C84FE-A8EA-45B8-93B7-F34EA2E8F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We used python based library, </a:t>
            </a:r>
            <a:r>
              <a:rPr lang="en-US" sz="2000" dirty="0" err="1"/>
              <a:t>TextBlob</a:t>
            </a:r>
            <a:r>
              <a:rPr lang="en-US" sz="2000" dirty="0"/>
              <a:t> to figure out sentiments of the posts.</a:t>
            </a:r>
          </a:p>
          <a:p>
            <a:r>
              <a:rPr lang="en-US" sz="2000" dirty="0"/>
              <a:t>We used the following packages in R for analysis: </a:t>
            </a:r>
          </a:p>
          <a:p>
            <a:pPr lvl="1"/>
            <a:r>
              <a:rPr lang="en-US" sz="1800" dirty="0" err="1"/>
              <a:t>Tidytext</a:t>
            </a:r>
            <a:r>
              <a:rPr lang="en-US" sz="1800" dirty="0"/>
              <a:t>, </a:t>
            </a:r>
            <a:r>
              <a:rPr lang="en-US" sz="1800" dirty="0" err="1"/>
              <a:t>Dplyr</a:t>
            </a:r>
            <a:r>
              <a:rPr lang="en-US" sz="1800" dirty="0"/>
              <a:t>, </a:t>
            </a:r>
            <a:r>
              <a:rPr lang="en-US" sz="1800" dirty="0" err="1"/>
              <a:t>Stringr</a:t>
            </a:r>
            <a:r>
              <a:rPr lang="en-US" sz="1800" dirty="0"/>
              <a:t>, </a:t>
            </a:r>
            <a:r>
              <a:rPr lang="en-US" sz="1800" dirty="0" err="1"/>
              <a:t>Tidyr</a:t>
            </a:r>
            <a:r>
              <a:rPr lang="en-US" sz="1800" dirty="0"/>
              <a:t>, </a:t>
            </a:r>
            <a:r>
              <a:rPr lang="en-US" sz="1800" dirty="0" err="1"/>
              <a:t>Stringi</a:t>
            </a:r>
            <a:endParaRPr lang="en-US" sz="1800" dirty="0"/>
          </a:p>
          <a:p>
            <a:pPr lvl="2"/>
            <a:r>
              <a:rPr lang="en-US" sz="1600" dirty="0"/>
              <a:t>For text data preprocessing and analytics</a:t>
            </a:r>
          </a:p>
          <a:p>
            <a:pPr lvl="1"/>
            <a:r>
              <a:rPr lang="en-US" sz="2000" dirty="0" err="1"/>
              <a:t>GGplot</a:t>
            </a:r>
            <a:r>
              <a:rPr lang="en-US" sz="2000" dirty="0"/>
              <a:t>, </a:t>
            </a:r>
            <a:r>
              <a:rPr lang="en-US" sz="2000" dirty="0" err="1"/>
              <a:t>GGrepel</a:t>
            </a:r>
            <a:r>
              <a:rPr lang="en-US" sz="2000" dirty="0"/>
              <a:t>, </a:t>
            </a:r>
            <a:r>
              <a:rPr lang="en-US" sz="2000" dirty="0" err="1"/>
              <a:t>GridExtra</a:t>
            </a:r>
            <a:r>
              <a:rPr lang="en-US" sz="2000" dirty="0"/>
              <a:t>, </a:t>
            </a:r>
            <a:r>
              <a:rPr lang="en-US" sz="2000" dirty="0" err="1"/>
              <a:t>Knitr</a:t>
            </a:r>
            <a:r>
              <a:rPr lang="en-US" sz="2000" dirty="0"/>
              <a:t>, </a:t>
            </a:r>
            <a:r>
              <a:rPr lang="en-US" sz="2000" dirty="0" err="1"/>
              <a:t>WordCloud</a:t>
            </a:r>
            <a:endParaRPr lang="en-US" sz="2000" dirty="0"/>
          </a:p>
          <a:p>
            <a:pPr lvl="2"/>
            <a:r>
              <a:rPr lang="en-US" sz="1600" dirty="0"/>
              <a:t>For visualizations</a:t>
            </a:r>
          </a:p>
          <a:p>
            <a:pPr lvl="1"/>
            <a:r>
              <a:rPr lang="en-US" sz="1800" dirty="0" err="1"/>
              <a:t>Magick</a:t>
            </a:r>
            <a:r>
              <a:rPr lang="en-US" sz="1800" dirty="0"/>
              <a:t>, </a:t>
            </a:r>
            <a:r>
              <a:rPr lang="en-US" sz="1800" dirty="0" err="1"/>
              <a:t>Yarr</a:t>
            </a:r>
            <a:r>
              <a:rPr lang="en-US" sz="1800" dirty="0"/>
              <a:t>, </a:t>
            </a:r>
            <a:r>
              <a:rPr lang="en-US" sz="1800" dirty="0" err="1"/>
              <a:t>Radarchart</a:t>
            </a:r>
            <a:r>
              <a:rPr lang="en-US" sz="1800" dirty="0"/>
              <a:t>, </a:t>
            </a:r>
            <a:r>
              <a:rPr lang="en-US" sz="1800" dirty="0" err="1"/>
              <a:t>Igraph</a:t>
            </a:r>
            <a:r>
              <a:rPr lang="en-US" sz="1800" dirty="0"/>
              <a:t>, </a:t>
            </a:r>
            <a:r>
              <a:rPr lang="en-US" sz="1800" dirty="0" err="1"/>
              <a:t>GGprah</a:t>
            </a:r>
            <a:r>
              <a:rPr lang="en-US" sz="1800" dirty="0"/>
              <a:t>, </a:t>
            </a:r>
          </a:p>
          <a:p>
            <a:pPr lvl="2"/>
            <a:r>
              <a:rPr lang="en-US" sz="1600" dirty="0"/>
              <a:t>For customizing R visualizations and more advanced charts</a:t>
            </a:r>
          </a:p>
          <a:p>
            <a:pPr lvl="1"/>
            <a:r>
              <a:rPr lang="en-US" sz="1800" dirty="0"/>
              <a:t>Shiny, </a:t>
            </a:r>
            <a:r>
              <a:rPr lang="en-US" sz="1800" dirty="0" err="1"/>
              <a:t>ShinyJS</a:t>
            </a:r>
            <a:endParaRPr lang="en-US" sz="1800" dirty="0"/>
          </a:p>
          <a:p>
            <a:pPr lvl="2"/>
            <a:r>
              <a:rPr lang="en-US" sz="1600" dirty="0"/>
              <a:t>For our Frontend application</a:t>
            </a:r>
          </a:p>
          <a:p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553670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0ACFEDF-A14E-46D9-83D4-6AA2C953E9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4409153"/>
              </p:ext>
            </p:extLst>
          </p:nvPr>
        </p:nvGraphicFramePr>
        <p:xfrm>
          <a:off x="1689448" y="1699490"/>
          <a:ext cx="6685279" cy="441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53B23F-699F-40E4-BB5F-E0DCCD96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Pre-processing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CF171A-EDFD-4122-A291-294CA7A5552A}"/>
              </a:ext>
            </a:extLst>
          </p:cNvPr>
          <p:cNvSpPr/>
          <p:nvPr/>
        </p:nvSpPr>
        <p:spPr>
          <a:xfrm>
            <a:off x="6271491" y="4776526"/>
            <a:ext cx="2164080" cy="1371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NLTK‘s list such as I, me, we, myself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BF9476-BF10-4B11-B2F0-1C18D584FBCD}"/>
              </a:ext>
            </a:extLst>
          </p:cNvPr>
          <p:cNvSpPr/>
          <p:nvPr/>
        </p:nvSpPr>
        <p:spPr>
          <a:xfrm>
            <a:off x="769274" y="4825999"/>
            <a:ext cx="2966834" cy="11868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Leaving only word stem e.g. reference &gt; refer</a:t>
            </a:r>
          </a:p>
          <a:p>
            <a:pPr algn="ctr"/>
            <a:r>
              <a:rPr lang="de-DE" dirty="0"/>
              <a:t>traditional &gt; tradit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5A459E-71BE-4E2A-9B95-1416F9EB500A}"/>
              </a:ext>
            </a:extLst>
          </p:cNvPr>
          <p:cNvCxnSpPr>
            <a:cxnSpLocks/>
          </p:cNvCxnSpPr>
          <p:nvPr/>
        </p:nvCxnSpPr>
        <p:spPr>
          <a:xfrm flipH="1">
            <a:off x="2488248" y="4378036"/>
            <a:ext cx="532043" cy="447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37DA6E-0171-49A4-B738-5BDAEF3CDB7D}"/>
              </a:ext>
            </a:extLst>
          </p:cNvPr>
          <p:cNvCxnSpPr>
            <a:cxnSpLocks/>
          </p:cNvCxnSpPr>
          <p:nvPr/>
        </p:nvCxnSpPr>
        <p:spPr>
          <a:xfrm>
            <a:off x="5614902" y="5462326"/>
            <a:ext cx="6565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25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85086-4B6B-4104-94A3-75F57065A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Analysis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1DD39-D7FE-4E87-8F81-F79027386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Performed word count and number of posts analysis per version</a:t>
            </a:r>
          </a:p>
          <a:p>
            <a:r>
              <a:rPr lang="de-DE" dirty="0"/>
              <a:t>Extracted emotions out of the sentiments</a:t>
            </a:r>
          </a:p>
          <a:p>
            <a:r>
              <a:rPr lang="de-DE" dirty="0"/>
              <a:t>Executed analysis of API type &amp; sentiment across versions</a:t>
            </a:r>
          </a:p>
          <a:p>
            <a:r>
              <a:rPr lang="de-DE" dirty="0"/>
              <a:t>Performed clustering</a:t>
            </a:r>
          </a:p>
          <a:p>
            <a:r>
              <a:rPr lang="de-DE" dirty="0"/>
              <a:t>Extracted clauses for positive and negative sentiment</a:t>
            </a:r>
          </a:p>
          <a:p>
            <a:r>
              <a:rPr lang="de-DE" dirty="0"/>
              <a:t>Built model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29084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1A065-721E-4FFB-B9B1-82269329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interface</a:t>
            </a:r>
            <a:endParaRPr lang="LID4096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7E8ED447-24C4-44AC-AE52-F1542EAF273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31357162"/>
                  </p:ext>
                </p:extLst>
              </p:nvPr>
            </p:nvGraphicFramePr>
            <p:xfrm>
              <a:off x="722744" y="1722003"/>
              <a:ext cx="3516745" cy="2637559"/>
            </p:xfrm>
            <a:graphic>
              <a:graphicData uri="http://schemas.microsoft.com/office/powerpoint/2016/slidezoom">
                <pslz:sldZm>
                  <pslz:sldZmObj sldId="275" cId="3613405888">
                    <pslz:zmPr id="{0012DE6C-3808-4633-8D9D-D8DC64550340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16745" cy="263755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E8ED447-24C4-44AC-AE52-F1542EAF27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2744" y="1722003"/>
                <a:ext cx="3516745" cy="263755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6441469A-490D-4ECE-8448-D1CBB965703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56508943"/>
                  </p:ext>
                </p:extLst>
              </p:nvPr>
            </p:nvGraphicFramePr>
            <p:xfrm>
              <a:off x="4638963" y="1722003"/>
              <a:ext cx="3516745" cy="2637559"/>
            </p:xfrm>
            <a:graphic>
              <a:graphicData uri="http://schemas.microsoft.com/office/powerpoint/2016/slidezoom">
                <pslz:sldZm>
                  <pslz:sldZmObj sldId="277" cId="1513140761">
                    <pslz:zmPr id="{24B75827-A4E2-4E51-B3F9-43420901C704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16745" cy="263755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441469A-490D-4ECE-8448-D1CBB96570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38963" y="1722003"/>
                <a:ext cx="3516745" cy="263755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1391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21;p27" descr="A screenshot of a social media post &#10; &#10;Description automatically generated">
            <a:extLst>
              <a:ext uri="{FF2B5EF4-FFF2-40B4-BE49-F238E27FC236}">
                <a16:creationId xmlns:a16="http://schemas.microsoft.com/office/drawing/2014/main" id="{F6CABEB4-458A-405C-8879-F94A95D95A0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3490" y="1320800"/>
            <a:ext cx="7915564" cy="445192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13405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34;p28" descr="A close up of a map &#10; &#10;Description automatically generated">
            <a:extLst>
              <a:ext uri="{FF2B5EF4-FFF2-40B4-BE49-F238E27FC236}">
                <a16:creationId xmlns:a16="http://schemas.microsoft.com/office/drawing/2014/main" id="{E9914F65-A253-4D59-8324-1F787AC39D9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9642" y="1163782"/>
            <a:ext cx="6985514" cy="3572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35;p28" descr="A screenshot of a social media post &#10; &#10;Description automatically generated">
            <a:extLst>
              <a:ext uri="{FF2B5EF4-FFF2-40B4-BE49-F238E27FC236}">
                <a16:creationId xmlns:a16="http://schemas.microsoft.com/office/drawing/2014/main" id="{627E1579-0F95-4BCD-987E-DD99E511AC9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5636" y="3796145"/>
            <a:ext cx="5680364" cy="24980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3140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0FE16D-0366-460B-8C56-C653DAA450E6}"/>
              </a:ext>
            </a:extLst>
          </p:cNvPr>
          <p:cNvSpPr/>
          <p:nvPr/>
        </p:nvSpPr>
        <p:spPr bwMode="auto">
          <a:xfrm>
            <a:off x="0" y="3075633"/>
            <a:ext cx="91440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97837-429F-4AC1-8FB5-DF3D77302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FB14F-2C3F-4212-B2C1-6110B8157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Results</a:t>
            </a:r>
          </a:p>
          <a:p>
            <a:r>
              <a:rPr lang="de-DE" dirty="0"/>
              <a:t>Clustering &amp; Model Generations</a:t>
            </a:r>
          </a:p>
          <a:p>
            <a:r>
              <a:rPr lang="de-DE" dirty="0"/>
              <a:t>Future Tasks</a:t>
            </a:r>
          </a:p>
          <a:p>
            <a:r>
              <a:rPr lang="de-DE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704200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3F183-E487-4293-8093-A2C6A934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Word count and number of posts analysis 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4215E-A6A2-4C04-99C5-85995E05C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27" y="1719124"/>
            <a:ext cx="8700463" cy="406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6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de-DE" dirty="0"/>
              <a:t>Research Questions</a:t>
            </a:r>
          </a:p>
          <a:p>
            <a:r>
              <a:rPr lang="de-DE" dirty="0"/>
              <a:t>Analysis</a:t>
            </a:r>
          </a:p>
          <a:p>
            <a:r>
              <a:rPr lang="de-DE" dirty="0"/>
              <a:t>Results</a:t>
            </a:r>
          </a:p>
          <a:p>
            <a:r>
              <a:rPr lang="de-DE" dirty="0"/>
              <a:t>Clustering &amp; Model Generations</a:t>
            </a:r>
          </a:p>
          <a:p>
            <a:r>
              <a:rPr lang="de-DE" dirty="0"/>
              <a:t>Future Tasks</a:t>
            </a:r>
          </a:p>
          <a:p>
            <a:r>
              <a:rPr lang="de-DE" dirty="0"/>
              <a:t>Discussion</a:t>
            </a:r>
          </a:p>
          <a:p>
            <a:pPr marL="0" indent="0"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3F183-E487-4293-8093-A2C6A934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Emotion extraction across versions (Twitter API)</a:t>
            </a:r>
            <a:endParaRPr lang="LID4096" dirty="0"/>
          </a:p>
        </p:txBody>
      </p:sp>
      <p:pic>
        <p:nvPicPr>
          <p:cNvPr id="5" name="Google Shape;247;p29" descr="A close up of a map &#10; &#10;Description automatically generated">
            <a:extLst>
              <a:ext uri="{FF2B5EF4-FFF2-40B4-BE49-F238E27FC236}">
                <a16:creationId xmlns:a16="http://schemas.microsoft.com/office/drawing/2014/main" id="{3D04E1A8-C2A4-435E-94C7-07A4FCC3B58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22474"/>
            <a:ext cx="9144000" cy="4465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6834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44CE-6D45-48EF-82F9-6BD5CB33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 type across version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1AFA1B-C112-4821-9EBE-E4001FADD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69" y="1908401"/>
            <a:ext cx="3838353" cy="39901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C8BCEC-6714-47A8-8C32-C1B829EC5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10403"/>
            <a:ext cx="4497572" cy="39871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2970E3-E9C7-4C71-8557-0CE10D28DC3A}"/>
              </a:ext>
            </a:extLst>
          </p:cNvPr>
          <p:cNvSpPr txBox="1"/>
          <p:nvPr/>
        </p:nvSpPr>
        <p:spPr>
          <a:xfrm>
            <a:off x="1095154" y="5786897"/>
            <a:ext cx="202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800" dirty="0"/>
              <a:t>Twitter API</a:t>
            </a:r>
            <a:endParaRPr lang="LID4096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CC00EA-FDA5-4619-9314-1E752C07C9DE}"/>
              </a:ext>
            </a:extLst>
          </p:cNvPr>
          <p:cNvSpPr txBox="1"/>
          <p:nvPr/>
        </p:nvSpPr>
        <p:spPr>
          <a:xfrm>
            <a:off x="5404884" y="5784408"/>
            <a:ext cx="202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800" dirty="0"/>
              <a:t>ASP.NET API</a:t>
            </a:r>
            <a:endParaRPr lang="LID4096" sz="1800" dirty="0"/>
          </a:p>
        </p:txBody>
      </p:sp>
    </p:spTree>
    <p:extLst>
      <p:ext uri="{BB962C8B-B14F-4D97-AF65-F5344CB8AC3E}">
        <p14:creationId xmlns:p14="http://schemas.microsoft.com/office/powerpoint/2010/main" val="3626223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B42FE-E758-4F31-ACD8-AE2305202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66" y="1669312"/>
            <a:ext cx="8102010" cy="45695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73CB34-0A61-4EAD-982B-1CADB32F0CE9}"/>
              </a:ext>
            </a:extLst>
          </p:cNvPr>
          <p:cNvSpPr txBox="1"/>
          <p:nvPr/>
        </p:nvSpPr>
        <p:spPr>
          <a:xfrm>
            <a:off x="542260" y="1052623"/>
            <a:ext cx="74108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600" b="1" dirty="0">
                <a:latin typeface="+mj-lt"/>
                <a:ea typeface="+mj-ea"/>
                <a:cs typeface="+mj-cs"/>
              </a:rPr>
              <a:t>Twitter API</a:t>
            </a:r>
            <a:endParaRPr lang="LID4096" sz="26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5465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73CB34-0A61-4EAD-982B-1CADB32F0CE9}"/>
              </a:ext>
            </a:extLst>
          </p:cNvPr>
          <p:cNvSpPr txBox="1"/>
          <p:nvPr/>
        </p:nvSpPr>
        <p:spPr>
          <a:xfrm>
            <a:off x="542260" y="1052623"/>
            <a:ext cx="74108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600" b="1" dirty="0">
                <a:latin typeface="+mj-lt"/>
                <a:ea typeface="+mj-ea"/>
                <a:cs typeface="+mj-cs"/>
              </a:rPr>
              <a:t>ASP:NET API</a:t>
            </a:r>
            <a:endParaRPr lang="LID4096" sz="26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A62F56-F657-4819-A714-D7D153A5A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51" y="1818250"/>
            <a:ext cx="7091916" cy="419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44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44CE-6D45-48EF-82F9-6BD5CB33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Sentiment trend across version (Twitter API)</a:t>
            </a:r>
            <a:endParaRPr lang="LID4096" dirty="0"/>
          </a:p>
        </p:txBody>
      </p:sp>
      <p:pic>
        <p:nvPicPr>
          <p:cNvPr id="6" name="Google Shape;269;p31">
            <a:extLst>
              <a:ext uri="{FF2B5EF4-FFF2-40B4-BE49-F238E27FC236}">
                <a16:creationId xmlns:a16="http://schemas.microsoft.com/office/drawing/2014/main" id="{8E168AB4-658E-4B3B-8BC6-0D7FF4B2819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0242" y="1626781"/>
            <a:ext cx="8463516" cy="4126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0429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44CE-6D45-48EF-82F9-6BD5CB33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Sentiment trend across version (ASP.NET API)</a:t>
            </a:r>
            <a:endParaRPr lang="LID4096" dirty="0"/>
          </a:p>
        </p:txBody>
      </p:sp>
      <p:pic>
        <p:nvPicPr>
          <p:cNvPr id="4" name="Google Shape;312;p35">
            <a:extLst>
              <a:ext uri="{FF2B5EF4-FFF2-40B4-BE49-F238E27FC236}">
                <a16:creationId xmlns:a16="http://schemas.microsoft.com/office/drawing/2014/main" id="{9EC38D98-4A18-411D-961C-09F8C30028A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3405" y="1722474"/>
            <a:ext cx="8431618" cy="446672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2976F6-A532-40AC-AC00-9786B25CCF4E}"/>
              </a:ext>
            </a:extLst>
          </p:cNvPr>
          <p:cNvSpPr txBox="1"/>
          <p:nvPr/>
        </p:nvSpPr>
        <p:spPr>
          <a:xfrm>
            <a:off x="478468" y="5394259"/>
            <a:ext cx="5380072" cy="411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Could we answer research question 1 now?</a:t>
            </a:r>
            <a:endParaRPr lang="LID4096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185F7527-C883-4ADD-8686-20CEC1F7A78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11705589"/>
                  </p:ext>
                </p:extLst>
              </p:nvPr>
            </p:nvGraphicFramePr>
            <p:xfrm>
              <a:off x="5656524" y="5284401"/>
              <a:ext cx="784429" cy="588322"/>
            </p:xfrm>
            <a:graphic>
              <a:graphicData uri="http://schemas.microsoft.com/office/powerpoint/2016/slidezoom">
                <pslz:sldZm>
                  <pslz:sldZmObj sldId="267" cId="2574172666">
                    <pslz:zmPr id="{1C821D9B-FC60-431B-90B6-381E45AA0E7D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84429" cy="58832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85F7527-C883-4ADD-8686-20CEC1F7A7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56524" y="5284401"/>
                <a:ext cx="784429" cy="58832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5739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ADB52-0D7D-4300-86BF-8E55DAA0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Answer to research question 1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A2BC3-FB5F-4664-9512-4E44AFBC7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786268"/>
            <a:ext cx="8128000" cy="4343400"/>
          </a:xfrm>
        </p:spPr>
        <p:txBody>
          <a:bodyPr/>
          <a:lstStyle/>
          <a:p>
            <a:r>
              <a:rPr lang="en-US" sz="2000" dirty="0"/>
              <a:t>Positive Opinion Patterns</a:t>
            </a:r>
          </a:p>
          <a:p>
            <a:pPr lvl="1"/>
            <a:r>
              <a:rPr lang="en-US" sz="2000" dirty="0"/>
              <a:t>Deleted methods in new API versions</a:t>
            </a:r>
          </a:p>
          <a:p>
            <a:pPr lvl="1"/>
            <a:r>
              <a:rPr lang="en-US" sz="2000" dirty="0"/>
              <a:t>Less changes in API endpoints parameters</a:t>
            </a:r>
          </a:p>
          <a:p>
            <a:pPr lvl="1"/>
            <a:r>
              <a:rPr lang="en-US" sz="2000" dirty="0"/>
              <a:t>Longer Post discussions </a:t>
            </a:r>
          </a:p>
          <a:p>
            <a:pPr lvl="1"/>
            <a:r>
              <a:rPr lang="en-US" sz="2000" dirty="0"/>
              <a:t>Large posts Lengths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/>
              <a:t>Negative Opinion Patterns</a:t>
            </a:r>
          </a:p>
          <a:p>
            <a:pPr lvl="1"/>
            <a:r>
              <a:rPr lang="en-US" sz="2000" dirty="0"/>
              <a:t>Less deleted endpoints or functionality</a:t>
            </a:r>
          </a:p>
          <a:p>
            <a:pPr lvl="1"/>
            <a:r>
              <a:rPr lang="en-US" sz="2000" dirty="0"/>
              <a:t>More changes in API endpoints parameters</a:t>
            </a:r>
          </a:p>
          <a:p>
            <a:pPr lvl="1"/>
            <a:r>
              <a:rPr lang="en-US" sz="2000" dirty="0"/>
              <a:t>Smaller discussion or no answers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2239955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0FE16D-0366-460B-8C56-C653DAA450E6}"/>
              </a:ext>
            </a:extLst>
          </p:cNvPr>
          <p:cNvSpPr/>
          <p:nvPr/>
        </p:nvSpPr>
        <p:spPr bwMode="auto">
          <a:xfrm>
            <a:off x="0" y="3487480"/>
            <a:ext cx="91440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97837-429F-4AC1-8FB5-DF3D77302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FB14F-2C3F-4212-B2C1-6110B8157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Results</a:t>
            </a:r>
          </a:p>
          <a:p>
            <a:r>
              <a:rPr lang="de-DE" dirty="0"/>
              <a:t>Clustering &amp; Model Generations</a:t>
            </a:r>
          </a:p>
          <a:p>
            <a:r>
              <a:rPr lang="de-DE" dirty="0"/>
              <a:t>Future Tasks</a:t>
            </a:r>
          </a:p>
          <a:p>
            <a:r>
              <a:rPr lang="de-DE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592375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CA171-B769-4B45-BBCD-F77E5C480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Clustering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29861-65EE-4088-98F3-16B9E84D2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711837"/>
            <a:ext cx="8128000" cy="1488558"/>
          </a:xfrm>
        </p:spPr>
        <p:txBody>
          <a:bodyPr/>
          <a:lstStyle/>
          <a:p>
            <a:r>
              <a:rPr lang="en-US" sz="2000" dirty="0"/>
              <a:t>Pull similar APIs closer and push away opposite sentiment based on polarity score.</a:t>
            </a:r>
          </a:p>
          <a:p>
            <a:r>
              <a:rPr lang="en-US" sz="2000" dirty="0"/>
              <a:t>We have used k-means clustering algorithm and t-distributed Stochastic Neighbor Embedding (t-SNE) for visualization.</a:t>
            </a:r>
          </a:p>
          <a:p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D8E9FA-EA57-4905-BB86-C3AE62CC5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3094075"/>
            <a:ext cx="4425507" cy="28495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B88C1C-3B61-4289-A39C-2F8295E62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96092"/>
            <a:ext cx="4425508" cy="2466755"/>
          </a:xfrm>
          <a:prstGeom prst="rect">
            <a:avLst/>
          </a:prstGeom>
        </p:spPr>
      </p:pic>
      <p:sp>
        <p:nvSpPr>
          <p:cNvPr id="6" name="Google Shape;338;p37">
            <a:extLst>
              <a:ext uri="{FF2B5EF4-FFF2-40B4-BE49-F238E27FC236}">
                <a16:creationId xmlns:a16="http://schemas.microsoft.com/office/drawing/2014/main" id="{9D961EE8-6C5E-4D6A-A4BF-F828BCA14C9C}"/>
              </a:ext>
            </a:extLst>
          </p:cNvPr>
          <p:cNvSpPr txBox="1"/>
          <p:nvPr/>
        </p:nvSpPr>
        <p:spPr>
          <a:xfrm>
            <a:off x="801798" y="5762847"/>
            <a:ext cx="38379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comparison with dimensionality reduction </a:t>
            </a:r>
            <a:endParaRPr dirty="0"/>
          </a:p>
        </p:txBody>
      </p:sp>
      <p:sp>
        <p:nvSpPr>
          <p:cNvPr id="7" name="Google Shape;336;p37">
            <a:extLst>
              <a:ext uri="{FF2B5EF4-FFF2-40B4-BE49-F238E27FC236}">
                <a16:creationId xmlns:a16="http://schemas.microsoft.com/office/drawing/2014/main" id="{A938518A-A407-46C1-8CA9-F25AE7CDC513}"/>
              </a:ext>
            </a:extLst>
          </p:cNvPr>
          <p:cNvSpPr txBox="1"/>
          <p:nvPr/>
        </p:nvSpPr>
        <p:spPr>
          <a:xfrm>
            <a:off x="4816907" y="5741300"/>
            <a:ext cx="393569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Sentiment polarity and dimensionality reduction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9732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494A3-2008-4547-B123-80549837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Generation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6B80C-06FD-49CD-A867-2BBEFFCA8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828800"/>
            <a:ext cx="8128000" cy="2721935"/>
          </a:xfrm>
        </p:spPr>
        <p:txBody>
          <a:bodyPr/>
          <a:lstStyle/>
          <a:p>
            <a:r>
              <a:rPr lang="en-US" sz="2000" dirty="0"/>
              <a:t>Extracted sentiment clause for positive and negative reactions</a:t>
            </a:r>
          </a:p>
          <a:p>
            <a:r>
              <a:rPr lang="en-US" sz="2000" dirty="0"/>
              <a:t>Converted textual data to numeric one based on the clauses (bag of words)</a:t>
            </a:r>
          </a:p>
          <a:p>
            <a:r>
              <a:rPr lang="en-US" sz="2000" dirty="0"/>
              <a:t>Fitted the dataset to SVM classifier</a:t>
            </a:r>
          </a:p>
          <a:p>
            <a:r>
              <a:rPr lang="en-US" sz="2000" dirty="0"/>
              <a:t>Training Data:60%, Validation Data:20%, Test Data:20%</a:t>
            </a:r>
          </a:p>
          <a:p>
            <a:r>
              <a:rPr lang="en-US" sz="2000" dirty="0"/>
              <a:t>Optimization Method: Stochastic Gradient Descent</a:t>
            </a:r>
          </a:p>
          <a:p>
            <a:r>
              <a:rPr lang="en-US" sz="2000" dirty="0"/>
              <a:t>Loss function: Hinge Loss</a:t>
            </a:r>
          </a:p>
          <a:p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32761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0FE16D-0366-460B-8C56-C653DAA450E6}"/>
              </a:ext>
            </a:extLst>
          </p:cNvPr>
          <p:cNvSpPr/>
          <p:nvPr/>
        </p:nvSpPr>
        <p:spPr bwMode="auto">
          <a:xfrm>
            <a:off x="0" y="1701209"/>
            <a:ext cx="91440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97837-429F-4AC1-8FB5-DF3D77302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FB14F-2C3F-4212-B2C1-6110B8157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Results</a:t>
            </a:r>
          </a:p>
          <a:p>
            <a:r>
              <a:rPr lang="de-DE" dirty="0"/>
              <a:t>Clustering &amp; Model Generations</a:t>
            </a:r>
          </a:p>
          <a:p>
            <a:r>
              <a:rPr lang="de-DE" dirty="0"/>
              <a:t>Future Tasks</a:t>
            </a:r>
          </a:p>
          <a:p>
            <a:r>
              <a:rPr lang="de-DE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40786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ECDE-18B0-49F6-920F-150C0F9C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with deciding hyperplane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B3C42C-B857-45F9-8AB9-548611273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91" y="1658679"/>
            <a:ext cx="8051209" cy="454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3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1067-895F-455E-8F71-7786D9258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accuracy</a:t>
            </a:r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D842DD-A99A-4E52-BB87-5BF407556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3" y="1766547"/>
            <a:ext cx="3676650" cy="2143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DACAA8-B844-4144-83BE-6B1A0A683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871" y="1524000"/>
            <a:ext cx="4086225" cy="264795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715C30C-F52C-4A92-A703-EB8E85A73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042617"/>
              </p:ext>
            </p:extLst>
          </p:nvPr>
        </p:nvGraphicFramePr>
        <p:xfrm>
          <a:off x="508000" y="4414497"/>
          <a:ext cx="8128000" cy="158496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DAD7CB">
                        <a:tint val="50000"/>
                        <a:satMod val="300000"/>
                      </a:srgbClr>
                    </a:gs>
                    <a:gs pos="35000">
                      <a:srgbClr val="DAD7CB">
                        <a:tint val="37000"/>
                        <a:satMod val="300000"/>
                      </a:srgbClr>
                    </a:gs>
                    <a:gs pos="100000">
                      <a:srgbClr val="DAD7CB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6246561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48215606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de-DE" sz="2000" b="1" cap="none" spc="50" dirty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AUC Value</a:t>
                      </a:r>
                      <a:endParaRPr lang="LID4096" sz="2000" b="1" cap="none" spc="50" dirty="0">
                        <a:ln w="0"/>
                        <a:solidFill>
                          <a:schemeClr val="bg2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rgbClr val="DAD7CB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DAD7CB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D7C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de-DE" sz="2000" b="1" cap="none" spc="50" dirty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Interpretation</a:t>
                      </a:r>
                      <a:endParaRPr lang="LID4096" sz="2000" b="1" cap="none" spc="50" dirty="0">
                        <a:ln w="0"/>
                        <a:solidFill>
                          <a:schemeClr val="bg2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DAD7CB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DAD7CB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D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81606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de-DE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Close to 1</a:t>
                      </a:r>
                      <a:endParaRPr lang="LID4096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DAD7CB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DAD7CB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DAD7CB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D7CB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de-DE" sz="2000" dirty="0"/>
                        <a:t>Good measure of separability</a:t>
                      </a:r>
                      <a:endParaRPr lang="LID4096" sz="2000" b="1" cap="none" spc="50" dirty="0">
                        <a:ln w="0"/>
                        <a:solidFill>
                          <a:schemeClr val="bg2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rgbClr val="DAD7CB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DAD7CB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DAD7CB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D7CB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10396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de-DE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Close to 0</a:t>
                      </a:r>
                      <a:endParaRPr lang="LID4096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DAD7CB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DAD7CB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DAD7CB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DAD7CB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de-DE" sz="2000" dirty="0"/>
                        <a:t>Worst measure of separability</a:t>
                      </a:r>
                      <a:endParaRPr lang="LID4096" sz="2000" b="1" cap="none" spc="50" dirty="0">
                        <a:ln w="0"/>
                        <a:solidFill>
                          <a:schemeClr val="bg2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rgbClr val="DAD7CB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DAD7CB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DAD7CB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DAD7CB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41453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de-DE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0.5</a:t>
                      </a:r>
                      <a:endParaRPr lang="LID4096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DAD7CB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DAD7CB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DAD7CB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DAD7CB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D7CB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de-DE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No class separation capacity</a:t>
                      </a:r>
                      <a:endParaRPr lang="LID4096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DAD7CB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DAD7CB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DAD7CB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DAD7CB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D7CB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520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913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3541-5A59-4FF7-B714-0AE7F03C4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Answer to research question 2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B080F-70FA-4AD7-BDB6-E47A56AF1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828800"/>
            <a:ext cx="7987414" cy="4343400"/>
          </a:xfrm>
        </p:spPr>
        <p:txBody>
          <a:bodyPr/>
          <a:lstStyle/>
          <a:p>
            <a:r>
              <a:rPr lang="en-US" sz="2000" dirty="0"/>
              <a:t>Reason for positive sentiment</a:t>
            </a:r>
          </a:p>
          <a:p>
            <a:pPr lvl="1"/>
            <a:r>
              <a:rPr lang="en-US" sz="2000" dirty="0"/>
              <a:t>Simplicity</a:t>
            </a:r>
          </a:p>
          <a:p>
            <a:pPr lvl="1"/>
            <a:r>
              <a:rPr lang="en-US" sz="2000" dirty="0"/>
              <a:t>Easier to use</a:t>
            </a:r>
          </a:p>
          <a:p>
            <a:pPr lvl="1"/>
            <a:r>
              <a:rPr lang="en-US" sz="2000" dirty="0"/>
              <a:t>Provide rich information</a:t>
            </a:r>
          </a:p>
          <a:p>
            <a:pPr lvl="1"/>
            <a:r>
              <a:rPr lang="en-US" sz="2000" dirty="0"/>
              <a:t>Quality</a:t>
            </a:r>
          </a:p>
          <a:p>
            <a:pPr lvl="1"/>
            <a:r>
              <a:rPr lang="en-US" sz="2000" dirty="0"/>
              <a:t>Good documents</a:t>
            </a:r>
          </a:p>
          <a:p>
            <a:pPr lvl="1"/>
            <a:r>
              <a:rPr lang="en-US" sz="2000" dirty="0"/>
              <a:t>Free access</a:t>
            </a:r>
          </a:p>
          <a:p>
            <a:pPr lvl="1"/>
            <a:r>
              <a:rPr lang="en-US" sz="2000" dirty="0"/>
              <a:t>Backward compatibility</a:t>
            </a:r>
          </a:p>
          <a:p>
            <a:pPr lvl="1"/>
            <a:r>
              <a:rPr lang="en-US" sz="2000" dirty="0"/>
              <a:t>Rich security</a:t>
            </a:r>
          </a:p>
          <a:p>
            <a:pPr lvl="1"/>
            <a:endParaRPr lang="en-US" sz="2000" dirty="0"/>
          </a:p>
          <a:p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21101006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3541-5A59-4FF7-B714-0AE7F03C4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Answer to research question 2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B080F-70FA-4AD7-BDB6-E47A56AF1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828800"/>
            <a:ext cx="7987414" cy="4343400"/>
          </a:xfrm>
        </p:spPr>
        <p:txBody>
          <a:bodyPr/>
          <a:lstStyle/>
          <a:p>
            <a:r>
              <a:rPr lang="en-US" sz="2000" dirty="0"/>
              <a:t>Reason for negative sentiment</a:t>
            </a:r>
          </a:p>
          <a:p>
            <a:pPr lvl="1"/>
            <a:r>
              <a:rPr lang="en-US" sz="2000" dirty="0"/>
              <a:t>Change in response format</a:t>
            </a:r>
          </a:p>
          <a:p>
            <a:pPr lvl="1"/>
            <a:r>
              <a:rPr lang="en-US" sz="2000" dirty="0"/>
              <a:t>Lack of documentation</a:t>
            </a:r>
          </a:p>
          <a:p>
            <a:pPr lvl="1"/>
            <a:r>
              <a:rPr lang="en-US" sz="2000" dirty="0"/>
              <a:t>Limited access to API</a:t>
            </a:r>
          </a:p>
          <a:p>
            <a:pPr lvl="1"/>
            <a:r>
              <a:rPr lang="en-US" sz="2000" dirty="0"/>
              <a:t>Not functional anymore</a:t>
            </a:r>
          </a:p>
          <a:p>
            <a:pPr lvl="1"/>
            <a:r>
              <a:rPr lang="en-US" sz="2000" dirty="0"/>
              <a:t>Privacy issue</a:t>
            </a:r>
          </a:p>
          <a:p>
            <a:pPr lvl="1"/>
            <a:r>
              <a:rPr lang="en-US" sz="2000" dirty="0"/>
              <a:t>Change in terms of service</a:t>
            </a:r>
          </a:p>
          <a:p>
            <a:pPr lvl="1"/>
            <a:endParaRPr lang="en-US" sz="2000" dirty="0"/>
          </a:p>
          <a:p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3329148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0FE16D-0366-460B-8C56-C653DAA450E6}"/>
              </a:ext>
            </a:extLst>
          </p:cNvPr>
          <p:cNvSpPr/>
          <p:nvPr/>
        </p:nvSpPr>
        <p:spPr bwMode="auto">
          <a:xfrm>
            <a:off x="0" y="3989867"/>
            <a:ext cx="91440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97837-429F-4AC1-8FB5-DF3D77302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FB14F-2C3F-4212-B2C1-6110B8157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Results</a:t>
            </a:r>
          </a:p>
          <a:p>
            <a:r>
              <a:rPr lang="de-DE" dirty="0"/>
              <a:t>Clustering &amp; Model Generations</a:t>
            </a:r>
          </a:p>
          <a:p>
            <a:r>
              <a:rPr lang="de-DE" dirty="0"/>
              <a:t>Future Tasks</a:t>
            </a:r>
          </a:p>
          <a:p>
            <a:r>
              <a:rPr lang="de-DE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1330596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B326-060C-497E-B468-AA520B8E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Future Tasks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6E2DF-EEB0-4A8F-8E6A-D0A6453B3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Need to generate questionnaire</a:t>
            </a:r>
          </a:p>
          <a:p>
            <a:r>
              <a:rPr lang="de-DE" dirty="0"/>
              <a:t>Start survey in developers‘ community</a:t>
            </a:r>
          </a:p>
          <a:p>
            <a:r>
              <a:rPr lang="de-DE" dirty="0"/>
              <a:t>Based on the output test the model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63232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3;p38">
            <a:extLst>
              <a:ext uri="{FF2B5EF4-FFF2-40B4-BE49-F238E27FC236}">
                <a16:creationId xmlns:a16="http://schemas.microsoft.com/office/drawing/2014/main" id="{9B08BD32-7F03-4D29-A518-2B875BF55B7B}"/>
              </a:ext>
            </a:extLst>
          </p:cNvPr>
          <p:cNvSpPr txBox="1"/>
          <p:nvPr/>
        </p:nvSpPr>
        <p:spPr>
          <a:xfrm>
            <a:off x="1195565" y="2644170"/>
            <a:ext cx="6667805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9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5171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348;p39" descr="Image result for questions">
            <a:extLst>
              <a:ext uri="{FF2B5EF4-FFF2-40B4-BE49-F238E27FC236}">
                <a16:creationId xmlns:a16="http://schemas.microsoft.com/office/drawing/2014/main" id="{DF5650C6-A886-44F7-9238-D585D889131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7022" y="1063257"/>
            <a:ext cx="8029658" cy="51461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4630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93;p2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FAA05F6B-8B80-413C-958F-C31A1CF07D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5135" y="2076129"/>
            <a:ext cx="3678865" cy="260219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9A5C6B-F899-4A6D-9053-138CE2BED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914400"/>
            <a:ext cx="8128000" cy="609600"/>
          </a:xfrm>
        </p:spPr>
        <p:txBody>
          <a:bodyPr/>
          <a:lstStyle/>
          <a:p>
            <a:r>
              <a:rPr lang="de-DE" dirty="0"/>
              <a:t>Problem Statement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643A37-C2DB-4B06-9A44-C42974F48CA8}"/>
              </a:ext>
            </a:extLst>
          </p:cNvPr>
          <p:cNvSpPr txBox="1"/>
          <p:nvPr/>
        </p:nvSpPr>
        <p:spPr>
          <a:xfrm>
            <a:off x="595423" y="1534597"/>
            <a:ext cx="8040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Popularity does not always imply positive reaction</a:t>
            </a:r>
            <a:endParaRPr lang="LID4096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C7CF4E-45E3-416F-B96A-97CDCA132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24" y="2038939"/>
            <a:ext cx="4986670" cy="3226349"/>
          </a:xfrm>
          <a:prstGeom prst="rect">
            <a:avLst/>
          </a:prstGeom>
        </p:spPr>
      </p:pic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1B98BD12-BA40-4F7B-8483-B6FD0EEA2097}"/>
              </a:ext>
            </a:extLst>
          </p:cNvPr>
          <p:cNvSpPr/>
          <p:nvPr/>
        </p:nvSpPr>
        <p:spPr bwMode="auto">
          <a:xfrm rot="21400596">
            <a:off x="3968254" y="4869707"/>
            <a:ext cx="2721935" cy="510368"/>
          </a:xfrm>
          <a:prstGeom prst="curvedUp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E68FE9-417A-46DF-AD7F-B008EF94D09A}"/>
              </a:ext>
            </a:extLst>
          </p:cNvPr>
          <p:cNvSpPr txBox="1"/>
          <p:nvPr/>
        </p:nvSpPr>
        <p:spPr>
          <a:xfrm>
            <a:off x="3678865" y="5525029"/>
            <a:ext cx="3854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600" dirty="0"/>
              <a:t>But sentiment for Twitter API not aligned with popularity =&gt; improvement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266736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A5C6B-F899-4A6D-9053-138CE2BE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Statement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49E0C-5C2B-46C5-8FA2-EEFD00EF2646}"/>
              </a:ext>
            </a:extLst>
          </p:cNvPr>
          <p:cNvSpPr txBox="1"/>
          <p:nvPr/>
        </p:nvSpPr>
        <p:spPr>
          <a:xfrm>
            <a:off x="508000" y="2625121"/>
            <a:ext cx="5475767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Ignorance to dependencies: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01DC5-4A47-4309-A50B-54CF6F9F07F7}"/>
              </a:ext>
            </a:extLst>
          </p:cNvPr>
          <p:cNvSpPr txBox="1"/>
          <p:nvPr/>
        </p:nvSpPr>
        <p:spPr>
          <a:xfrm>
            <a:off x="648586" y="3290469"/>
            <a:ext cx="79874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/>
              <a:t>Initially Twitter API used to have basic authentication, but implementation of OAuth protocol </a:t>
            </a:r>
            <a:r>
              <a:rPr lang="en-US" dirty="0"/>
              <a:t>hampered the developers-Twitter API smooth relation.</a:t>
            </a:r>
            <a:endParaRPr lang="LID4096" sz="1800" dirty="0"/>
          </a:p>
        </p:txBody>
      </p:sp>
    </p:spTree>
    <p:extLst>
      <p:ext uri="{BB962C8B-B14F-4D97-AF65-F5344CB8AC3E}">
        <p14:creationId xmlns:p14="http://schemas.microsoft.com/office/powerpoint/2010/main" val="1835175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0EA1-2F5D-43E7-AD22-2A2F03EA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Importance of mitigation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64B78-B42B-4E7B-AA4F-F335D679F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828800"/>
            <a:ext cx="8128000" cy="2509284"/>
          </a:xfrm>
        </p:spPr>
        <p:txBody>
          <a:bodyPr/>
          <a:lstStyle/>
          <a:p>
            <a:r>
              <a:rPr lang="de-DE" sz="2000" dirty="0"/>
              <a:t>APIs are independent &amp; reusable microservices</a:t>
            </a:r>
          </a:p>
          <a:p>
            <a:r>
              <a:rPr lang="de-DE" sz="2000" dirty="0"/>
              <a:t>Provide ease of data accessibility e.g. credit score</a:t>
            </a:r>
          </a:p>
          <a:p>
            <a:r>
              <a:rPr lang="de-DE" sz="2000" dirty="0"/>
              <a:t>Modularizing business features</a:t>
            </a:r>
          </a:p>
          <a:p>
            <a:r>
              <a:rPr lang="de-DE" sz="2000" dirty="0"/>
              <a:t>Revenue generator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/>
              <a:t>So need a continuous feedback model =&gt; improve utility</a:t>
            </a:r>
          </a:p>
          <a:p>
            <a:pPr marL="0" indent="0">
              <a:buNone/>
            </a:pPr>
            <a:r>
              <a:rPr lang="de-DE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0185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0FE16D-0366-460B-8C56-C653DAA450E6}"/>
              </a:ext>
            </a:extLst>
          </p:cNvPr>
          <p:cNvSpPr/>
          <p:nvPr/>
        </p:nvSpPr>
        <p:spPr bwMode="auto">
          <a:xfrm>
            <a:off x="0" y="2211572"/>
            <a:ext cx="91440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97837-429F-4AC1-8FB5-DF3D77302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FB14F-2C3F-4212-B2C1-6110B8157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Results</a:t>
            </a:r>
          </a:p>
          <a:p>
            <a:r>
              <a:rPr lang="de-DE" dirty="0"/>
              <a:t>Clustering &amp; Model Generations</a:t>
            </a:r>
          </a:p>
          <a:p>
            <a:r>
              <a:rPr lang="de-DE" dirty="0"/>
              <a:t>Future Tasks</a:t>
            </a:r>
          </a:p>
          <a:p>
            <a:r>
              <a:rPr lang="de-DE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749236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5B8A0-E27B-48E4-84E7-7CDD47AA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Questions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6D622-4527-4861-88E3-CB99085A8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828800"/>
            <a:ext cx="8128000" cy="3127248"/>
          </a:xfrm>
        </p:spPr>
        <p:txBody>
          <a:bodyPr/>
          <a:lstStyle/>
          <a:p>
            <a:r>
              <a:rPr lang="en-US" sz="2000" dirty="0"/>
              <a:t>What kind of API do the developers have positive or negative sentiment for?</a:t>
            </a:r>
          </a:p>
          <a:p>
            <a:pPr lvl="1"/>
            <a:r>
              <a:rPr lang="en-US" sz="2000" dirty="0"/>
              <a:t>Cleaned the text</a:t>
            </a:r>
          </a:p>
          <a:p>
            <a:pPr lvl="1"/>
            <a:r>
              <a:rPr lang="en-US" sz="2000" dirty="0"/>
              <a:t>Used </a:t>
            </a:r>
            <a:r>
              <a:rPr lang="en-US" sz="2000" dirty="0" err="1"/>
              <a:t>Textblob</a:t>
            </a:r>
            <a:r>
              <a:rPr lang="en-US" sz="2000" dirty="0"/>
              <a:t> to identify sentiment</a:t>
            </a:r>
          </a:p>
          <a:p>
            <a:pPr lvl="1"/>
            <a:r>
              <a:rPr lang="en-US" sz="2000" dirty="0"/>
              <a:t>Extracted the API version</a:t>
            </a:r>
          </a:p>
          <a:p>
            <a:pPr lvl="1"/>
            <a:r>
              <a:rPr lang="en-US" sz="2000" dirty="0"/>
              <a:t>Extracted API using regular expression</a:t>
            </a:r>
          </a:p>
          <a:p>
            <a:pPr lvl="1"/>
            <a:r>
              <a:rPr lang="en-US" sz="2000" dirty="0"/>
              <a:t>Extracted HTTP methods</a:t>
            </a:r>
          </a:p>
          <a:p>
            <a:pPr lvl="1"/>
            <a:r>
              <a:rPr lang="en-US" sz="2000" dirty="0"/>
              <a:t>Performed analysis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4172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5B8A0-E27B-48E4-84E7-7CDD47AA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Questions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6D622-4527-4861-88E3-CB99085A8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828800"/>
            <a:ext cx="8128000" cy="2029968"/>
          </a:xfrm>
        </p:spPr>
        <p:txBody>
          <a:bodyPr/>
          <a:lstStyle/>
          <a:p>
            <a:r>
              <a:rPr lang="en-US" sz="2000" dirty="0"/>
              <a:t>What leads the developers to give positive reactions for some APIs and negative reactions for others?</a:t>
            </a:r>
          </a:p>
          <a:p>
            <a:pPr lvl="1"/>
            <a:r>
              <a:rPr lang="de-DE" sz="2000" dirty="0"/>
              <a:t>Sampled small dataset and extracted few clauses using regex</a:t>
            </a:r>
          </a:p>
          <a:p>
            <a:pPr lvl="1"/>
            <a:r>
              <a:rPr lang="de-DE" sz="2000" dirty="0"/>
              <a:t>Fitted the clauses to CountVectorizer to see the pattern</a:t>
            </a:r>
          </a:p>
          <a:p>
            <a:pPr lvl="1"/>
            <a:r>
              <a:rPr lang="de-DE" sz="2000" dirty="0"/>
              <a:t>Used TfIdfVectorizer to find out other unique clauses</a:t>
            </a:r>
          </a:p>
          <a:p>
            <a:pPr marL="457200" lvl="1" indent="0">
              <a:buNone/>
            </a:pPr>
            <a:endParaRPr lang="de-DE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F0059-6145-4FA8-A30A-231555482C6C}"/>
              </a:ext>
            </a:extLst>
          </p:cNvPr>
          <p:cNvSpPr txBox="1"/>
          <p:nvPr/>
        </p:nvSpPr>
        <p:spPr>
          <a:xfrm>
            <a:off x="508000" y="4279392"/>
            <a:ext cx="812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How does a model built on such dataset perform?</a:t>
            </a:r>
          </a:p>
          <a:p>
            <a:pPr marL="800100" lvl="1" indent="-342900" algn="l">
              <a:buFont typeface="Arial" panose="020B0604020202020204" pitchFamily="34" charset="0"/>
              <a:buChar char="−"/>
            </a:pPr>
            <a:r>
              <a:rPr lang="de-DE" dirty="0"/>
              <a:t>Built the model using the clauses as feature</a:t>
            </a:r>
          </a:p>
          <a:p>
            <a:pPr marL="800100" lvl="1" indent="-342900" algn="l">
              <a:buFont typeface="Arial" panose="020B0604020202020204" pitchFamily="34" charset="0"/>
              <a:buChar char="−"/>
            </a:pPr>
            <a:r>
              <a:rPr lang="de-DE" dirty="0"/>
              <a:t>Need to do the survey in developers‘ community to test </a:t>
            </a:r>
          </a:p>
        </p:txBody>
      </p:sp>
    </p:spTree>
    <p:extLst>
      <p:ext uri="{BB962C8B-B14F-4D97-AF65-F5344CB8AC3E}">
        <p14:creationId xmlns:p14="http://schemas.microsoft.com/office/powerpoint/2010/main" val="1383720720"/>
      </p:ext>
    </p:extLst>
  </p:cSld>
  <p:clrMapOvr>
    <a:masterClrMapping/>
  </p:clrMapOvr>
</p:sld>
</file>

<file path=ppt/theme/theme1.xml><?xml version="1.0" encoding="utf-8"?>
<a:theme xmlns:a="http://schemas.openxmlformats.org/drawingml/2006/main" name="3_TUM_Vorlage_weiss-3">
  <a:themeElements>
    <a:clrScheme name="Leere Präsentation 1">
      <a:dk1>
        <a:srgbClr val="000000"/>
      </a:dk1>
      <a:lt1>
        <a:srgbClr val="FFFFFF"/>
      </a:lt1>
      <a:dk2>
        <a:srgbClr val="005293"/>
      </a:dk2>
      <a:lt2>
        <a:srgbClr val="0065BD"/>
      </a:lt2>
      <a:accent1>
        <a:srgbClr val="A2AD00"/>
      </a:accent1>
      <a:accent2>
        <a:srgbClr val="E37222"/>
      </a:accent2>
      <a:accent3>
        <a:srgbClr val="FFFFFF"/>
      </a:accent3>
      <a:accent4>
        <a:srgbClr val="000000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3_TUM_Vorlage_weiss-3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5293"/>
        </a:dk2>
        <a:lt2>
          <a:srgbClr val="0065BD"/>
        </a:lt2>
        <a:accent1>
          <a:srgbClr val="A2AD00"/>
        </a:accent1>
        <a:accent2>
          <a:srgbClr val="E37222"/>
        </a:accent2>
        <a:accent3>
          <a:srgbClr val="FFFFFF"/>
        </a:accent3>
        <a:accent4>
          <a:srgbClr val="000000"/>
        </a:accent4>
        <a:accent5>
          <a:srgbClr val="CED3AA"/>
        </a:accent5>
        <a:accent6>
          <a:srgbClr val="CE671E"/>
        </a:accent6>
        <a:hlink>
          <a:srgbClr val="DAD7CB"/>
        </a:hlink>
        <a:folHlink>
          <a:srgbClr val="9C9D9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Folienmaster_I17_16-03-07</Template>
  <TotalTime>0</TotalTime>
  <Words>778</Words>
  <Application>Microsoft Office PowerPoint</Application>
  <PresentationFormat>On-screen Show (4:3)</PresentationFormat>
  <Paragraphs>194</Paragraphs>
  <Slides>37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Arial</vt:lpstr>
      <vt:lpstr>3_TUM_Vorlage_weiss-3</vt:lpstr>
      <vt:lpstr>Sentiment Analysis on developers’ reaction to change in API</vt:lpstr>
      <vt:lpstr>Contents</vt:lpstr>
      <vt:lpstr>Contents</vt:lpstr>
      <vt:lpstr>Problem Statement</vt:lpstr>
      <vt:lpstr>Problem Statement</vt:lpstr>
      <vt:lpstr>Importance of mitigation</vt:lpstr>
      <vt:lpstr>Contents</vt:lpstr>
      <vt:lpstr>Research Questions</vt:lpstr>
      <vt:lpstr>Research Questions</vt:lpstr>
      <vt:lpstr>Contents</vt:lpstr>
      <vt:lpstr>Architecture Pipeline</vt:lpstr>
      <vt:lpstr>Technologies stack</vt:lpstr>
      <vt:lpstr>Data Pre-processing</vt:lpstr>
      <vt:lpstr>Analysis</vt:lpstr>
      <vt:lpstr>User interface</vt:lpstr>
      <vt:lpstr>PowerPoint Presentation</vt:lpstr>
      <vt:lpstr>PowerPoint Presentation</vt:lpstr>
      <vt:lpstr>Contents</vt:lpstr>
      <vt:lpstr>Word count and number of posts analysis </vt:lpstr>
      <vt:lpstr>Emotion extraction across versions (Twitter API)</vt:lpstr>
      <vt:lpstr>API type across version</vt:lpstr>
      <vt:lpstr>PowerPoint Presentation</vt:lpstr>
      <vt:lpstr>PowerPoint Presentation</vt:lpstr>
      <vt:lpstr>Sentiment trend across version (Twitter API)</vt:lpstr>
      <vt:lpstr>Sentiment trend across version (ASP.NET API)</vt:lpstr>
      <vt:lpstr>Answer to research question 1</vt:lpstr>
      <vt:lpstr>Contents</vt:lpstr>
      <vt:lpstr>Clustering</vt:lpstr>
      <vt:lpstr>Model Generation</vt:lpstr>
      <vt:lpstr>Model with deciding hyperplane</vt:lpstr>
      <vt:lpstr>Model accuracy</vt:lpstr>
      <vt:lpstr>Answer to research question 2</vt:lpstr>
      <vt:lpstr>Answer to research question 2</vt:lpstr>
      <vt:lpstr>Contents</vt:lpstr>
      <vt:lpstr>Future Tasks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developers’ reaction to change in API</dc:title>
  <dc:creator>ga53nef</dc:creator>
  <cp:lastModifiedBy>ga53nef</cp:lastModifiedBy>
  <cp:revision>98</cp:revision>
  <dcterms:created xsi:type="dcterms:W3CDTF">2019-01-10T18:46:45Z</dcterms:created>
  <dcterms:modified xsi:type="dcterms:W3CDTF">2019-01-11T00:57:52Z</dcterms:modified>
</cp:coreProperties>
</file>