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png" ContentType="image/png"/>
  <Override PartName="/ppt/media/image5.png" ContentType="image/png"/>
  <Override PartName="/ppt/media/image3.wmf" ContentType="image/x-wmf"/>
  <Override PartName="/ppt/media/image1.wmf" ContentType="image/x-wmf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C3D89F4-2924-4505-8F5B-7D5AB0AE2B4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FA150A-514C-40A7-AC63-775B7E18605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D51C92-2F11-4DCC-9818-C11A774A89B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5E1EE2-8D22-407C-BF75-560D5247A69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ABEB86-78E8-45A3-8A25-D5676E118B1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5D2721-2F4C-47FB-8B7A-A76C9ABB4AB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3F0275-60B1-4BE6-B405-A5A4F707033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88CD6B-8235-400D-9C27-E60C4BCFC60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C42E54-E739-4A66-B232-8EB3572BE44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D1BAAAB-8AB2-468E-8028-39DC3CB8215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685800"/>
            <a:ext cx="91440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230160" y="479520"/>
            <a:ext cx="18392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65bd"/>
                </a:solidFill>
                <a:latin typeface="Arial"/>
              </a:rPr>
              <a:t>Technische Universität München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" name="Line 3"/>
          <p:cNvSpPr/>
          <p:nvPr/>
        </p:nvSpPr>
        <p:spPr>
          <a:xfrm>
            <a:off x="0" y="685800"/>
            <a:ext cx="9144000" cy="36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0" y="6324480"/>
            <a:ext cx="9144000" cy="36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2" descr=""/>
          <p:cNvPicPr/>
          <p:nvPr/>
        </p:nvPicPr>
        <p:blipFill>
          <a:blip r:embed="rId2"/>
          <a:stretch/>
        </p:blipFill>
        <p:spPr>
          <a:xfrm>
            <a:off x="8035920" y="325440"/>
            <a:ext cx="606240" cy="32040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15" descr=""/>
          <p:cNvPicPr/>
          <p:nvPr/>
        </p:nvPicPr>
        <p:blipFill>
          <a:blip r:embed="rId3"/>
          <a:stretch/>
        </p:blipFill>
        <p:spPr>
          <a:xfrm>
            <a:off x="7236000" y="6454800"/>
            <a:ext cx="1439640" cy="31392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3857760" y="6453360"/>
            <a:ext cx="137736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0065bd"/>
                </a:solidFill>
                <a:latin typeface="Arial"/>
              </a:rPr>
              <a:t>© Prof. Dr. H. Krcmar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0" y="685800"/>
            <a:ext cx="91440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6230160" y="479520"/>
            <a:ext cx="18392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65bd"/>
                </a:solidFill>
                <a:latin typeface="Arial"/>
              </a:rPr>
              <a:t>Technische Universität München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" name="Line 3"/>
          <p:cNvSpPr/>
          <p:nvPr/>
        </p:nvSpPr>
        <p:spPr>
          <a:xfrm>
            <a:off x="0" y="685800"/>
            <a:ext cx="9144000" cy="36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4"/>
          <p:cNvSpPr/>
          <p:nvPr/>
        </p:nvSpPr>
        <p:spPr>
          <a:xfrm>
            <a:off x="0" y="6324480"/>
            <a:ext cx="9144000" cy="36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2" descr=""/>
          <p:cNvPicPr/>
          <p:nvPr/>
        </p:nvPicPr>
        <p:blipFill>
          <a:blip r:embed="rId2"/>
          <a:stretch/>
        </p:blipFill>
        <p:spPr>
          <a:xfrm>
            <a:off x="8035920" y="325440"/>
            <a:ext cx="606240" cy="320400"/>
          </a:xfrm>
          <a:prstGeom prst="rect">
            <a:avLst/>
          </a:prstGeom>
          <a:ln w="9360">
            <a:noFill/>
          </a:ln>
        </p:spPr>
      </p:pic>
      <p:pic>
        <p:nvPicPr>
          <p:cNvPr id="50" name="Picture 15" descr=""/>
          <p:cNvPicPr/>
          <p:nvPr/>
        </p:nvPicPr>
        <p:blipFill>
          <a:blip r:embed="rId3"/>
          <a:stretch/>
        </p:blipFill>
        <p:spPr>
          <a:xfrm>
            <a:off x="7236000" y="6454800"/>
            <a:ext cx="1439640" cy="313920"/>
          </a:xfrm>
          <a:prstGeom prst="rect">
            <a:avLst/>
          </a:prstGeom>
          <a:ln w="9360">
            <a:noFill/>
          </a:ln>
        </p:spPr>
      </p:pic>
      <p:sp>
        <p:nvSpPr>
          <p:cNvPr id="51" name="CustomShape 5"/>
          <p:cNvSpPr/>
          <p:nvPr/>
        </p:nvSpPr>
        <p:spPr>
          <a:xfrm>
            <a:off x="338040" y="6415920"/>
            <a:ext cx="75420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C882E175-6AF1-4385-8A95-FB21879B6A3F}" type="slidenum">
              <a:rPr b="0" lang="en-US" sz="1000" spc="-1" strike="noStrike">
                <a:solidFill>
                  <a:srgbClr val="005293"/>
                </a:solidFill>
                <a:latin typeface="Arial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507960" y="914400"/>
            <a:ext cx="8127720" cy="6091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507960" y="1828800"/>
            <a:ext cx="8127720" cy="43430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56204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198108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dt"/>
          </p:nvPr>
        </p:nvSpPr>
        <p:spPr>
          <a:xfrm>
            <a:off x="593640" y="6400800"/>
            <a:ext cx="1904760" cy="3045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ftr"/>
          </p:nvPr>
        </p:nvSpPr>
        <p:spPr>
          <a:xfrm>
            <a:off x="2590920" y="6400800"/>
            <a:ext cx="3962160" cy="3045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</a:rPr>
              <a:t>Sentiment Analysis on developers’ reaction to change in API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5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Mainak Ghosh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Muhammad Zeeshan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40080" y="2149560"/>
            <a:ext cx="7863840" cy="205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Survey results depicts important factors which causes positive sentiment for the three APIs :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1. Google API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2. Twitter API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3. Facebook API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31520" y="1005840"/>
            <a:ext cx="78638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Important factors for Google API positive feedback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22960" y="1828800"/>
            <a:ext cx="7040880" cy="179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a. Simple to use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b. Highly Secured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c. Free Access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d. Backward Compatible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e. Return meaningful response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f. Good quality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31520" y="1005840"/>
            <a:ext cx="78638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Important factors for Twitter API positive feedback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22960" y="1828800"/>
            <a:ext cx="704088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a. Good documentation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b. Simple to use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c. Backward compatible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d. Highly secured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e. Free access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31520" y="1005840"/>
            <a:ext cx="78638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Important factors for </a:t>
            </a:r>
            <a:r>
              <a:rPr b="0" lang="en-US" sz="2400" spc="-1" strike="noStrike">
                <a:latin typeface="Arial"/>
              </a:rPr>
              <a:t>Facebook API positive </a:t>
            </a:r>
            <a:r>
              <a:rPr b="0" lang="en-US" sz="2400" spc="-1" strike="noStrike">
                <a:latin typeface="Arial"/>
              </a:rPr>
              <a:t>feedback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22960" y="1828800"/>
            <a:ext cx="704088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a. Simple to use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b. Good document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c. Highly secured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31520" y="1005840"/>
            <a:ext cx="7863840" cy="280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Combining them to produce a unified importance from the surveys yields following results: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1. Simple to use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2. Good documentation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3. Highly secured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4. Free access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5. Backward compatible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31520" y="1005840"/>
            <a:ext cx="704088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From the model we have found important factors which causes positive classification and negative classification. It is depicted below 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59800" y="1929600"/>
            <a:ext cx="8252640" cy="3373920"/>
          </a:xfrm>
          <a:prstGeom prst="rect">
            <a:avLst/>
          </a:prstGeom>
          <a:ln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914400" y="5524200"/>
            <a:ext cx="7315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Red stands for negative classification.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Blue stands for positive classification.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40080" y="1005840"/>
            <a:ext cx="786384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From the previous slide, we can visualize what model extracts as positive and negative factors for sentiments.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Positive factors: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1. Backward compatibility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2. Quality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3. Privacy and Authentication (same as security)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4. Good document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5. Rich information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Negative factors: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1. Limited access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2. Not simple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3. API change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4. Not functioning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5. Less compatible to previous version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 can conclude that these factors are semantically same as the survey depicts.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743200" y="2834640"/>
            <a:ext cx="36576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latin typeface="Arial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293"/>
      </a:dk2>
      <a:lt2>
        <a:srgbClr val="0065bd"/>
      </a:lt2>
      <a:accent1>
        <a:srgbClr val="a2ad00"/>
      </a:accent1>
      <a:accent2>
        <a:srgbClr val="e37222"/>
      </a:accent2>
      <a:accent3>
        <a:srgbClr val="ffffff"/>
      </a:accent3>
      <a:accent4>
        <a:srgbClr val="000000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293"/>
      </a:dk2>
      <a:lt2>
        <a:srgbClr val="0065bd"/>
      </a:lt2>
      <a:accent1>
        <a:srgbClr val="a2ad00"/>
      </a:accent1>
      <a:accent2>
        <a:srgbClr val="e37222"/>
      </a:accent2>
      <a:accent3>
        <a:srgbClr val="ffffff"/>
      </a:accent3>
      <a:accent4>
        <a:srgbClr val="000000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293"/>
      </a:dk2>
      <a:lt2>
        <a:srgbClr val="0065bd"/>
      </a:lt2>
      <a:accent1>
        <a:srgbClr val="a2ad00"/>
      </a:accent1>
      <a:accent2>
        <a:srgbClr val="e37222"/>
      </a:accent2>
      <a:accent3>
        <a:srgbClr val="ffffff"/>
      </a:accent3>
      <a:accent4>
        <a:srgbClr val="000000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Folienmaster_I17_16-03-07</Template>
  <TotalTime>18</TotalTime>
  <Application>LibreOffice/6.0.7.3$Linux_X86_64 LibreOffice_project/00m0$Build-3</Application>
  <Words>786</Words>
  <Paragraphs>196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2019-01-10T18:46:45Z</dcterms:created>
  <dc:creator>ga53nef</dc:creator>
  <dc:description/>
  <dc:language>en-US</dc:language>
  <cp:lastModifiedBy/>
  <dcterms:modified xsi:type="dcterms:W3CDTF">2019-06-18T23:43:44Z</dcterms:modified>
  <cp:revision>106</cp:revision>
  <dc:subject/>
  <dc:title>Sentiment Analysis on developers’ reaction to change in API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