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1"/>
  </p:notesMasterIdLst>
  <p:sldIdLst>
    <p:sldId id="256" r:id="rId2"/>
    <p:sldId id="261" r:id="rId3"/>
    <p:sldId id="257" r:id="rId4"/>
    <p:sldId id="258" r:id="rId5"/>
    <p:sldId id="263" r:id="rId6"/>
    <p:sldId id="259" r:id="rId7"/>
    <p:sldId id="264" r:id="rId8"/>
    <p:sldId id="260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23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 varScale="1">
        <p:scale>
          <a:sx n="72" d="100"/>
          <a:sy n="72" d="100"/>
        </p:scale>
        <p:origin x="1326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060158-A6BB-430B-AB6D-2C71ADB34774}" type="datetimeFigureOut">
              <a:rPr lang="en-US" smtClean="0"/>
              <a:t>3/27/2013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4C5B4F-6475-4E04-B2DB-3C06C01C8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379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Total of 20 </a:t>
            </a:r>
            <a:r>
              <a:rPr lang="en-US" smtClean="0"/>
              <a:t>Use Cases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4C5B4F-6475-4E04-B2DB-3C06C01C8DB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280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2005-8F97-448F-A12C-2EE43D7D0751}" type="datetimeFigureOut">
              <a:rPr lang="en-US" smtClean="0"/>
              <a:pPr/>
              <a:t>3/27/2013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1341C66-CFEC-4265-AE6D-0633848B33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2005-8F97-448F-A12C-2EE43D7D0751}" type="datetimeFigureOut">
              <a:rPr lang="en-US" smtClean="0"/>
              <a:pPr/>
              <a:t>3/27/2013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41C66-CFEC-4265-AE6D-0633848B33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11341C66-CFEC-4265-AE6D-0633848B33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2005-8F97-448F-A12C-2EE43D7D0751}" type="datetimeFigureOut">
              <a:rPr lang="en-US" smtClean="0"/>
              <a:pPr/>
              <a:t>3/27/2013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2005-8F97-448F-A12C-2EE43D7D0751}" type="datetimeFigureOut">
              <a:rPr lang="en-US" smtClean="0"/>
              <a:pPr/>
              <a:t>3/27/2013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11341C66-CFEC-4265-AE6D-0633848B33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2005-8F97-448F-A12C-2EE43D7D0751}" type="datetimeFigureOut">
              <a:rPr lang="en-US" smtClean="0"/>
              <a:pPr/>
              <a:t>3/27/2013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1341C66-CFEC-4265-AE6D-0633848B33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C7F82005-8F97-448F-A12C-2EE43D7D0751}" type="datetimeFigureOut">
              <a:rPr lang="en-US" smtClean="0"/>
              <a:pPr/>
              <a:t>3/27/2013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41C66-CFEC-4265-AE6D-0633848B33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2005-8F97-448F-A12C-2EE43D7D0751}" type="datetimeFigureOut">
              <a:rPr lang="en-US" smtClean="0"/>
              <a:pPr/>
              <a:t>3/27/2013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11341C66-CFEC-4265-AE6D-0633848B33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2005-8F97-448F-A12C-2EE43D7D0751}" type="datetimeFigureOut">
              <a:rPr lang="en-US" smtClean="0"/>
              <a:pPr/>
              <a:t>3/27/2013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11341C66-CFEC-4265-AE6D-0633848B33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2005-8F97-448F-A12C-2EE43D7D0751}" type="datetimeFigureOut">
              <a:rPr lang="en-US" smtClean="0"/>
              <a:pPr/>
              <a:t>3/27/2013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1341C66-CFEC-4265-AE6D-0633848B33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1341C66-CFEC-4265-AE6D-0633848B33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2005-8F97-448F-A12C-2EE43D7D0751}" type="datetimeFigureOut">
              <a:rPr lang="en-US" smtClean="0"/>
              <a:pPr/>
              <a:t>3/27/2013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11341C66-CFEC-4265-AE6D-0633848B33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C7F82005-8F97-448F-A12C-2EE43D7D0751}" type="datetimeFigureOut">
              <a:rPr lang="en-US" smtClean="0"/>
              <a:pPr/>
              <a:t>3/27/2013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C7F82005-8F97-448F-A12C-2EE43D7D0751}" type="datetimeFigureOut">
              <a:rPr lang="en-US" smtClean="0"/>
              <a:pPr/>
              <a:t>3/27/2013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1341C66-CFEC-4265-AE6D-0633848B33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-228600"/>
            <a:ext cx="7772400" cy="23622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TEAM</a:t>
            </a:r>
            <a:r>
              <a:rPr lang="en-US" sz="3200" b="1" dirty="0" smtClean="0">
                <a:solidFill>
                  <a:srgbClr val="FF0000"/>
                </a:solidFill>
              </a:rPr>
              <a:t>5</a:t>
            </a:r>
            <a:r>
              <a:rPr lang="en-US" sz="3200" b="1" dirty="0" smtClean="0"/>
              <a:t>O</a:t>
            </a:r>
            <a:r>
              <a:rPr lang="en-US" sz="3200" b="1" dirty="0" smtClean="0">
                <a:solidFill>
                  <a:srgbClr val="FF0000"/>
                </a:solidFill>
              </a:rPr>
              <a:t>AG</a:t>
            </a:r>
            <a:r>
              <a:rPr lang="en-US" sz="3200" b="1" dirty="0" smtClean="0"/>
              <a:t>S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b="1" dirty="0" smtClean="0">
                <a:solidFill>
                  <a:srgbClr val="FF0000"/>
                </a:solidFill>
              </a:rPr>
              <a:t>O</a:t>
            </a:r>
            <a:r>
              <a:rPr lang="en-US" sz="3200" dirty="0" smtClean="0"/>
              <a:t>nline </a:t>
            </a:r>
            <a:r>
              <a:rPr lang="en-US" sz="3200" b="1" dirty="0" smtClean="0">
                <a:solidFill>
                  <a:srgbClr val="FF0000"/>
                </a:solidFill>
              </a:rPr>
              <a:t>A</a:t>
            </a:r>
            <a:r>
              <a:rPr lang="en-US" sz="3200" dirty="0" smtClean="0"/>
              <a:t>rt </a:t>
            </a:r>
            <a:r>
              <a:rPr lang="en-US" sz="3200" b="1" dirty="0" smtClean="0">
                <a:solidFill>
                  <a:srgbClr val="FF0000"/>
                </a:solidFill>
              </a:rPr>
              <a:t>G</a:t>
            </a:r>
            <a:r>
              <a:rPr lang="en-US" sz="3200" dirty="0" smtClean="0"/>
              <a:t>allery </a:t>
            </a:r>
            <a:r>
              <a:rPr lang="en-US" sz="3200" b="1" dirty="0" smtClean="0">
                <a:solidFill>
                  <a:srgbClr val="FF0000"/>
                </a:solidFill>
              </a:rPr>
              <a:t>S</a:t>
            </a:r>
            <a:r>
              <a:rPr lang="en-US" sz="3200" dirty="0" smtClean="0"/>
              <a:t>ystem </a:t>
            </a:r>
            <a:br>
              <a:rPr lang="en-US" sz="3200" dirty="0" smtClean="0"/>
            </a:br>
            <a:r>
              <a:rPr lang="en-US" sz="3200" dirty="0" smtClean="0">
                <a:solidFill>
                  <a:srgbClr val="2323F7"/>
                </a:solidFill>
              </a:rPr>
              <a:t>PRESENTATION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>Spring 2013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26100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Roster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Ryan Lee – Team Leader</a:t>
            </a:r>
          </a:p>
          <a:p>
            <a:r>
              <a:rPr lang="en-US" dirty="0" smtClean="0"/>
              <a:t>Christopher Cruz – SQA</a:t>
            </a:r>
          </a:p>
          <a:p>
            <a:r>
              <a:rPr lang="en-US" dirty="0" smtClean="0"/>
              <a:t>Muhammad </a:t>
            </a:r>
            <a:r>
              <a:rPr lang="en-US" dirty="0" err="1" smtClean="0"/>
              <a:t>Naviwala</a:t>
            </a:r>
            <a:r>
              <a:rPr lang="en-US" dirty="0" smtClean="0"/>
              <a:t> – SQA</a:t>
            </a:r>
          </a:p>
          <a:p>
            <a:r>
              <a:rPr lang="en-US" dirty="0" smtClean="0"/>
              <a:t>Gabriel </a:t>
            </a:r>
            <a:r>
              <a:rPr lang="en-US" dirty="0" err="1" smtClean="0"/>
              <a:t>Ohlson</a:t>
            </a:r>
            <a:r>
              <a:rPr lang="en-US" dirty="0" smtClean="0"/>
              <a:t> – DBA </a:t>
            </a:r>
          </a:p>
          <a:p>
            <a:r>
              <a:rPr lang="en-US" dirty="0" smtClean="0"/>
              <a:t>Joel </a:t>
            </a:r>
            <a:r>
              <a:rPr lang="en-US" dirty="0" err="1" smtClean="0"/>
              <a:t>Loucks</a:t>
            </a:r>
            <a:r>
              <a:rPr lang="en-US" dirty="0" smtClean="0"/>
              <a:t> – DBA </a:t>
            </a:r>
          </a:p>
          <a:p>
            <a:r>
              <a:rPr lang="en-US" dirty="0" smtClean="0"/>
              <a:t>Matthew Liang – Team Member</a:t>
            </a:r>
          </a:p>
          <a:p>
            <a:r>
              <a:rPr lang="en-US" dirty="0" smtClean="0"/>
              <a:t>Christopher Berkowitz – Team Member</a:t>
            </a:r>
          </a:p>
          <a:p>
            <a:r>
              <a:rPr lang="en-US" dirty="0" err="1" smtClean="0"/>
              <a:t>Yash</a:t>
            </a:r>
            <a:r>
              <a:rPr lang="en-US" dirty="0" smtClean="0"/>
              <a:t> </a:t>
            </a:r>
            <a:r>
              <a:rPr lang="en-US" dirty="0" err="1" smtClean="0"/>
              <a:t>Jaradi</a:t>
            </a:r>
            <a:r>
              <a:rPr lang="en-US" dirty="0"/>
              <a:t> </a:t>
            </a:r>
            <a:r>
              <a:rPr lang="en-US" dirty="0" smtClean="0"/>
              <a:t>– Team Member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790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COCOMO II Estimates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 smtClean="0"/>
                  <a:t>Estimated 700 SLOC</a:t>
                </a:r>
              </a:p>
              <a:p>
                <a:pPr lvl="1"/>
                <a:r>
                  <a:rPr lang="en-US" dirty="0">
                    <a:ea typeface="Cambria Math" panose="02040503050406030204" pitchFamily="18" charset="0"/>
                  </a:rPr>
                  <a:t>Effort = 2.94 x (Size)</a:t>
                </a:r>
                <a:r>
                  <a:rPr lang="en-US" baseline="30000" dirty="0">
                    <a:ea typeface="Cambria Math" panose="02040503050406030204" pitchFamily="18" charset="0"/>
                  </a:rPr>
                  <a:t>E</a:t>
                </a:r>
                <a:r>
                  <a:rPr lang="en-US" dirty="0">
                    <a:ea typeface="Cambria Math" panose="02040503050406030204" pitchFamily="18" charset="0"/>
                  </a:rPr>
                  <a:t> x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   	where E = 0.91 + 0.01 x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j</m:t>
                        </m:r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F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j</m:t>
                            </m:r>
                          </m:sub>
                        </m:sSub>
                      </m:e>
                    </m:nary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>
                    <a:ea typeface="Cambria Math" panose="02040503050406030204" pitchFamily="18" charset="0"/>
                  </a:rPr>
                  <a:t>Schedule = 3.67 x (Effort)</a:t>
                </a:r>
                <a:r>
                  <a:rPr lang="en-US" baseline="30000" dirty="0">
                    <a:ea typeface="Cambria Math" panose="02040503050406030204" pitchFamily="18" charset="0"/>
                  </a:rPr>
                  <a:t>F</a:t>
                </a:r>
                <a:r>
                  <a:rPr lang="en-US" dirty="0">
                    <a:ea typeface="Cambria Math" panose="02040503050406030204" pitchFamily="18" charset="0"/>
                  </a:rPr>
                  <a:t>    	</a:t>
                </a:r>
                <a:r>
                  <a:rPr lang="en-US" dirty="0" smtClean="0">
                    <a:ea typeface="Cambria Math" panose="02040503050406030204" pitchFamily="18" charset="0"/>
                  </a:rPr>
                  <a:t>where </a:t>
                </a:r>
                <a:r>
                  <a:rPr lang="en-US" dirty="0">
                    <a:ea typeface="Cambria Math" panose="02040503050406030204" pitchFamily="18" charset="0"/>
                  </a:rPr>
                  <a:t>F = 0.28 + 0.2 x 0.01 x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j</m:t>
                        </m:r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F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j</m:t>
                            </m:r>
                          </m:sub>
                        </m:sSub>
                      </m:e>
                    </m:nary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/>
                  <a:t>Cost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Annual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Wage</m:t>
                        </m:r>
                      </m:num>
                      <m:den>
                        <m:r>
                          <a:rPr lang="en-US"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</m:oMath>
                </a14:m>
                <a:r>
                  <a:rPr lang="en-US" dirty="0"/>
                  <a:t> x Schedule	</a:t>
                </a:r>
                <a:r>
                  <a:rPr lang="en-US" dirty="0" smtClean="0"/>
                  <a:t>where Annual </a:t>
                </a:r>
                <a:r>
                  <a:rPr lang="en-US" dirty="0"/>
                  <a:t>SE Wage = $</a:t>
                </a:r>
                <a:r>
                  <a:rPr lang="en-US" dirty="0" smtClean="0"/>
                  <a:t>55</a:t>
                </a:r>
                <a:r>
                  <a:rPr lang="en-US" dirty="0"/>
                  <a:t>K</a:t>
                </a:r>
              </a:p>
              <a:p>
                <a:r>
                  <a:rPr lang="en-US" dirty="0"/>
                  <a:t>Software Development (Elaboration and Construction)</a:t>
                </a:r>
              </a:p>
              <a:p>
                <a:pPr lvl="1"/>
                <a:r>
                  <a:rPr lang="en-US" dirty="0"/>
                  <a:t>Effort = 3.9 Person-Months</a:t>
                </a:r>
              </a:p>
              <a:p>
                <a:pPr lvl="1"/>
                <a:r>
                  <a:rPr lang="en-US" dirty="0"/>
                  <a:t>Schedule = 5.8 Months</a:t>
                </a:r>
              </a:p>
              <a:p>
                <a:pPr lvl="1"/>
                <a:r>
                  <a:rPr lang="en-US" dirty="0"/>
                  <a:t>Cost = $26,583</a:t>
                </a:r>
              </a:p>
              <a:p>
                <a:pPr lvl="1"/>
                <a:r>
                  <a:rPr lang="en-US" dirty="0"/>
                  <a:t>Minimum Staff Required:  1 person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645" t="-1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2703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Microsoft Project Estimates</a:t>
            </a:r>
            <a:endParaRPr lang="en-US" dirty="0"/>
          </a:p>
        </p:txBody>
      </p:sp>
      <p:pic>
        <p:nvPicPr>
          <p:cNvPr id="4" name="Content Placeholder 8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01625" y="1891389"/>
            <a:ext cx="8504238" cy="384357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379148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ERD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779086" y="1527175"/>
            <a:ext cx="3774114" cy="4861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515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 “Purchase” Artwork ERD Model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867694" y="1746250"/>
            <a:ext cx="5372100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542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UC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2789777" y="1527175"/>
            <a:ext cx="3527933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376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 “Purchase” Artwork UC Model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413830" y="1527175"/>
            <a:ext cx="6279828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135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OOA Class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178948" y="1527175"/>
            <a:ext cx="6749591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1326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398</TotalTime>
  <Words>82</Words>
  <Application>Microsoft Office PowerPoint</Application>
  <PresentationFormat>On-screen Show (4:3)</PresentationFormat>
  <Paragraphs>28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Calibri</vt:lpstr>
      <vt:lpstr>Cambria Math</vt:lpstr>
      <vt:lpstr>Georgia</vt:lpstr>
      <vt:lpstr>Wingdings</vt:lpstr>
      <vt:lpstr>Wingdings 2</vt:lpstr>
      <vt:lpstr>Civic</vt:lpstr>
      <vt:lpstr>TEAM5OAGS Online Art Gallery System  PRESENTATION Spring 2013</vt:lpstr>
      <vt:lpstr>Team Roster</vt:lpstr>
      <vt:lpstr>COCOMO II Estimates</vt:lpstr>
      <vt:lpstr>Microsoft Project Estimates</vt:lpstr>
      <vt:lpstr>ERD Diagram</vt:lpstr>
      <vt:lpstr>Customer “Purchase” Artwork ERD Model</vt:lpstr>
      <vt:lpstr>UC Diagram</vt:lpstr>
      <vt:lpstr>Customer “Purchase” Artwork UC Model</vt:lpstr>
      <vt:lpstr>OOA Class Diagram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Forusul</dc:creator>
  <cp:lastModifiedBy>Ryan Lee</cp:lastModifiedBy>
  <cp:revision>37</cp:revision>
  <dcterms:created xsi:type="dcterms:W3CDTF">2011-11-21T01:35:16Z</dcterms:created>
  <dcterms:modified xsi:type="dcterms:W3CDTF">2013-03-27T23:09:26Z</dcterms:modified>
</cp:coreProperties>
</file>