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notesSlides/notesSlide22.xml" ContentType="application/vnd.openxmlformats-officedocument.presentationml.notesSlide+xml"/>
  <Override PartName="/ppt/tags/tag31.xml" ContentType="application/vnd.openxmlformats-officedocument.presentationml.tags+xml"/>
  <Override PartName="/ppt/notesSlides/notesSlide23.xml" ContentType="application/vnd.openxmlformats-officedocument.presentationml.notesSlide+xml"/>
  <Override PartName="/ppt/tags/tag32.xml" ContentType="application/vnd.openxmlformats-officedocument.presentationml.tags+xml"/>
  <Override PartName="/ppt/notesSlides/notesSlide24.xml" ContentType="application/vnd.openxmlformats-officedocument.presentationml.notesSlide+xml"/>
  <Override PartName="/ppt/theme/themeOverride5.xml" ContentType="application/vnd.openxmlformats-officedocument.themeOverride+xml"/>
  <Override PartName="/ppt/tags/tag33.xml" ContentType="application/vnd.openxmlformats-officedocument.presentationml.tags+xml"/>
  <Override PartName="/ppt/notesSlides/notesSlide25.xml" ContentType="application/vnd.openxmlformats-officedocument.presentationml.notesSlide+xml"/>
  <Override PartName="/ppt/tags/tag34.xml" ContentType="application/vnd.openxmlformats-officedocument.presentationml.tags+xml"/>
  <Override PartName="/ppt/notesSlides/notesSlide26.xml" ContentType="application/vnd.openxmlformats-officedocument.presentationml.notesSlide+xml"/>
  <Override PartName="/ppt/tags/tag35.xml" ContentType="application/vnd.openxmlformats-officedocument.presentationml.tags+xml"/>
  <Override PartName="/ppt/notesSlides/notesSlide27.xml" ContentType="application/vnd.openxmlformats-officedocument.presentationml.notesSlide+xml"/>
  <Override PartName="/ppt/tags/tag36.xml" ContentType="application/vnd.openxmlformats-officedocument.presentationml.tags+xml"/>
  <Override PartName="/ppt/notesSlides/notesSlide28.xml" ContentType="application/vnd.openxmlformats-officedocument.presentationml.notesSlide+xml"/>
  <Override PartName="/ppt/tags/tag37.xml" ContentType="application/vnd.openxmlformats-officedocument.presentationml.tags+xml"/>
  <Override PartName="/ppt/notesSlides/notesSlide29.xml" ContentType="application/vnd.openxmlformats-officedocument.presentationml.notesSlide+xml"/>
  <Override PartName="/ppt/tags/tag38.xml" ContentType="application/vnd.openxmlformats-officedocument.presentationml.tags+xml"/>
  <Override PartName="/ppt/notesSlides/notesSlide30.xml" ContentType="application/vnd.openxmlformats-officedocument.presentationml.notesSlide+xml"/>
  <Override PartName="/ppt/tags/tag39.xml" ContentType="application/vnd.openxmlformats-officedocument.presentationml.tags+xml"/>
  <Override PartName="/ppt/notesSlides/notesSlide31.xml" ContentType="application/vnd.openxmlformats-officedocument.presentationml.notesSlide+xml"/>
  <Override PartName="/ppt/tags/tag40.xml" ContentType="application/vnd.openxmlformats-officedocument.presentationml.tags+xml"/>
  <Override PartName="/ppt/notesSlides/notesSlide32.xml" ContentType="application/vnd.openxmlformats-officedocument.presentationml.notesSlide+xml"/>
  <Override PartName="/ppt/tags/tag41.xml" ContentType="application/vnd.openxmlformats-officedocument.presentationml.tags+xml"/>
  <Override PartName="/ppt/notesSlides/notesSlide3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4.xml" ContentType="application/vnd.openxmlformats-officedocument.presentationml.notesSlide+xml"/>
  <Override PartName="/ppt/tags/tag44.xml" ContentType="application/vnd.openxmlformats-officedocument.presentationml.tags+xml"/>
  <Override PartName="/ppt/notesSlides/notesSlide3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326" r:id="rId5"/>
    <p:sldId id="327" r:id="rId6"/>
    <p:sldId id="328" r:id="rId7"/>
    <p:sldId id="329" r:id="rId8"/>
    <p:sldId id="334" r:id="rId9"/>
    <p:sldId id="330" r:id="rId10"/>
    <p:sldId id="331" r:id="rId11"/>
    <p:sldId id="332" r:id="rId12"/>
    <p:sldId id="333" r:id="rId13"/>
    <p:sldId id="289" r:id="rId14"/>
    <p:sldId id="292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90" r:id="rId26"/>
    <p:sldId id="27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59"/>
    <a:srgbClr val="5B5B5B"/>
    <a:srgbClr val="93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36C4-28D5-417E-9725-7D853AB02A2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F3CA-0E75-4C5B-80B0-09A0D833F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0D2D9-F22A-46F9-A4BD-9B17AE22199E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0D2D9-F22A-46F9-A4BD-9B17AE22199E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0D2D9-F22A-46F9-A4BD-9B17AE22199E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F3CA-0E75-4C5B-80B0-09A0D833FAE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1D36-0941-4416-ACD2-D0FE41EA8D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E9BC-7870-4091-9478-2FCD7AD0BD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" Target="slide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545623">
            <a:off x="4067106" y="795116"/>
            <a:ext cx="4516813" cy="411351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291713">
            <a:off x="4201303" y="719928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06968" y="2303025"/>
            <a:ext cx="772668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ym typeface="+mn-ea"/>
              </a:rPr>
              <a:t>计算机网络翻转课堂</a:t>
            </a:r>
            <a:endParaRPr lang="zh-CN" altLang="en-US" sz="6600" dirty="0">
              <a:solidFill>
                <a:srgbClr val="F9B359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16584" y="4797284"/>
            <a:ext cx="397510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答辩人：梅智敏，曲智圣，陈琪龙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制作：龚标，范宇骁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ctr"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305024">
            <a:off x="-2425695" y="-2743939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8"/>
          <p:cNvSpPr/>
          <p:nvPr/>
        </p:nvSpPr>
        <p:spPr>
          <a:xfrm rot="7706098">
            <a:off x="10297949" y="4697208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：二次握手为什么不行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0466" y="1582340"/>
            <a:ext cx="106510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为了实现可靠数据传输， </a:t>
            </a:r>
            <a:r>
              <a:rPr lang="en-US" altLang="zh-CN" sz="2400" dirty="0"/>
              <a:t>TCP </a:t>
            </a:r>
            <a:r>
              <a:rPr lang="zh-CN" altLang="en-US" sz="2400" dirty="0"/>
              <a:t>协议的通信双方， 都必须</a:t>
            </a:r>
            <a:r>
              <a:rPr lang="zh-CN" altLang="en-US" sz="2400" dirty="0">
                <a:solidFill>
                  <a:srgbClr val="FFFF00"/>
                </a:solidFill>
              </a:rPr>
              <a:t>维护一个序列号</a:t>
            </a:r>
            <a:r>
              <a:rPr lang="zh-CN" altLang="en-US" sz="2400" dirty="0"/>
              <a:t>， 以标识发送出去的数据包中， 哪些是已经被对方收到的。 </a:t>
            </a:r>
            <a:r>
              <a:rPr lang="zh-CN" altLang="en-US" sz="2400" dirty="0">
                <a:solidFill>
                  <a:srgbClr val="FFFF00"/>
                </a:solidFill>
              </a:rPr>
              <a:t>三次握手的过程即是通信双方相互告知序列号起始值， 并确认对方已经收到了序列号起始值的必经步骤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如果只是两次握手， 至多只有连接发起方的起始序列号能被确认， 另一方选择的序列号则得不到确认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：二次握手为什么不行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273" y="1625600"/>
            <a:ext cx="5277559" cy="380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TCP </a:t>
            </a:r>
            <a:r>
              <a:rPr lang="zh-CN" altLang="en-US" sz="2000" dirty="0"/>
              <a:t>协议为了实现可靠传输， 通信双方需要判断自己已经发送的数据包是否都被接收方收到， 如果没收到， 就需要重发。 为了实现这个需求， 很自然地就会引出</a:t>
            </a:r>
            <a:r>
              <a:rPr lang="zh-CN" altLang="en-US" sz="2000" b="1" dirty="0"/>
              <a:t>序号（</a:t>
            </a:r>
            <a:r>
              <a:rPr lang="en-US" altLang="zh-CN" sz="2000" b="1" dirty="0"/>
              <a:t>sequence number</a:t>
            </a:r>
            <a:r>
              <a:rPr lang="zh-CN" altLang="en-US" sz="2000" b="1" dirty="0"/>
              <a:t>）</a:t>
            </a:r>
            <a:r>
              <a:rPr lang="en-US" altLang="zh-CN" sz="2000" dirty="0"/>
              <a:t> </a:t>
            </a:r>
            <a:r>
              <a:rPr lang="zh-CN" altLang="en-US" sz="2000" dirty="0"/>
              <a:t>和 </a:t>
            </a:r>
            <a:r>
              <a:rPr lang="zh-CN" altLang="en-US" sz="2000" b="1" dirty="0"/>
              <a:t>确认号（</a:t>
            </a:r>
            <a:r>
              <a:rPr lang="en-US" altLang="zh-CN" sz="2000" b="1" dirty="0"/>
              <a:t>acknowledgement number</a:t>
            </a:r>
            <a:r>
              <a:rPr lang="zh-CN" altLang="en-US" sz="2000" b="1" dirty="0"/>
              <a:t>）</a:t>
            </a:r>
            <a:r>
              <a:rPr lang="en-US" altLang="zh-CN" sz="2000" dirty="0"/>
              <a:t> </a:t>
            </a:r>
            <a:r>
              <a:rPr lang="zh-CN" altLang="en-US" sz="2000" dirty="0"/>
              <a:t>的使用。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通信双方都需要随机产生一个初始的序列号， 并且把这个起始值告诉对方</a:t>
            </a:r>
            <a:r>
              <a:rPr lang="zh-CN" altLang="en-US" sz="2400" dirty="0"/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3" y="511089"/>
            <a:ext cx="5579531" cy="61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：连接断开（四次握手）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984" y="820411"/>
            <a:ext cx="4861504" cy="562272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6512" y="1479716"/>
            <a:ext cx="5984291" cy="389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Step1</a:t>
            </a:r>
            <a:r>
              <a:rPr lang="zh-CN" altLang="zh-CN" sz="2400" dirty="0"/>
              <a:t>：</a:t>
            </a:r>
            <a:r>
              <a:rPr lang="en-US" altLang="zh-CN" sz="2400" dirty="0"/>
              <a:t>C</a:t>
            </a:r>
            <a:r>
              <a:rPr lang="zh-CN" altLang="zh-CN" sz="2400" dirty="0"/>
              <a:t>向</a:t>
            </a:r>
            <a:r>
              <a:rPr lang="en-US" altLang="zh-CN" sz="2400" dirty="0"/>
              <a:t>S</a:t>
            </a:r>
            <a:r>
              <a:rPr lang="zh-CN" altLang="zh-CN" sz="2400" dirty="0"/>
              <a:t>发送FIN</a:t>
            </a:r>
            <a:r>
              <a:rPr lang="en-US" altLang="zh-CN" sz="2400" dirty="0"/>
              <a:t> Segment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Step2</a:t>
            </a:r>
            <a:r>
              <a:rPr lang="zh-CN" altLang="zh-CN" sz="2400" dirty="0"/>
              <a:t>：</a:t>
            </a:r>
            <a:r>
              <a:rPr lang="en-US" altLang="zh-CN" sz="2400" dirty="0"/>
              <a:t>S</a:t>
            </a:r>
            <a:r>
              <a:rPr lang="zh-CN" altLang="zh-CN" sz="2400" dirty="0"/>
              <a:t>向</a:t>
            </a:r>
            <a:r>
              <a:rPr lang="en-US" altLang="zh-CN" sz="2400" dirty="0"/>
              <a:t>C</a:t>
            </a:r>
            <a:r>
              <a:rPr lang="zh-CN" altLang="zh-CN" sz="2400" dirty="0">
                <a:latin typeface="+mn-ea"/>
              </a:rPr>
              <a:t>向回一个ACK报文段</a:t>
            </a:r>
            <a:r>
              <a:rPr lang="zh-CN" altLang="en-US" sz="2400" dirty="0">
                <a:latin typeface="+mn-ea"/>
              </a:rPr>
              <a:t>，相当于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同意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的关闭请求。此时连接关闭（假），并发送</a:t>
            </a:r>
            <a:r>
              <a:rPr lang="en-US" altLang="zh-CN" sz="2400" dirty="0">
                <a:latin typeface="+mn-ea"/>
              </a:rPr>
              <a:t>FIN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Step3</a:t>
            </a:r>
            <a:r>
              <a:rPr lang="zh-CN" altLang="zh-CN" sz="2400" dirty="0"/>
              <a:t>：</a:t>
            </a:r>
            <a:r>
              <a:rPr lang="fr-FR" altLang="zh-CN" dirty="0"/>
              <a:t> 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fr-FR" sz="2400" dirty="0">
                <a:latin typeface="+mn-ea"/>
              </a:rPr>
              <a:t>收到</a:t>
            </a:r>
            <a:r>
              <a:rPr lang="fr-FR" altLang="zh-CN" sz="2400" dirty="0">
                <a:latin typeface="+mn-ea"/>
              </a:rPr>
              <a:t>FIN, </a:t>
            </a:r>
            <a:r>
              <a:rPr lang="zh-CN" altLang="fr-FR" sz="2400" dirty="0">
                <a:latin typeface="+mn-ea"/>
              </a:rPr>
              <a:t>回复</a:t>
            </a:r>
            <a:r>
              <a:rPr lang="fr-FR" altLang="zh-CN" sz="2400" dirty="0">
                <a:latin typeface="+mn-ea"/>
              </a:rPr>
              <a:t>ACK</a:t>
            </a:r>
            <a:r>
              <a:rPr lang="zh-CN" altLang="en-US" sz="2400" dirty="0">
                <a:latin typeface="+mn-ea"/>
              </a:rPr>
              <a:t>（有重复发送机制）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Step4</a:t>
            </a:r>
            <a:r>
              <a:rPr lang="zh-CN" altLang="zh-CN" sz="2400" dirty="0"/>
              <a:t>：</a:t>
            </a:r>
            <a:r>
              <a:rPr lang="en-US" altLang="zh-CN" dirty="0"/>
              <a:t> 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收到</a:t>
            </a:r>
            <a:r>
              <a:rPr lang="en-US" altLang="zh-CN" sz="2400" dirty="0">
                <a:latin typeface="+mn-ea"/>
              </a:rPr>
              <a:t>ACK. </a:t>
            </a:r>
            <a:r>
              <a:rPr lang="zh-CN" altLang="en-US" sz="2400" dirty="0">
                <a:latin typeface="+mn-ea"/>
              </a:rPr>
              <a:t>连接关闭（真）</a:t>
            </a:r>
            <a:endParaRPr lang="en-US" altLang="zh-CN" sz="24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09440" y="2595880"/>
            <a:ext cx="58674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ea"/>
                <a:sym typeface="+mn-ea"/>
              </a:rPr>
              <a:t>TCP的可靠数据传输</a:t>
            </a:r>
            <a:endParaRPr lang="zh-CN" altLang="en-US" sz="4000" b="1" dirty="0">
              <a:solidFill>
                <a:srgbClr val="F9B359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991100" y="2687232"/>
            <a:ext cx="0" cy="615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5400000">
            <a:off x="4400856" y="2776076"/>
            <a:ext cx="454844" cy="43768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1305024">
            <a:off x="-2425695" y="-2743939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7706098">
            <a:off x="10297949" y="4697208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558073" y="2059027"/>
            <a:ext cx="720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可靠数据传输（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reliable data transfer service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5475" y="3429000"/>
            <a:ext cx="9721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altLang="zh-CN" sz="2400" dirty="0"/>
              <a:t>TCP</a:t>
            </a:r>
            <a:r>
              <a:rPr lang="zh-CN" altLang="en-US" sz="2400" dirty="0"/>
              <a:t>的可靠数据传输服务是在</a:t>
            </a:r>
            <a:r>
              <a:rPr lang="en-US" altLang="zh-CN" sz="2400" dirty="0"/>
              <a:t>IP</a:t>
            </a:r>
            <a:r>
              <a:rPr lang="zh-CN" altLang="en-US" sz="2400" dirty="0"/>
              <a:t>层提供的不可靠服务基础上实现可靠数据传输，以确保一个进程从其接受缓存中读出的数据流是无损坏、无间隙、非冗余和按顺序的数据流。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5047113" y="1233670"/>
            <a:ext cx="2097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实现方式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2413" y="2187172"/>
            <a:ext cx="57271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altLang="zh-CN" sz="2800" dirty="0"/>
              <a:t>TCP</a:t>
            </a:r>
            <a:r>
              <a:rPr lang="zh-CN" altLang="en-US" sz="2800" dirty="0"/>
              <a:t>使用单一重传定时器</a:t>
            </a:r>
            <a:endParaRPr lang="en-US" altLang="zh-CN" sz="2800" dirty="0"/>
          </a:p>
          <a:p>
            <a:pPr indent="457200" algn="just"/>
            <a:endParaRPr lang="en-US" altLang="zh-CN" sz="2800" dirty="0"/>
          </a:p>
          <a:p>
            <a:pPr indent="457200" algn="just"/>
            <a:r>
              <a:rPr lang="zh-CN" altLang="en-US" sz="2800" dirty="0"/>
              <a:t>累计确认</a:t>
            </a:r>
            <a:endParaRPr lang="en-US" altLang="zh-CN" sz="2800" dirty="0"/>
          </a:p>
          <a:p>
            <a:pPr indent="457200" algn="just"/>
            <a:endParaRPr lang="en-US" altLang="zh-CN" sz="2800" dirty="0"/>
          </a:p>
          <a:p>
            <a:pPr indent="457200" algn="just"/>
            <a:r>
              <a:rPr lang="zh-CN" altLang="en-US" sz="2800" dirty="0"/>
              <a:t>触发重传的事件</a:t>
            </a:r>
            <a:endParaRPr lang="en-US" altLang="zh-CN" sz="2800" dirty="0"/>
          </a:p>
          <a:p>
            <a:pPr indent="457200" algn="just"/>
            <a:endParaRPr lang="en-US" altLang="zh-CN" sz="2800" dirty="0"/>
          </a:p>
          <a:p>
            <a:pPr indent="457200" algn="just"/>
            <a:r>
              <a:rPr lang="zh-CN" altLang="en-US" sz="2800" dirty="0"/>
              <a:t>流水线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1048506" y="798664"/>
            <a:ext cx="436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定时器超时时间设置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8505" y="1601809"/>
            <a:ext cx="103593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问题：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、超时时间要大于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，可是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是会变化的。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、如果设置的超时时间太短，传输的段还未到达就会被判为超时，造成许多不必要的重传。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、如果设置的超时时间过长，对段丢失时间反应过慢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657888" y="621111"/>
            <a:ext cx="436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定时器超时时间设置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7888" y="1404797"/>
            <a:ext cx="105812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SampleRTT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：测量从段发出去到收到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的时间（忽略重传）。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EstimatedRTT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：多个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SampleRTT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求平均值，形成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的估计值。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>
              <a:defRPr/>
            </a:pPr>
            <a:endParaRPr lang="en-US" altLang="zh-CN" sz="2800" b="0" i="0" dirty="0">
              <a:effectLst/>
              <a:latin typeface="-apple-system"/>
            </a:endParaRPr>
          </a:p>
          <a:p>
            <a:pPr>
              <a:defRPr/>
            </a:pPr>
            <a:r>
              <a:rPr lang="zh-CN" altLang="en-US" sz="2800" dirty="0">
                <a:latin typeface="-apple-system"/>
              </a:rPr>
              <a:t>指数加权移动平均：</a:t>
            </a:r>
            <a:endParaRPr lang="en-US" altLang="zh-CN" sz="2800" b="0" i="0" dirty="0">
              <a:effectLst/>
              <a:latin typeface="-apple-system"/>
            </a:endParaRPr>
          </a:p>
          <a:p>
            <a:pPr indent="457200"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EstimatedRTT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 = (1- </a:t>
            </a:r>
            <a:r>
              <a:rPr lang="el-GR" altLang="zh-CN" sz="2800" dirty="0">
                <a:solidFill>
                  <a:schemeClr val="bg1"/>
                </a:solidFill>
                <a:cs typeface="+mn-ea"/>
              </a:rPr>
              <a:t>α) ×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EstimatedRTT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 + </a:t>
            </a:r>
            <a:r>
              <a:rPr lang="el-GR" altLang="zh-CN" sz="2800" dirty="0">
                <a:solidFill>
                  <a:schemeClr val="bg1"/>
                </a:solidFill>
                <a:cs typeface="+mn-ea"/>
              </a:rPr>
              <a:t>α ×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SampleRTT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 (</a:t>
            </a:r>
            <a:r>
              <a:rPr lang="el-GR" altLang="zh-CN" sz="2800" dirty="0">
                <a:solidFill>
                  <a:schemeClr val="bg1"/>
                </a:solidFill>
                <a:cs typeface="+mn-ea"/>
              </a:rPr>
              <a:t>α = 0.125)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定时器超时时间设置为：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EstimatedRTT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 + 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“安全边界”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EstimatedRTT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变化大 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较大边界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657888" y="621111"/>
            <a:ext cx="436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定时器超时时间设置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7888" y="1404797"/>
            <a:ext cx="105812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测量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的变化值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: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SampleRTT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与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EstimatedRTT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的差值</a:t>
            </a:r>
          </a:p>
          <a:p>
            <a:pPr indent="457200"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zh-CN" altLang="en-US" sz="2800" dirty="0">
                <a:latin typeface="-apple-system"/>
              </a:rPr>
              <a:t>指数加权移动平均：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DevRTT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 = (1- </a:t>
            </a:r>
            <a:r>
              <a:rPr lang="el-GR" altLang="zh-CN" sz="2800" dirty="0">
                <a:solidFill>
                  <a:schemeClr val="bg1"/>
                </a:solidFill>
                <a:cs typeface="+mn-ea"/>
              </a:rPr>
              <a:t>β) ×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DevRTT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 +</a:t>
            </a:r>
            <a:r>
              <a:rPr lang="el-GR" altLang="zh-CN" sz="2800" dirty="0">
                <a:solidFill>
                  <a:schemeClr val="bg1"/>
                </a:solidFill>
                <a:cs typeface="+mn-ea"/>
              </a:rPr>
              <a:t>β × |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SampleRTT-EstimatedRTT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| (</a:t>
            </a:r>
            <a:r>
              <a:rPr lang="el-GR" altLang="zh-CN" sz="2800" dirty="0">
                <a:solidFill>
                  <a:schemeClr val="bg1"/>
                </a:solidFill>
                <a:cs typeface="+mn-ea"/>
              </a:rPr>
              <a:t>β = 0.25)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定时器的超时时间设置为：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TimeoutInterval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EstimatedRTT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 + 4 ×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DevRTT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657888" y="621111"/>
            <a:ext cx="436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发送方事件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0638" y="1404797"/>
            <a:ext cx="51303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从应用层收到数据</a:t>
            </a:r>
          </a:p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 创建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Segment</a:t>
            </a:r>
          </a:p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 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序列号是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Segment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第一个字节的编号</a:t>
            </a:r>
          </a:p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 开启计时器</a:t>
            </a:r>
          </a:p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 设置超时时间：</a:t>
            </a:r>
            <a:r>
              <a:rPr lang="en-US" altLang="zh-CN" sz="2600" dirty="0" err="1">
                <a:solidFill>
                  <a:schemeClr val="bg1"/>
                </a:solidFill>
                <a:cs typeface="+mn-ea"/>
              </a:rPr>
              <a:t>TimeOutInterval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0990" y="1404797"/>
            <a:ext cx="54508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超时</a:t>
            </a:r>
          </a:p>
          <a:p>
            <a:pPr indent="457200">
              <a:defRPr/>
            </a:pP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 重传引起超时的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Segment</a:t>
            </a:r>
          </a:p>
          <a:p>
            <a:pPr indent="457200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 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重启定时器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0990" y="3429000"/>
            <a:ext cx="5959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收到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ACK</a:t>
            </a:r>
          </a:p>
          <a:p>
            <a:pPr indent="457200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 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如果确认此前未确认的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Segment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，更新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SendBase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，如果窗口中还有未被确认的分组，重新启动定时器。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8060" y="5800056"/>
            <a:ext cx="10295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sz="1800" dirty="0">
                <a:solidFill>
                  <a:srgbClr val="FF0000"/>
                </a:solidFill>
                <a:cs typeface="+mn-ea"/>
              </a:rPr>
              <a:t>（每次收到</a:t>
            </a:r>
            <a:r>
              <a:rPr lang="en-US" altLang="zh-CN" sz="1800" dirty="0">
                <a:solidFill>
                  <a:srgbClr val="FF0000"/>
                </a:solidFill>
                <a:cs typeface="+mn-ea"/>
              </a:rPr>
              <a:t>ACK</a:t>
            </a:r>
            <a:r>
              <a:rPr lang="zh-CN" altLang="en-US" sz="1800" dirty="0">
                <a:solidFill>
                  <a:srgbClr val="FF0000"/>
                </a:solidFill>
                <a:cs typeface="+mn-ea"/>
              </a:rPr>
              <a:t>后，都首先看是否能更新</a:t>
            </a:r>
            <a:r>
              <a:rPr lang="en-US" altLang="zh-CN" sz="1800" dirty="0" err="1">
                <a:solidFill>
                  <a:srgbClr val="FF0000"/>
                </a:solidFill>
                <a:cs typeface="+mn-ea"/>
              </a:rPr>
              <a:t>SendBase</a:t>
            </a:r>
            <a:r>
              <a:rPr lang="zh-CN" altLang="en-US" sz="1800" dirty="0">
                <a:solidFill>
                  <a:srgbClr val="FF0000"/>
                </a:solidFill>
                <a:cs typeface="+mn-ea"/>
              </a:rPr>
              <a:t>，然后查看当前窗口中是否还有未被确认的</a:t>
            </a:r>
            <a:r>
              <a:rPr lang="en-US" altLang="zh-CN" sz="1800" dirty="0">
                <a:solidFill>
                  <a:srgbClr val="FF0000"/>
                </a:solidFill>
                <a:cs typeface="+mn-ea"/>
              </a:rPr>
              <a:t>Segment</a:t>
            </a:r>
            <a:r>
              <a:rPr lang="zh-CN" altLang="en-US" sz="1800" dirty="0">
                <a:solidFill>
                  <a:srgbClr val="FF0000"/>
                </a:solidFill>
                <a:cs typeface="+mn-ea"/>
              </a:rPr>
              <a:t>，有的话重启定时器）</a:t>
            </a:r>
            <a:endParaRPr lang="en-US" altLang="zh-CN" sz="1800" dirty="0">
              <a:solidFill>
                <a:srgbClr val="FF0000"/>
              </a:solidFill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H_Others_1"/>
          <p:cNvSpPr/>
          <p:nvPr>
            <p:custDataLst>
              <p:tags r:id="rId3"/>
            </p:custDataLst>
          </p:nvPr>
        </p:nvSpPr>
        <p:spPr>
          <a:xfrm>
            <a:off x="2906424" y="1248789"/>
            <a:ext cx="1840670" cy="561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lnSpcReduction="10000"/>
          </a:bodyPr>
          <a:lstStyle/>
          <a:p>
            <a:pPr lvl="0" algn="ctr"/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2" name="MH_Others_2"/>
          <p:cNvSpPr txBox="1"/>
          <p:nvPr>
            <p:custDataLst>
              <p:tags r:id="rId4"/>
            </p:custDataLst>
          </p:nvPr>
        </p:nvSpPr>
        <p:spPr>
          <a:xfrm>
            <a:off x="2910692" y="1818464"/>
            <a:ext cx="1836402" cy="4904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altLang="zh-CN" sz="2400" spc="100" dirty="0">
                <a:solidFill>
                  <a:srgbClr val="B8B8B8"/>
                </a:solidFill>
                <a:cs typeface="+mn-ea"/>
                <a:sym typeface="+mn-lt"/>
              </a:rPr>
              <a:t>CONTENTS</a:t>
            </a:r>
            <a:endParaRPr lang="zh-CN" altLang="en-US" sz="2400" spc="100" dirty="0">
              <a:solidFill>
                <a:srgbClr val="B8B8B8"/>
              </a:solidFill>
              <a:cs typeface="+mn-ea"/>
              <a:sym typeface="+mn-lt"/>
            </a:endParaRPr>
          </a:p>
        </p:txBody>
      </p:sp>
      <p:sp>
        <p:nvSpPr>
          <p:cNvPr id="64" name="MH_Entry_2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36471" y="3098529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TCP段结构和连接管理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MH_Number_2">
            <a:hlinkClick r:id="rId13" action="ppaction://hlinksldjump"/>
          </p:cNvPr>
          <p:cNvSpPr/>
          <p:nvPr>
            <p:custDataLst>
              <p:tags r:id="rId6"/>
            </p:custDataLst>
          </p:nvPr>
        </p:nvSpPr>
        <p:spPr>
          <a:xfrm rot="19752126">
            <a:off x="5821510" y="2986086"/>
            <a:ext cx="688156" cy="601403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6" name="MH_Entry_3">
            <a:hlinkClick r:id="rId14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55005" y="4175829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sz="2800" b="1" dirty="0">
                <a:solidFill>
                  <a:schemeClr val="bg1"/>
                </a:solidFill>
                <a:latin typeface="+mn-ea"/>
                <a:sym typeface="+mn-ea"/>
              </a:rPr>
              <a:t>TCP的可靠数据传输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MH_Number_3">
            <a:hlinkClick r:id="rId14" action="ppaction://hlinksldjump"/>
          </p:cNvPr>
          <p:cNvSpPr/>
          <p:nvPr>
            <p:custDataLst>
              <p:tags r:id="rId8"/>
            </p:custDataLst>
          </p:nvPr>
        </p:nvSpPr>
        <p:spPr>
          <a:xfrm rot="19752126">
            <a:off x="5853886" y="4013180"/>
            <a:ext cx="758079" cy="662511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8" name="MH_Entry_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55005" y="5253129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 fontScale="975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TCP拥塞控制和性能分析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MH_Number_4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 rot="19752126">
            <a:off x="5795616" y="5113004"/>
            <a:ext cx="747933" cy="653644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657888" y="621111"/>
            <a:ext cx="436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发送方事件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21011" y="1437994"/>
            <a:ext cx="51303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从应用程序接收到数据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e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，生成具有序号的</a:t>
            </a:r>
            <a:r>
              <a:rPr lang="en-US" altLang="zh-CN" sz="2600" dirty="0" err="1">
                <a:solidFill>
                  <a:schemeClr val="bg1"/>
                </a:solidFill>
                <a:cs typeface="+mn-ea"/>
              </a:rPr>
              <a:t>NextSeqNum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TCP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报文。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若定时器没有运行，则启动定时器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600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6" y="265472"/>
            <a:ext cx="6314116" cy="63270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50842" y="1703144"/>
            <a:ext cx="5670169" cy="15187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0841" y="3399731"/>
            <a:ext cx="5670169" cy="1023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21011" y="3259300"/>
            <a:ext cx="51303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若定时器超时，重传具有最小序号但仍未应答的报文段，启动定时器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1510" y="4643265"/>
            <a:ext cx="5670169" cy="15187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21010" y="4722325"/>
            <a:ext cx="52947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收到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，序列号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y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大于</a:t>
            </a:r>
            <a:r>
              <a:rPr lang="en-US" altLang="zh-CN" sz="2600" dirty="0" err="1">
                <a:solidFill>
                  <a:schemeClr val="bg1"/>
                </a:solidFill>
                <a:cs typeface="+mn-ea"/>
              </a:rPr>
              <a:t>SendBase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，更新</a:t>
            </a:r>
            <a:r>
              <a:rPr lang="en-US" altLang="zh-CN" sz="2600" dirty="0" err="1">
                <a:solidFill>
                  <a:schemeClr val="bg1"/>
                </a:solidFill>
                <a:cs typeface="+mn-ea"/>
              </a:rPr>
              <a:t>SendBase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，如果还有没被确认的</a:t>
            </a:r>
            <a:r>
              <a:rPr lang="en-US" altLang="zh-CN" sz="2600" dirty="0" err="1">
                <a:solidFill>
                  <a:schemeClr val="bg1"/>
                </a:solidFill>
                <a:cs typeface="+mn-ea"/>
              </a:rPr>
              <a:t>SendBase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，则重新启动定时器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657888" y="163911"/>
            <a:ext cx="436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接收方事件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7888" y="1217949"/>
            <a:ext cx="511674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 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具有所期望的序列号的按序报文段到达。所有在期望序号及以前的数据都已经被确认。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 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具有所期望序号的按序报文段到达。另一个按序报文段等待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传输。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 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比期望序号大的失序报文段到达。检测出间隔。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能部分或完全填充接收数据间隔的报文段到达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7888" y="694729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事件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96000" y="694729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动作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96000" y="1217949"/>
            <a:ext cx="511674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 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延迟的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。对另一个按序报文段的到达最多等待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500ms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。如果下一个按序报文段在这个时间间隔内没有到达，则发送下一个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。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 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立即发送单个累积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，已确认两个按序报文段。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立即发送冗余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，指示下一个期待字节的序号（其为间隔的低端的序号）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 </a:t>
            </a:r>
          </a:p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倘若该报文段起始于间隔的低端，则立即发送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657888" y="1346667"/>
            <a:ext cx="436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快速重传机制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7888" y="2182505"/>
            <a:ext cx="106130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 TCP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的实现中，如果发生超时，超时时间间隔将重新设置，即将超时时间间隔加倍，导致其很大，重发丢失的分组之前要等待很长时间</a:t>
            </a:r>
          </a:p>
          <a:p>
            <a:pPr indent="457200">
              <a:defRPr/>
            </a:pP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 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通过重复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检测分组丢失，如果某个分组丢失，可能会引发多个重复的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，如果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sender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收到对同一数据的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3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个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，则假定该数据之后的段已经丢失</a:t>
            </a:r>
          </a:p>
          <a:p>
            <a:pPr indent="457200">
              <a:defRPr/>
            </a:pP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• 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快速重传：在定时器超时之前即进行重传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298174" y="710563"/>
            <a:ext cx="436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流量控制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200" y="4854775"/>
            <a:ext cx="88657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接收方为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TCP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连接分配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buffer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。</a:t>
            </a:r>
            <a:endParaRPr lang="en-US" altLang="zh-CN" sz="26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网络层传输的数据被放到</a:t>
            </a:r>
            <a:r>
              <a:rPr lang="en-US" altLang="zh-CN" sz="2600" dirty="0" err="1">
                <a:solidFill>
                  <a:schemeClr val="bg1"/>
                </a:solidFill>
                <a:cs typeface="+mn-ea"/>
              </a:rPr>
              <a:t>RevBuffer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，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spare room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表示可用空间，</a:t>
            </a:r>
            <a:r>
              <a:rPr lang="en-US" altLang="zh-CN" sz="2600" dirty="0">
                <a:solidFill>
                  <a:schemeClr val="bg1"/>
                </a:solidFill>
                <a:cs typeface="+mn-ea"/>
              </a:rPr>
              <a:t>TCP data in buffer</a:t>
            </a:r>
            <a:r>
              <a:rPr lang="zh-CN" altLang="en-US" sz="2600" dirty="0">
                <a:solidFill>
                  <a:schemeClr val="bg1"/>
                </a:solidFill>
                <a:cs typeface="+mn-ea"/>
              </a:rPr>
              <a:t>表示已被数据占用空间。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4" y="1731699"/>
            <a:ext cx="7001084" cy="29217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48"/>
          <p:cNvSpPr txBox="1">
            <a:spLocks noChangeArrowheads="1"/>
          </p:cNvSpPr>
          <p:nvPr/>
        </p:nvSpPr>
        <p:spPr bwMode="auto">
          <a:xfrm>
            <a:off x="298174" y="710563"/>
            <a:ext cx="436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流量控制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9025" y="3429000"/>
            <a:ext cx="11579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defRPr/>
            </a:pP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问题：</a:t>
            </a:r>
            <a:endParaRPr lang="en-US" altLang="zh-CN" sz="22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如果发送方发送速度过快，淹没接收方，导致</a:t>
            </a: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Buffer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溢出</a:t>
            </a:r>
            <a:endParaRPr lang="en-US" altLang="zh-CN" sz="22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endParaRPr lang="en-US" altLang="zh-CN" sz="22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解决方法：</a:t>
            </a:r>
            <a:endParaRPr lang="en-US" altLang="zh-CN" sz="2200" dirty="0">
              <a:solidFill>
                <a:schemeClr val="bg1"/>
              </a:solidFill>
              <a:cs typeface="+mn-ea"/>
            </a:endParaRPr>
          </a:p>
          <a:p>
            <a:pPr indent="457200">
              <a:defRPr/>
            </a:pP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• Receiver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通过在</a:t>
            </a: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Segment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的头部字段将</a:t>
            </a:r>
            <a:r>
              <a:rPr lang="en-US" altLang="zh-CN" sz="2200" dirty="0" err="1">
                <a:solidFill>
                  <a:schemeClr val="bg1"/>
                </a:solidFill>
                <a:cs typeface="+mn-ea"/>
              </a:rPr>
              <a:t>RcvWindow</a:t>
            </a: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告诉</a:t>
            </a: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Sender </a:t>
            </a:r>
          </a:p>
          <a:p>
            <a:pPr indent="457200">
              <a:defRPr/>
            </a:pP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• Sender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限制自己已经发送的但还未收到</a:t>
            </a: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ACK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的数据不超过接收方的空闲</a:t>
            </a:r>
            <a:r>
              <a:rPr lang="en-US" altLang="zh-CN" sz="2200" dirty="0" err="1">
                <a:solidFill>
                  <a:schemeClr val="bg1"/>
                </a:solidFill>
                <a:cs typeface="+mn-ea"/>
              </a:rPr>
              <a:t>RcvWindow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尺寸 </a:t>
            </a:r>
          </a:p>
          <a:p>
            <a:pPr indent="457200">
              <a:defRPr/>
            </a:pP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• Receiver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告知</a:t>
            </a: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Sender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此时</a:t>
            </a:r>
            <a:r>
              <a:rPr lang="en-US" altLang="zh-CN" sz="2200" dirty="0" err="1">
                <a:solidFill>
                  <a:schemeClr val="bg1"/>
                </a:solidFill>
                <a:cs typeface="+mn-ea"/>
              </a:rPr>
              <a:t>RcvWindow</a:t>
            </a: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=0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，</a:t>
            </a:r>
            <a:r>
              <a:rPr lang="en-US" altLang="zh-CN" sz="2200" dirty="0">
                <a:solidFill>
                  <a:schemeClr val="bg1"/>
                </a:solidFill>
                <a:cs typeface="+mn-ea"/>
              </a:rPr>
              <a:t>Sender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仍然会发送数据，但数据很小，因为没有发送就没有返回值，也无法了解</a:t>
            </a:r>
            <a:r>
              <a:rPr lang="en-US" altLang="zh-CN" sz="2200" dirty="0" err="1">
                <a:solidFill>
                  <a:schemeClr val="bg1"/>
                </a:solidFill>
                <a:cs typeface="+mn-ea"/>
              </a:rPr>
              <a:t>RecWindow</a:t>
            </a:r>
            <a:r>
              <a:rPr lang="zh-CN" altLang="en-US" sz="2200" dirty="0">
                <a:solidFill>
                  <a:schemeClr val="bg1"/>
                </a:solidFill>
                <a:cs typeface="+mn-ea"/>
              </a:rPr>
              <a:t>最新情况。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279" y="350160"/>
            <a:ext cx="7001084" cy="29217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26624" y="1689558"/>
            <a:ext cx="5547360" cy="2338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6600" b="1" dirty="0">
              <a:solidFill>
                <a:srgbClr val="F9B359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+mn-ea"/>
                <a:sym typeface="+mn-ea"/>
              </a:rPr>
              <a:t>TCP拥塞控制和性能分析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endParaRPr lang="zh-CN" altLang="en-US" sz="4000" b="1" dirty="0">
              <a:solidFill>
                <a:srgbClr val="F9B359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26940" y="2778672"/>
            <a:ext cx="0" cy="615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5400000">
            <a:off x="4136696" y="2787506"/>
            <a:ext cx="454844" cy="43768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305024">
            <a:off x="-2425695" y="-2743939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7706098">
            <a:off x="10297949" y="4697208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9" y="235636"/>
            <a:ext cx="34484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(Congestion)</a:t>
            </a:r>
          </a:p>
        </p:txBody>
      </p:sp>
      <p:sp>
        <p:nvSpPr>
          <p:cNvPr id="8" name="矩形 7"/>
          <p:cNvSpPr/>
          <p:nvPr/>
        </p:nvSpPr>
        <p:spPr>
          <a:xfrm>
            <a:off x="416559" y="1170694"/>
            <a:ext cx="11631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非正式定义：“太多发送主机发送了太多数据或者发送速度太快</a:t>
            </a:r>
            <a:r>
              <a:rPr lang="en-US" altLang="zh-CN" sz="2400" dirty="0"/>
              <a:t>,</a:t>
            </a:r>
            <a:r>
              <a:rPr lang="zh-CN" altLang="en-US" sz="2400" dirty="0"/>
              <a:t>以至于网络无法处理”</a:t>
            </a:r>
          </a:p>
        </p:txBody>
      </p:sp>
      <p:sp>
        <p:nvSpPr>
          <p:cNvPr id="10" name="矩形 9"/>
          <p:cNvSpPr/>
          <p:nvPr/>
        </p:nvSpPr>
        <p:spPr>
          <a:xfrm>
            <a:off x="416559" y="1751151"/>
            <a:ext cx="113508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Network congestion in data networking and queueing theory is </a:t>
            </a:r>
            <a:r>
              <a:rPr lang="en-US" altLang="zh-CN" sz="2000" b="1" u="sng" dirty="0"/>
              <a:t>the reduced quality of service </a:t>
            </a:r>
            <a:r>
              <a:rPr lang="en-US" altLang="zh-CN" sz="2000" dirty="0"/>
              <a:t>that occurs </a:t>
            </a:r>
            <a:r>
              <a:rPr lang="en-US" altLang="zh-CN" sz="2000" b="1" u="sng" dirty="0"/>
              <a:t>when a network node or link is carrying more data than it can handle</a:t>
            </a:r>
            <a:r>
              <a:rPr lang="en-US" altLang="zh-CN" sz="2000" dirty="0"/>
              <a:t>. 	——Wikipedia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16559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表现：</a:t>
            </a:r>
          </a:p>
          <a:p>
            <a:r>
              <a:rPr lang="zh-CN" altLang="en-US" sz="2400" dirty="0"/>
              <a:t>      分组丢失（路由器缓存溢出）</a:t>
            </a:r>
          </a:p>
          <a:p>
            <a:r>
              <a:rPr lang="zh-CN" altLang="en-US" sz="2400" dirty="0"/>
              <a:t>      分组延迟过大（在路由器缓存中排队）</a:t>
            </a:r>
          </a:p>
        </p:txBody>
      </p:sp>
      <p:sp>
        <p:nvSpPr>
          <p:cNvPr id="14" name="矩形 13"/>
          <p:cNvSpPr/>
          <p:nvPr/>
        </p:nvSpPr>
        <p:spPr>
          <a:xfrm>
            <a:off x="463004" y="441999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拥塞控制关注整个网络社会</a:t>
            </a:r>
            <a:endParaRPr lang="en-US" altLang="zh-CN" sz="2400" dirty="0"/>
          </a:p>
          <a:p>
            <a:r>
              <a:rPr lang="zh-CN" altLang="en-US" sz="2400" dirty="0"/>
              <a:t>流量控制关注接收方和发送方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拥塞的成因和代价 ： 场景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88" y="1101704"/>
            <a:ext cx="5475761" cy="2154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26052" y="1101704"/>
            <a:ext cx="5475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两个</a:t>
            </a:r>
            <a:r>
              <a:rPr lang="en-US" altLang="zh-CN" sz="2400" dirty="0"/>
              <a:t>senders,</a:t>
            </a:r>
            <a:r>
              <a:rPr lang="zh-CN" altLang="en-US" sz="2400" dirty="0"/>
              <a:t>两个</a:t>
            </a:r>
            <a:r>
              <a:rPr lang="en-US" altLang="zh-CN" sz="2400" dirty="0"/>
              <a:t>receivers</a:t>
            </a:r>
          </a:p>
          <a:p>
            <a:r>
              <a:rPr lang="zh-CN" altLang="en-US" sz="2400" dirty="0"/>
              <a:t>一个路由器</a:t>
            </a:r>
            <a:r>
              <a:rPr lang="en-US" altLang="zh-CN" sz="2400" dirty="0"/>
              <a:t>(</a:t>
            </a:r>
            <a:r>
              <a:rPr lang="zh-CN" altLang="en-US" sz="2400" dirty="0"/>
              <a:t>假设无限缓存</a:t>
            </a:r>
            <a:r>
              <a:rPr lang="en-US" altLang="zh-CN" sz="2400" dirty="0"/>
              <a:t>)</a:t>
            </a:r>
            <a:r>
              <a:rPr lang="zh-CN" altLang="en-US" sz="2400" dirty="0"/>
              <a:t>，没有重传</a:t>
            </a:r>
          </a:p>
        </p:txBody>
      </p:sp>
      <p:sp>
        <p:nvSpPr>
          <p:cNvPr id="5" name="矩形 4"/>
          <p:cNvSpPr/>
          <p:nvPr/>
        </p:nvSpPr>
        <p:spPr>
          <a:xfrm>
            <a:off x="6226052" y="21206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代价：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拥塞时分组延迟太大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达到最大</a:t>
            </a:r>
            <a:r>
              <a:rPr lang="en-US" altLang="zh-CN" sz="2400" dirty="0"/>
              <a:t>throughput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474" y="3536998"/>
            <a:ext cx="6542314" cy="28970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拥塞的成因和代价 ： 场景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7608206" y="1169967"/>
            <a:ext cx="4137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两个</a:t>
            </a:r>
            <a:r>
              <a:rPr lang="en-US" altLang="zh-CN" sz="2400" dirty="0"/>
              <a:t>senders,</a:t>
            </a:r>
            <a:r>
              <a:rPr lang="zh-CN" altLang="en-US" sz="2400" dirty="0"/>
              <a:t>两个</a:t>
            </a:r>
            <a:r>
              <a:rPr lang="en-US" altLang="zh-CN" sz="2400" dirty="0"/>
              <a:t>receivers</a:t>
            </a:r>
          </a:p>
          <a:p>
            <a:r>
              <a:rPr lang="zh-CN" altLang="en-US" sz="2400" dirty="0"/>
              <a:t>一个路由器</a:t>
            </a:r>
            <a:r>
              <a:rPr lang="en-US" altLang="zh-CN" sz="2400" dirty="0"/>
              <a:t>(</a:t>
            </a:r>
            <a:r>
              <a:rPr lang="zh-CN" altLang="en-US" sz="2400" dirty="0"/>
              <a:t>有限缓存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重传分组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b="13628"/>
          <a:stretch>
            <a:fillRect/>
          </a:stretch>
        </p:blipFill>
        <p:spPr>
          <a:xfrm>
            <a:off x="490189" y="1025455"/>
            <a:ext cx="6946788" cy="32852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拥塞的成因和代价 ： 场景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489857" y="1015777"/>
            <a:ext cx="10689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情况</a:t>
            </a:r>
            <a:r>
              <a:rPr lang="en-US" altLang="zh-CN" sz="2400" dirty="0"/>
              <a:t>a: Sender</a:t>
            </a:r>
            <a:r>
              <a:rPr lang="zh-CN" altLang="en-US" sz="2400" dirty="0"/>
              <a:t>能够通过某种机制获知路由器</a:t>
            </a:r>
            <a:r>
              <a:rPr lang="en-US" altLang="zh-CN" sz="2400" dirty="0"/>
              <a:t>buffer</a:t>
            </a:r>
            <a:r>
              <a:rPr lang="zh-CN" altLang="en-US" sz="2400" dirty="0"/>
              <a:t>信息，有空闲才发</a:t>
            </a:r>
            <a:endParaRPr lang="en-US" altLang="zh-CN" sz="2400" dirty="0"/>
          </a:p>
          <a:p>
            <a:r>
              <a:rPr lang="zh-CN" altLang="en-US" sz="2400" dirty="0"/>
              <a:t> 𝜆</a:t>
            </a:r>
            <a:r>
              <a:rPr lang="en-US" altLang="zh-CN" sz="2400" dirty="0"/>
              <a:t>_</a:t>
            </a:r>
            <a:r>
              <a:rPr lang="zh-CN" altLang="en-US" sz="2400" dirty="0"/>
              <a:t>𝑖𝑛</a:t>
            </a:r>
            <a:r>
              <a:rPr lang="en-US" altLang="zh-CN" sz="2400" dirty="0"/>
              <a:t>=</a:t>
            </a:r>
            <a:r>
              <a:rPr lang="zh-CN" altLang="en-US" sz="2400" dirty="0"/>
              <a:t>𝜆</a:t>
            </a:r>
            <a:r>
              <a:rPr lang="en-US" altLang="zh-CN" sz="2400" dirty="0"/>
              <a:t>_</a:t>
            </a:r>
            <a:r>
              <a:rPr lang="zh-CN" altLang="en-US" sz="2400" dirty="0"/>
              <a:t>𝑜𝑢𝑡  </a:t>
            </a:r>
            <a:r>
              <a:rPr lang="en-US" altLang="zh-CN" sz="2400" dirty="0"/>
              <a:t>(goodput)</a:t>
            </a:r>
          </a:p>
        </p:txBody>
      </p:sp>
      <p:sp>
        <p:nvSpPr>
          <p:cNvPr id="7" name="矩形 6"/>
          <p:cNvSpPr/>
          <p:nvPr/>
        </p:nvSpPr>
        <p:spPr>
          <a:xfrm>
            <a:off x="598714" y="1846774"/>
            <a:ext cx="111034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    </a:t>
            </a:r>
            <a:r>
              <a:rPr lang="en-US" altLang="zh-CN" sz="2400" dirty="0" err="1"/>
              <a:t>ps</a:t>
            </a:r>
            <a:r>
              <a:rPr lang="en-US" altLang="zh-CN" sz="2400" dirty="0"/>
              <a:t>: 	goodput (a portmanteau of </a:t>
            </a:r>
            <a:r>
              <a:rPr lang="en-US" altLang="zh-CN" sz="2400" b="1" u="sng" dirty="0"/>
              <a:t>good</a:t>
            </a:r>
            <a:r>
              <a:rPr lang="en-US" altLang="zh-CN" sz="2400" dirty="0"/>
              <a:t> and </a:t>
            </a:r>
            <a:r>
              <a:rPr lang="en-US" altLang="zh-CN" sz="2400" b="1" u="sng" dirty="0"/>
              <a:t>throughput</a:t>
            </a:r>
            <a:r>
              <a:rPr lang="en-US" altLang="zh-CN" sz="2400" dirty="0"/>
              <a:t>) is the application-level  	throughput of a communication; i.e. </a:t>
            </a:r>
            <a:r>
              <a:rPr lang="en-US" altLang="zh-CN" sz="2400" b="1" u="sng" dirty="0"/>
              <a:t>the number of useful information </a:t>
            </a:r>
            <a:r>
              <a:rPr lang="en-US" altLang="zh-CN" sz="2400" b="1" dirty="0"/>
              <a:t>	</a:t>
            </a:r>
            <a:r>
              <a:rPr lang="en-US" altLang="zh-CN" sz="2400" b="1" u="sng" dirty="0"/>
              <a:t>bits delivered by the network to a certain destination per unit of time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89857" y="3198167"/>
            <a:ext cx="4964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情况</a:t>
            </a:r>
            <a:r>
              <a:rPr lang="en-US" altLang="zh-CN" sz="2400" dirty="0"/>
              <a:t>b: </a:t>
            </a:r>
            <a:r>
              <a:rPr lang="zh-CN" altLang="en-US" sz="2400" dirty="0"/>
              <a:t>丢失后才重发</a:t>
            </a:r>
            <a:r>
              <a:rPr lang="en-US" altLang="zh-CN" sz="2400" dirty="0"/>
              <a:t>: </a:t>
            </a:r>
            <a:r>
              <a:rPr lang="zh-CN" altLang="en-US" sz="2400" dirty="0"/>
              <a:t>𝜆</a:t>
            </a:r>
            <a:r>
              <a:rPr lang="en-US" altLang="zh-CN" sz="2400" dirty="0"/>
              <a:t>_ⅈ</a:t>
            </a:r>
            <a:r>
              <a:rPr lang="zh-CN" altLang="en-US" sz="2400" dirty="0"/>
              <a:t>𝑛</a:t>
            </a:r>
            <a:r>
              <a:rPr lang="en-US" altLang="zh-CN" sz="2400" dirty="0"/>
              <a:t>^′&gt;</a:t>
            </a:r>
            <a:r>
              <a:rPr lang="zh-CN" altLang="en-US" sz="2400" dirty="0"/>
              <a:t>𝜆</a:t>
            </a:r>
            <a:r>
              <a:rPr lang="en-US" altLang="zh-CN" sz="2400" dirty="0"/>
              <a:t>_</a:t>
            </a:r>
            <a:r>
              <a:rPr lang="zh-CN" altLang="en-US" sz="2400" dirty="0"/>
              <a:t>𝑜𝑢𝑡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" y="3865992"/>
            <a:ext cx="8029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情况</a:t>
            </a:r>
            <a:r>
              <a:rPr lang="en-US" altLang="zh-CN" sz="2400" dirty="0"/>
              <a:t>c</a:t>
            </a:r>
            <a:r>
              <a:rPr lang="zh-CN" altLang="en-US" sz="2400" dirty="0"/>
              <a:t>：分组丢失和定时器超时后都重发， 𝜆</a:t>
            </a:r>
            <a:r>
              <a:rPr lang="en-US" altLang="zh-CN" sz="2400" dirty="0"/>
              <a:t>_ⅈ</a:t>
            </a:r>
            <a:r>
              <a:rPr lang="zh-CN" altLang="en-US" sz="2400" dirty="0"/>
              <a:t>𝑛</a:t>
            </a:r>
            <a:r>
              <a:rPr lang="en-US" altLang="zh-CN" sz="2400" dirty="0"/>
              <a:t>^′</a:t>
            </a:r>
            <a:r>
              <a:rPr lang="zh-CN" altLang="en-US" sz="2400" dirty="0"/>
              <a:t>变得更大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1" b="-1246"/>
          <a:stretch>
            <a:fillRect/>
          </a:stretch>
        </p:blipFill>
        <p:spPr>
          <a:xfrm>
            <a:off x="598714" y="4398496"/>
            <a:ext cx="7086600" cy="231656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044543" y="4466156"/>
            <a:ext cx="3918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拥塞的代价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sz="2400" dirty="0"/>
              <a:t>对给定的”</a:t>
            </a:r>
            <a:r>
              <a:rPr lang="en-US" altLang="zh-CN" sz="2400" dirty="0"/>
              <a:t>goodput”</a:t>
            </a:r>
            <a:r>
              <a:rPr lang="zh-CN" altLang="en-US" sz="2400" dirty="0"/>
              <a:t>，要做更多的工作 </a:t>
            </a:r>
            <a:r>
              <a:rPr lang="en-US" altLang="zh-CN" sz="2400" dirty="0"/>
              <a:t>(</a:t>
            </a:r>
            <a:r>
              <a:rPr lang="zh-CN" altLang="en-US" sz="2400" dirty="0"/>
              <a:t>重传</a:t>
            </a:r>
            <a:r>
              <a:rPr lang="en-US" altLang="zh-CN" sz="2400" dirty="0"/>
              <a:t>)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造成资源的浪费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 err="1"/>
              <a:t>b,c</a:t>
            </a:r>
            <a:r>
              <a:rPr lang="zh-CN" altLang="en-US" sz="2400" dirty="0"/>
              <a:t>分别浪费</a:t>
            </a:r>
            <a:r>
              <a:rPr lang="en-US" altLang="zh-CN" sz="2400" dirty="0"/>
              <a:t>R/6</a:t>
            </a:r>
            <a:r>
              <a:rPr lang="zh-CN" altLang="en-US" sz="2400" dirty="0"/>
              <a:t>和</a:t>
            </a:r>
            <a:r>
              <a:rPr lang="en-US" altLang="zh-CN" sz="2400" dirty="0"/>
              <a:t>R/4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786320" y="2539912"/>
            <a:ext cx="5100629" cy="6155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n-ea"/>
                <a:sym typeface="+mn-ea"/>
              </a:rPr>
              <a:t>TCP段结构和连接管理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46243" y="1530808"/>
            <a:ext cx="18473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6600" b="1" dirty="0">
              <a:solidFill>
                <a:srgbClr val="F9B359"/>
              </a:solidFill>
              <a:cs typeface="+mn-ea"/>
              <a:sym typeface="+mn-lt"/>
            </a:endParaRPr>
          </a:p>
          <a:p>
            <a:pPr algn="ctr"/>
            <a:endParaRPr lang="zh-CN" altLang="en-US" sz="6600" b="1" dirty="0">
              <a:solidFill>
                <a:srgbClr val="F9B359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46955" y="2539912"/>
            <a:ext cx="0" cy="615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5400000">
            <a:off x="4340531" y="2629391"/>
            <a:ext cx="454844" cy="43768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 rot="1305024">
            <a:off x="-2425695" y="-2743939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7706098">
            <a:off x="10297949" y="4697208"/>
            <a:ext cx="4745283" cy="4321583"/>
          </a:xfrm>
          <a:prstGeom prst="triangle">
            <a:avLst>
              <a:gd name="adj" fmla="val 53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拥塞的成因和代价 ： 场景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3" name="矩形 2"/>
          <p:cNvSpPr/>
          <p:nvPr/>
        </p:nvSpPr>
        <p:spPr>
          <a:xfrm>
            <a:off x="7193639" y="1189515"/>
            <a:ext cx="4264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个发送方，通过交叠的两跳路径传输，采用超时</a:t>
            </a:r>
            <a:r>
              <a:rPr lang="en-US" altLang="zh-CN" sz="2400" dirty="0"/>
              <a:t>/</a:t>
            </a:r>
            <a:r>
              <a:rPr lang="zh-CN" altLang="en-US" sz="2400" dirty="0"/>
              <a:t>重传机制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1" y="937613"/>
            <a:ext cx="5911241" cy="49827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639" y="3820418"/>
            <a:ext cx="4343400" cy="28670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93639" y="2216221"/>
            <a:ext cx="48443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拥塞的另一个代价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当分组被</a:t>
            </a:r>
            <a:r>
              <a:rPr lang="en-US" altLang="zh-CN" sz="2400" dirty="0"/>
              <a:t>drop(</a:t>
            </a:r>
            <a:r>
              <a:rPr lang="zh-CN" altLang="en-US" sz="2400" dirty="0"/>
              <a:t>丢弃）时，任何用于该分组的“上游”传输能力全都被浪费掉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3208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拥塞控制的方法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25723" y="1637184"/>
            <a:ext cx="7829811" cy="2598067"/>
            <a:chOff x="2038089" y="4987234"/>
            <a:chExt cx="7829810" cy="2598067"/>
          </a:xfrm>
        </p:grpSpPr>
        <p:sp>
          <p:nvSpPr>
            <p:cNvPr id="15" name="Shape 2539"/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34258" y="4987234"/>
              <a:ext cx="7333641" cy="2598067"/>
              <a:chOff x="874712" y="1114425"/>
              <a:chExt cx="7333641" cy="259806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874712" y="1464889"/>
                <a:ext cx="7333641" cy="224760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网络层及网络层的设备不需要显式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地提供支持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端系统通过观察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loss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，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delay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等网络行为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判断是否发生拥塞，端系统来控制自己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的发送速率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74713" y="1114425"/>
                <a:ext cx="6757576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端到端拥塞控制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(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例如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TCP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)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427096" y="1628800"/>
            <a:ext cx="5429544" cy="5146457"/>
            <a:chOff x="2038089" y="4987234"/>
            <a:chExt cx="7829810" cy="5146457"/>
          </a:xfrm>
        </p:grpSpPr>
        <p:sp>
          <p:nvSpPr>
            <p:cNvPr id="20" name="Shape 2539"/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534258" y="4987234"/>
              <a:ext cx="7333641" cy="5146457"/>
              <a:chOff x="874712" y="1114425"/>
              <a:chExt cx="7333641" cy="514645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74712" y="1464889"/>
                <a:ext cx="7333641" cy="47959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路由器向发送方显式地反馈网络拥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塞信息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依赖于简单的拥塞指示：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        SNA(</a:t>
                </a:r>
                <a:r>
                  <a:rPr lang="en-US" altLang="zh-CN" dirty="0"/>
                  <a:t>Systems Network Architecture,</a:t>
                </a:r>
                <a:r>
                  <a:rPr lang="zh-CN" altLang="en-US" dirty="0"/>
                  <a:t>系统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网络体系结构</a:t>
                </a:r>
                <a:r>
                  <a:rPr lang="en-US" altLang="zh-CN" dirty="0"/>
                  <a:t>, IBM</a:t>
                </a:r>
                <a:r>
                  <a:rPr lang="zh-CN" altLang="en-US" dirty="0"/>
                  <a:t>专有</a:t>
                </a:r>
                <a:r>
                  <a:rPr lang="en-US" altLang="zh-CN" dirty="0"/>
                  <a:t>)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      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DECbit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     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TCP/IP ECN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(Explicit Congestion 		Notification 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显式拥塞通知，设置标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	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记代替丢包）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lvl="0" algn="just">
                  <a:lnSpc>
                    <a:spcPct val="120000"/>
                  </a:lnSpc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     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ATM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(Asynchronous Transfer Mode	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异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	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步传输模式）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指示发送方应采取何种速率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74713" y="1114425"/>
                <a:ext cx="6757577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网络辅助的拥塞控制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46014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:ATM ABR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拥塞控制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8893" y="1189755"/>
            <a:ext cx="7829811" cy="2265668"/>
            <a:chOff x="2038089" y="4987234"/>
            <a:chExt cx="7829810" cy="2265668"/>
          </a:xfrm>
        </p:grpSpPr>
        <p:sp>
          <p:nvSpPr>
            <p:cNvPr id="24" name="Shape 2539"/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34258" y="4987234"/>
              <a:ext cx="7333641" cy="2265668"/>
              <a:chOff x="874712" y="1114425"/>
              <a:chExt cx="7333641" cy="226566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74712" y="1464889"/>
                <a:ext cx="7333641" cy="191520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一种“弹性服务”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如果发送方发现整个路径上负载比较低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(underloaded)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，则尽可能使用可用带宽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如果发送方发现路径拥塞，将发送速率降到最低保障速率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74713" y="1114425"/>
                <a:ext cx="6757576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ABR:available bit rate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64062" y="3618032"/>
            <a:ext cx="9380241" cy="3004332"/>
            <a:chOff x="2038089" y="4987234"/>
            <a:chExt cx="7829810" cy="3004332"/>
          </a:xfrm>
        </p:grpSpPr>
        <p:sp>
          <p:nvSpPr>
            <p:cNvPr id="29" name="Shape 2539"/>
            <p:cNvSpPr/>
            <p:nvPr/>
          </p:nvSpPr>
          <p:spPr>
            <a:xfrm>
              <a:off x="2038089" y="5296908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534258" y="4987234"/>
              <a:ext cx="7333641" cy="3004332"/>
              <a:chOff x="874712" y="1114425"/>
              <a:chExt cx="7333641" cy="3004332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74712" y="1464889"/>
                <a:ext cx="7333641" cy="265386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穿插在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data cell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之间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发送方发送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交换机设置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RM cell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位（网络辅助）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    NI bit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rate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不许增长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    CI bit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：拥塞指示，已经发生拥塞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RM cell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由接收方返回给发送方，发送方就可以知道整个路径上的拥塞情况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74713" y="1114425"/>
                <a:ext cx="6757576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RM cell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：资源管理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cell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8548704" y="4239828"/>
            <a:ext cx="3191197" cy="17543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信元</a:t>
            </a:r>
            <a:r>
              <a:rPr lang="en-US" altLang="zh-CN" dirty="0"/>
              <a:t>cell</a:t>
            </a:r>
            <a:r>
              <a:rPr lang="zh-CN" altLang="en-US" dirty="0"/>
              <a:t>：具有同样的大小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预计和保证应用所需要的带宽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ATM</a:t>
            </a:r>
            <a:r>
              <a:rPr lang="zh-CN" altLang="en-US" dirty="0"/>
              <a:t>的传送单元是固定长度</a:t>
            </a:r>
            <a:r>
              <a:rPr lang="en-US" altLang="zh-CN" dirty="0"/>
              <a:t>53byte</a:t>
            </a:r>
            <a:r>
              <a:rPr lang="zh-CN" altLang="en-US" dirty="0"/>
              <a:t>的</a:t>
            </a:r>
            <a:r>
              <a:rPr lang="en-US" altLang="zh-CN" dirty="0"/>
              <a:t>CELL</a:t>
            </a:r>
            <a:r>
              <a:rPr lang="zh-CN" altLang="en-US" dirty="0"/>
              <a:t>（</a:t>
            </a:r>
            <a:r>
              <a:rPr lang="en-US" altLang="zh-CN" dirty="0"/>
              <a:t>5B</a:t>
            </a:r>
            <a:r>
              <a:rPr lang="zh-CN" altLang="en-US" dirty="0"/>
              <a:t>信元头，</a:t>
            </a:r>
            <a:r>
              <a:rPr lang="en-US" altLang="zh-CN" dirty="0"/>
              <a:t>48B</a:t>
            </a:r>
            <a:r>
              <a:rPr lang="zh-CN" altLang="en-US" dirty="0"/>
              <a:t>信元体）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46014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:ATM ABR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拥塞控制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7" t="40145" r="25000" b="31985"/>
          <a:stretch>
            <a:fillRect/>
          </a:stretch>
        </p:blipFill>
        <p:spPr bwMode="auto">
          <a:xfrm>
            <a:off x="770993" y="1067608"/>
            <a:ext cx="6903436" cy="226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756458" y="3765323"/>
            <a:ext cx="9373285" cy="1231603"/>
            <a:chOff x="874712" y="1114425"/>
            <a:chExt cx="6484229" cy="1231603"/>
          </a:xfrm>
        </p:grpSpPr>
        <p:sp>
          <p:nvSpPr>
            <p:cNvPr id="23" name="矩形 22"/>
            <p:cNvSpPr/>
            <p:nvPr/>
          </p:nvSpPr>
          <p:spPr>
            <a:xfrm>
              <a:off x="874713" y="1464889"/>
              <a:ext cx="6484228" cy="8811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    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拥塞的交换机可以将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ER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置为更低的值（定量指示）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   发送方获知路径所能支持的最小速率（动态数值）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4712" y="1114425"/>
              <a:ext cx="6080798" cy="5069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在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RM cell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中有显式的速率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(ER)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字段：两个字节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70993" y="5210013"/>
            <a:ext cx="8928992" cy="816104"/>
            <a:chOff x="874712" y="1114425"/>
            <a:chExt cx="6484229" cy="816104"/>
          </a:xfrm>
        </p:grpSpPr>
        <p:sp>
          <p:nvSpPr>
            <p:cNvPr id="35" name="矩形 34"/>
            <p:cNvSpPr/>
            <p:nvPr/>
          </p:nvSpPr>
          <p:spPr>
            <a:xfrm>
              <a:off x="874713" y="1464889"/>
              <a:ext cx="6484228" cy="4656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   如果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RM cell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前面的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data cell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的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EFCI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位被设为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1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，那么发送方在返回的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RM cell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中置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CI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位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874712" y="1114425"/>
              <a:ext cx="5717277" cy="5069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数据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cell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中的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EFCI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位：拥塞的交换机将其设置为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72902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拥塞控制的基本原理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——Reno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itle 6"/>
          <p:cNvSpPr txBox="1"/>
          <p:nvPr>
            <p:custDataLst>
              <p:tags r:id="rId2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sender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限制发送速率：</a:t>
            </a:r>
            <a:r>
              <a:rPr kumimoji="0" lang="zh-CN" altLang="en-US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LastByteSent-LastByteAcked&lt;= CongWin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CongWin（拥塞窗口）: </a:t>
            </a:r>
            <a:endParaRPr kumimoji="0" lang="zh-CN" altLang="en-US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 动态调整以改变发送速率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 反映所感知到的网络拥塞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360" y="2417445"/>
            <a:ext cx="4775200" cy="8331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72902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拥塞控制的基本原理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——Reno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447350" y="119781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如何感知网络拥塞？</a:t>
            </a:r>
          </a:p>
        </p:txBody>
      </p:sp>
      <p:sp>
        <p:nvSpPr>
          <p:cNvPr id="5" name="矩形 4"/>
          <p:cNvSpPr/>
          <p:nvPr/>
        </p:nvSpPr>
        <p:spPr>
          <a:xfrm>
            <a:off x="1088571" y="1721039"/>
            <a:ext cx="7445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loss</a:t>
            </a:r>
            <a:r>
              <a:rPr lang="zh-CN" altLang="en-US" sz="2400" dirty="0"/>
              <a:t>事件   </a:t>
            </a:r>
            <a:r>
              <a:rPr lang="en-US" altLang="zh-CN" sz="2400" dirty="0"/>
              <a:t>timeout</a:t>
            </a:r>
            <a:r>
              <a:rPr lang="zh-CN" altLang="en-US" sz="2400" dirty="0"/>
              <a:t>或者三个重复</a:t>
            </a:r>
            <a:r>
              <a:rPr lang="en-US" altLang="zh-CN" sz="2400" dirty="0"/>
              <a:t>ACK</a:t>
            </a:r>
            <a:r>
              <a:rPr lang="zh-CN" altLang="en-US" sz="2400" dirty="0"/>
              <a:t>（快速重传机制）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536529" y="282172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如何合理的调整发送速率？</a:t>
            </a:r>
          </a:p>
        </p:txBody>
      </p:sp>
      <p:sp>
        <p:nvSpPr>
          <p:cNvPr id="9" name="矩形 8"/>
          <p:cNvSpPr/>
          <p:nvPr/>
        </p:nvSpPr>
        <p:spPr>
          <a:xfrm>
            <a:off x="1088571" y="34290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）加性增</a:t>
            </a:r>
            <a:r>
              <a:rPr lang="en-US" altLang="zh-CN" sz="2400" dirty="0"/>
              <a:t>—</a:t>
            </a:r>
            <a:r>
              <a:rPr lang="zh-CN" altLang="en-US" sz="2400" dirty="0"/>
              <a:t>乘性减</a:t>
            </a:r>
            <a:r>
              <a:rPr lang="en-US" altLang="zh-CN" sz="2400" dirty="0"/>
              <a:t>: AIMD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）慢启动：</a:t>
            </a:r>
            <a:r>
              <a:rPr lang="en-US" altLang="zh-CN" sz="2400" dirty="0"/>
              <a:t>SS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08399" y="1491343"/>
            <a:ext cx="11093743" cy="4690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原理：逐渐增加发送速率，谨慎探测可用带宽，直到发生</a:t>
            </a:r>
            <a:r>
              <a:rPr kumimoji="0" lang="en-US" altLang="zh-CN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loss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方法：</a:t>
            </a:r>
            <a:r>
              <a:rPr kumimoji="0" lang="en-US" altLang="zh-CN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AIMD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      Additive Increase: 每个RTT将CongWin增大一个MSS——拥塞避免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      Multiplicative Decrease: </a:t>
            </a:r>
            <a:r>
              <a:rPr kumimoji="0" lang="en-US" altLang="zh-CN" sz="2000" b="0" i="0" u="none" strike="noStrike" kern="1200" cap="none" spc="50" normalizeH="0" baseline="0" noProof="0" dirty="0" err="1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发生loss后将CongWin减半</a:t>
            </a:r>
            <a:r>
              <a:rPr kumimoji="0" lang="zh-CN" altLang="en-US" sz="20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（快速恢复）</a:t>
            </a:r>
            <a:endParaRPr kumimoji="0" lang="en-US" altLang="zh-CN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49" normalizeH="0" baseline="0" noProof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加性增—乘性减: AIMD</a:t>
            </a:r>
            <a:endParaRPr kumimoji="0" lang="zh-CN" altLang="en-US" sz="3600" b="1" i="0" u="none" strike="noStrike" kern="1200" cap="none" spc="30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3609975"/>
            <a:ext cx="8333105" cy="2571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8400" y="145406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原理：当连接开始时，指数性增长。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特点：初始速率很慢，但是快速攀升。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当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CongWin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达到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loss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值的一半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Threshold</a:t>
            </a:r>
          </a:p>
          <a:p>
            <a:pPr marR="0" lvl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时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，从</a:t>
            </a:r>
            <a:r>
              <a:rPr lang="en-US" altLang="zh-CN" sz="24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SS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转</a:t>
            </a:r>
            <a:r>
              <a:rPr lang="en-US" altLang="zh-CN" sz="24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AIMD</a:t>
            </a: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2"/>
            </p:custDataLst>
          </p:nvPr>
        </p:nvSpPr>
        <p:spPr>
          <a:xfrm>
            <a:off x="608400" y="5427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TCP慢启动: 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020" y="1928495"/>
            <a:ext cx="3658235" cy="48387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7163344" y="145335"/>
            <a:ext cx="2500585" cy="1706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248" y="4278086"/>
            <a:ext cx="3969091" cy="2548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7695" y="1788160"/>
            <a:ext cx="10975975" cy="471551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3个重复ACKs: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-&gt;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表示网络还能够传输一些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segments</a:t>
            </a: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     CongWin减半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      然后线性增长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 Timeout事件: 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-&gt;</a:t>
            </a: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表明拥塞更为严重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      CongWin直接设为1个MSS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      然后指数增长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      达到threshold后, 再线性增长</a:t>
            </a:r>
          </a:p>
        </p:txBody>
      </p:sp>
      <p:sp>
        <p:nvSpPr>
          <p:cNvPr id="3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Loss事件的处理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TCP拥塞控制算法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59800" y="1884634"/>
            <a:ext cx="5774599" cy="4412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协议主要特点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4667" y="1446944"/>
            <a:ext cx="10278535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点对点的通信机制：一个发送方，一个接收方 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全双工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(full-duplex)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：同一连接中能够传输双向数据流 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</a:t>
            </a:r>
            <a:r>
              <a:rPr lang="zh-CN" altLang="en-US" sz="2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可靠、按序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的字节流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面向连接：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通信双方在发送数据之前必须建立连接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连接状态只在连接的两端中维护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两台主机上的缓存、连接状态变量、</a:t>
            </a:r>
            <a:r>
              <a:rPr lang="en-US" altLang="zh-CN" dirty="0"/>
              <a:t>socket</a:t>
            </a:r>
            <a:r>
              <a:rPr lang="zh-CN" altLang="en-US" dirty="0"/>
              <a:t>等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拥有拥塞控制、流量控制机制（弥补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UDP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的不足）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Aft>
                <a:spcPts val="800"/>
              </a:spcAft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扩展</a:t>
            </a:r>
            <a:r>
              <a:rPr lang="en-US" altLang="zh-CN" sz="36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——Vegas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kumimoji="0" lang="zh-CN" altLang="en-US" sz="3600" b="1" i="0" u="none" strike="noStrike" kern="1200" cap="none" spc="30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799" y="1552192"/>
            <a:ext cx="10548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原理：</a:t>
            </a:r>
            <a:r>
              <a:rPr lang="zh-CN" altLang="en-US" sz="2400" dirty="0"/>
              <a:t>如果发现</a:t>
            </a:r>
            <a:r>
              <a:rPr lang="en-US" altLang="zh-CN" sz="2400" dirty="0"/>
              <a:t>RTT</a:t>
            </a:r>
            <a:r>
              <a:rPr lang="zh-CN" altLang="en-US" sz="2400" dirty="0"/>
              <a:t>在增大，</a:t>
            </a:r>
            <a:r>
              <a:rPr lang="en-US" altLang="zh-CN" sz="2400" dirty="0"/>
              <a:t>Vegas</a:t>
            </a:r>
            <a:r>
              <a:rPr lang="zh-CN" altLang="en-US" sz="2400" dirty="0"/>
              <a:t>就认为网络正在发生拥塞，于是开始减小拥塞窗口，如果</a:t>
            </a:r>
            <a:r>
              <a:rPr lang="en-US" altLang="zh-CN" sz="2400" dirty="0"/>
              <a:t>RTT</a:t>
            </a:r>
            <a:r>
              <a:rPr lang="zh-CN" altLang="en-US" sz="2400" dirty="0"/>
              <a:t>变小，</a:t>
            </a:r>
            <a:r>
              <a:rPr lang="en-US" altLang="zh-CN" sz="2400" dirty="0"/>
              <a:t>Vegas</a:t>
            </a:r>
            <a:r>
              <a:rPr lang="zh-CN" altLang="en-US" sz="2400" dirty="0"/>
              <a:t>认为网络拥塞正在逐步解除，于是再次增加拥塞窗口。</a:t>
            </a:r>
          </a:p>
        </p:txBody>
      </p:sp>
      <p:sp>
        <p:nvSpPr>
          <p:cNvPr id="6" name="矩形 5"/>
          <p:cNvSpPr/>
          <p:nvPr/>
        </p:nvSpPr>
        <p:spPr>
          <a:xfrm>
            <a:off x="685799" y="2873587"/>
            <a:ext cx="7605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i="1" dirty="0">
                <a:ea typeface="等线" panose="02010600030101010101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i="1" dirty="0">
                <a:ea typeface="等线" panose="02010600030101010101" charset="-122"/>
                <a:cs typeface="Times New Roman" panose="02020603050405020304" pitchFamily="18" charset="0"/>
              </a:rPr>
              <a:t>RTT</a:t>
            </a:r>
            <a:r>
              <a:rPr lang="zh-CN" altLang="en-US" sz="2000" i="1" dirty="0">
                <a:ea typeface="等线" panose="02010600030101010101" charset="-122"/>
                <a:cs typeface="Times New Roman" panose="02020603050405020304" pitchFamily="18" charset="0"/>
              </a:rPr>
              <a:t>变化，可</a:t>
            </a:r>
            <a:r>
              <a:rPr lang="zh-CN" altLang="zh-CN" sz="2000" i="1" dirty="0">
                <a:ea typeface="等线" panose="02010600030101010101" charset="-122"/>
                <a:cs typeface="Times New Roman" panose="02020603050405020304" pitchFamily="18" charset="0"/>
              </a:rPr>
              <a:t>以更精确的探测网络的可用带宽，从而效率更好</a:t>
            </a:r>
            <a:endParaRPr lang="zh-CN" altLang="en-US" sz="2000" i="1" dirty="0"/>
          </a:p>
        </p:txBody>
      </p:sp>
      <p:sp>
        <p:nvSpPr>
          <p:cNvPr id="10" name="矩形 9"/>
          <p:cNvSpPr/>
          <p:nvPr/>
        </p:nvSpPr>
        <p:spPr>
          <a:xfrm>
            <a:off x="685799" y="3582907"/>
            <a:ext cx="10189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缺陷：</a:t>
            </a:r>
            <a:r>
              <a:rPr lang="zh-CN" altLang="en-US" sz="2400" dirty="0"/>
              <a:t>采用</a:t>
            </a:r>
            <a:r>
              <a:rPr lang="en-US" altLang="zh-CN" sz="2400" dirty="0"/>
              <a:t>TCP Vegas</a:t>
            </a:r>
            <a:r>
              <a:rPr lang="zh-CN" altLang="en-US" sz="2400" dirty="0"/>
              <a:t>的流的带宽竞争力不及未使用</a:t>
            </a:r>
            <a:r>
              <a:rPr lang="en-US" altLang="zh-CN" sz="2400" dirty="0"/>
              <a:t>TCP Vegas</a:t>
            </a:r>
            <a:r>
              <a:rPr lang="zh-CN" altLang="en-US" sz="2400" dirty="0"/>
              <a:t>的流</a:t>
            </a:r>
          </a:p>
        </p:txBody>
      </p:sp>
      <p:sp>
        <p:nvSpPr>
          <p:cNvPr id="13" name="矩形 12"/>
          <p:cNvSpPr/>
          <p:nvPr/>
        </p:nvSpPr>
        <p:spPr>
          <a:xfrm>
            <a:off x="685799" y="4353782"/>
            <a:ext cx="10189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原因：</a:t>
            </a:r>
            <a:r>
              <a:rPr lang="zh-CN" altLang="en-US" sz="2400" dirty="0"/>
              <a:t>网络中路由器只要缓冲了数据，就会造成</a:t>
            </a:r>
            <a:r>
              <a:rPr lang="en-US" altLang="zh-CN" sz="2400" dirty="0"/>
              <a:t>RTT</a:t>
            </a:r>
            <a:r>
              <a:rPr lang="zh-CN" altLang="en-US" sz="2400" dirty="0"/>
              <a:t>的变大，如果缓冲区没有溢出的话，并不会发生拥塞，但是由于缓存数据就会导致处理时延，从而</a:t>
            </a:r>
            <a:r>
              <a:rPr lang="en-US" altLang="zh-CN" sz="2400" dirty="0"/>
              <a:t>RTT</a:t>
            </a:r>
            <a:r>
              <a:rPr lang="zh-CN" altLang="en-US" sz="2400" dirty="0"/>
              <a:t>变大，特别是在带宽比较小的网络上，只要一开始传输数据，</a:t>
            </a:r>
            <a:r>
              <a:rPr lang="en-US" altLang="zh-CN" sz="2400" dirty="0"/>
              <a:t>RTT</a:t>
            </a:r>
            <a:r>
              <a:rPr lang="zh-CN" altLang="en-US" sz="2400" dirty="0"/>
              <a:t>就会急剧增大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给定拥塞窗口大小和RTT，TCP的平均吞吐率是多少？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R="0" lvl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超时时：CongWin的大小为W，吞吐率是W/RTT</a:t>
            </a:r>
            <a:endParaRPr kumimoji="0" lang="en-US" altLang="zh-CN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R="0" lvl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超时后：CongWin=W/2，吞吐率是W/2RTT</a:t>
            </a:r>
            <a:endParaRPr kumimoji="0" lang="en-US" altLang="zh-CN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5" algn="just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↓</a:t>
            </a:r>
            <a:endParaRPr kumimoji="0" lang="en-US" altLang="zh-CN" sz="20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R="0" lvl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平均：0.75W/RTT（线性增长，忽略</a:t>
            </a:r>
            <a:r>
              <a:rPr kumimoji="0" lang="en-US" altLang="zh-CN" sz="2400" b="0" i="0" u="none" strike="noStrike" kern="1200" cap="none" spc="5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SS</a:t>
            </a:r>
            <a:r>
              <a:rPr lang="en-US" altLang="zh-CN" sz="24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)</a:t>
            </a: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5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TCP throughput: 吞吐率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吞吐率和丢包率（</a:t>
            </a:r>
            <a:r>
              <a:rPr lang="en-US" altLang="zh-CN" sz="36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loss rate, L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）的关系</a:t>
            </a:r>
            <a:endParaRPr kumimoji="0" lang="zh-CN" altLang="en-US" sz="3600" b="1" i="0" u="none" strike="noStrike" kern="1200" cap="none" spc="30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0489" y="1720035"/>
            <a:ext cx="10043720" cy="2786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Aft>
                <a:spcPts val="800"/>
              </a:spcAft>
              <a:defRPr/>
            </a:pPr>
            <a:r>
              <a:rPr lang="en-US" altLang="zh-CN" sz="36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的公平性</a:t>
            </a:r>
            <a:endParaRPr kumimoji="0" lang="zh-CN" altLang="en-US" sz="3600" b="1" i="0" u="none" strike="noStrike" kern="1200" cap="none" spc="300" normalizeH="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9342" y="1720035"/>
            <a:ext cx="10854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公平性：如果</a:t>
            </a:r>
            <a:r>
              <a:rPr lang="en-US" altLang="zh-CN" sz="2400" dirty="0"/>
              <a:t>K</a:t>
            </a:r>
            <a:r>
              <a:rPr lang="zh-CN" altLang="en-US" sz="2400" dirty="0"/>
              <a:t>个</a:t>
            </a:r>
            <a:r>
              <a:rPr lang="en-US" altLang="zh-CN" sz="2400" dirty="0"/>
              <a:t>TCP session</a:t>
            </a:r>
            <a:r>
              <a:rPr lang="zh-CN" altLang="en-US" sz="2400" dirty="0"/>
              <a:t>共享相同的瓶颈带宽</a:t>
            </a:r>
            <a:r>
              <a:rPr lang="en-US" altLang="zh-CN" sz="2400" dirty="0"/>
              <a:t>R</a:t>
            </a:r>
            <a:r>
              <a:rPr lang="zh-CN" altLang="en-US" sz="2400" dirty="0"/>
              <a:t>，那么每个</a:t>
            </a:r>
            <a:r>
              <a:rPr lang="en-US" altLang="zh-CN" sz="2400" dirty="0"/>
              <a:t>Session</a:t>
            </a:r>
            <a:r>
              <a:rPr lang="zh-CN" altLang="en-US" sz="2400" dirty="0"/>
              <a:t>的平均速率为</a:t>
            </a:r>
            <a:r>
              <a:rPr lang="en-US" altLang="zh-CN" sz="2400" dirty="0"/>
              <a:t>R/K</a:t>
            </a:r>
            <a:endParaRPr lang="zh-CN" altLang="en-US" sz="24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31882" y="2691038"/>
            <a:ext cx="3543300" cy="29489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8483" y="3479952"/>
            <a:ext cx="2638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具有公平性</a:t>
            </a:r>
          </a:p>
        </p:txBody>
      </p:sp>
      <p:sp>
        <p:nvSpPr>
          <p:cNvPr id="8" name="矩形 7"/>
          <p:cNvSpPr/>
          <p:nvPr/>
        </p:nvSpPr>
        <p:spPr>
          <a:xfrm>
            <a:off x="5064118" y="335684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3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endParaRPr lang="zh-CN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5632" y="4808981"/>
            <a:ext cx="6096000" cy="1323439"/>
          </a:xfrm>
          <a:prstGeom prst="rect">
            <a:avLst/>
          </a:prstGeom>
          <a:solidFill>
            <a:schemeClr val="tx1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产生公平性的根本原因在于拥塞发生必然导致数据包丢失，而数据包丢失会导致各数据流之间为争抢有限的网络资源发生竞争，争抢能力弱的数据流将受到更多损害。因此，没有拥塞，也就没有公平性问题。</a:t>
            </a:r>
            <a:endParaRPr lang="en-US" altLang="zh-CN" sz="20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Aft>
                <a:spcPts val="800"/>
              </a:spcAft>
              <a:defRPr/>
            </a:pPr>
            <a:r>
              <a:rPr lang="en-US" altLang="zh-CN" sz="36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的公平性</a:t>
            </a:r>
          </a:p>
        </p:txBody>
      </p:sp>
      <p:sp>
        <p:nvSpPr>
          <p:cNvPr id="4" name="矩形 3"/>
          <p:cNvSpPr/>
          <p:nvPr/>
        </p:nvSpPr>
        <p:spPr>
          <a:xfrm>
            <a:off x="1055914" y="1468122"/>
            <a:ext cx="961208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公平性与</a:t>
            </a:r>
            <a:r>
              <a:rPr lang="en-US" altLang="zh-CN" sz="2800" dirty="0"/>
              <a:t>UDP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多媒体应用通常不使用</a:t>
            </a:r>
            <a:r>
              <a:rPr lang="en-US" altLang="zh-CN" sz="2400" dirty="0"/>
              <a:t>TCP</a:t>
            </a:r>
            <a:r>
              <a:rPr lang="zh-CN" altLang="en-US" sz="2400" dirty="0"/>
              <a:t>，以免被拥塞控制机制限制速率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使用</a:t>
            </a:r>
            <a:r>
              <a:rPr lang="en-US" altLang="zh-CN" sz="2400" dirty="0"/>
              <a:t>UDP</a:t>
            </a:r>
            <a:r>
              <a:rPr lang="zh-CN" altLang="en-US" sz="2400" dirty="0"/>
              <a:t>：以恒定速率发送，能够容忍丢失</a:t>
            </a:r>
          </a:p>
        </p:txBody>
      </p:sp>
      <p:sp>
        <p:nvSpPr>
          <p:cNvPr id="11" name="矩形 10"/>
          <p:cNvSpPr/>
          <p:nvPr/>
        </p:nvSpPr>
        <p:spPr>
          <a:xfrm>
            <a:off x="1143000" y="3666330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公平性与并发</a:t>
            </a:r>
            <a:r>
              <a:rPr lang="en-US" altLang="zh-CN" sz="2800" dirty="0"/>
              <a:t>TCP</a:t>
            </a:r>
            <a:r>
              <a:rPr lang="zh-CN" altLang="en-US" sz="2800" dirty="0"/>
              <a:t>连接</a:t>
            </a:r>
          </a:p>
          <a:p>
            <a:pPr lvl="2"/>
            <a:r>
              <a:rPr lang="zh-CN" altLang="en-US" sz="2400" dirty="0"/>
              <a:t>某些应用会打开多个并发连接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/>
              <a:t>Web</a:t>
            </a:r>
            <a:r>
              <a:rPr lang="zh-CN" altLang="en-US" sz="2400" dirty="0"/>
              <a:t>浏览器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85" y="3731312"/>
            <a:ext cx="3441615" cy="2000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3163357" y="2651967"/>
            <a:ext cx="5865286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Aft>
                <a:spcPts val="800"/>
              </a:spcAft>
              <a:defRPr/>
            </a:pPr>
            <a:r>
              <a:rPr lang="zh-CN" altLang="en-US" sz="88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谢 谢 大 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：段结构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04200" y="2586077"/>
            <a:ext cx="317500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Sequence number</a:t>
            </a:r>
            <a:br>
              <a:rPr lang="en-US" altLang="zh-CN" sz="2400" dirty="0"/>
            </a:br>
            <a:r>
              <a:rPr lang="en-US" altLang="zh-CN" sz="2400" dirty="0"/>
              <a:t>ACK number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SYN &amp; FIN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09" y="1202265"/>
            <a:ext cx="6437492" cy="51392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：序列号和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ACK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6132" y="2520949"/>
            <a:ext cx="4622799" cy="279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Sequence number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指的段中第一个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的编号，而不是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的编号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连接时双方随机选择序列号，且交换这个信息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3071" y="2520949"/>
            <a:ext cx="5791199" cy="390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ACK number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指的段中第一个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的编号，而不是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的编号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希望接收到的下一个字节的序列号 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使用的是累计确认机制，表示此序列号之前的所有字节都被正确的接受了</a:t>
            </a:r>
            <a:br>
              <a:rPr lang="zh-CN" altLang="en-US" sz="2400" dirty="0"/>
            </a:b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6131" y="1285502"/>
            <a:ext cx="9753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通信双方需要判断自己已经发送的数据包是否都被接收方收到，从而引入了序列号和确认号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：实例理解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240" y="820411"/>
            <a:ext cx="5061139" cy="57243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6586" y="1024467"/>
            <a:ext cx="5386214" cy="5014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 = 42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，取决于建立连接的时候随机生成的初始值。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 = 79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，期望收到的下一个字节的序列号是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79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回传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 = 79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，与前面的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相对应。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ACK =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前一个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 + 1 = 43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，表示下一个希望收到的字节序号是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且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43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之前已经正确收到。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：兼具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GBN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SR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特点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42" y="1220826"/>
            <a:ext cx="8031690" cy="22081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5999" y="3829415"/>
            <a:ext cx="8068733" cy="16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具有</a:t>
            </a:r>
            <a:r>
              <a:rPr lang="en-US" altLang="zh-CN" sz="2400" dirty="0"/>
              <a:t>SR</a:t>
            </a:r>
            <a:r>
              <a:rPr lang="zh-CN" altLang="en-US" sz="2400" dirty="0"/>
              <a:t>特点：发送方和接收方都设有缓存，以方便处理</a:t>
            </a:r>
            <a:r>
              <a:rPr lang="en-US" altLang="zh-CN" sz="2400" dirty="0"/>
              <a:t>segment</a:t>
            </a:r>
            <a:r>
              <a:rPr lang="zh-CN" altLang="en-US" sz="2400" dirty="0"/>
              <a:t>乱序问题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具有</a:t>
            </a:r>
            <a:r>
              <a:rPr lang="en-US" altLang="zh-CN" sz="2400" dirty="0"/>
              <a:t>GBN</a:t>
            </a:r>
            <a:r>
              <a:rPr lang="zh-CN" altLang="en-US" sz="2400" dirty="0"/>
              <a:t>特点：使用累计确认机制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318908" y="235636"/>
            <a:ext cx="5472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：连接的建立（三次握手）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585" y="1397000"/>
            <a:ext cx="5386214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Step1</a:t>
            </a:r>
            <a:r>
              <a:rPr lang="zh-CN" altLang="en-US" sz="2400" dirty="0"/>
              <a:t>：</a:t>
            </a:r>
            <a:r>
              <a:rPr lang="en-US" altLang="zh-CN" sz="2400" dirty="0"/>
              <a:t>client host sends TCP SYN</a:t>
            </a:r>
            <a:br>
              <a:rPr lang="en-US" altLang="zh-CN" sz="2400" dirty="0"/>
            </a:br>
            <a:r>
              <a:rPr lang="en-US" altLang="zh-CN" sz="2400" dirty="0"/>
              <a:t>segment to server </a:t>
            </a:r>
            <a:br>
              <a:rPr lang="en-US" altLang="zh-CN" sz="2400" dirty="0"/>
            </a:br>
            <a:r>
              <a:rPr lang="en-US" altLang="zh-CN" sz="2400" dirty="0"/>
              <a:t>Step2</a:t>
            </a:r>
            <a:r>
              <a:rPr lang="zh-CN" altLang="en-US" sz="2400" dirty="0"/>
              <a:t>：</a:t>
            </a:r>
            <a:r>
              <a:rPr lang="en-US" altLang="zh-CN" sz="2400" dirty="0"/>
              <a:t>server host receives SYN, replies with SYNACK segment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Step 3: client receives SYNACK, replies with ACK segment, which may</a:t>
            </a:r>
            <a:br>
              <a:rPr lang="en-US" altLang="zh-CN" sz="2400" dirty="0"/>
            </a:br>
            <a:r>
              <a:rPr lang="en-US" altLang="zh-CN" sz="2400" dirty="0"/>
              <a:t>contain data </a:t>
            </a:r>
            <a:endParaRPr lang="zh-CN" altLang="en-US" sz="2400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2" y="778078"/>
            <a:ext cx="5809021" cy="58335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58,259,260,261,"/>
  <p:tag name="MH_CONTENTSID" val="257"/>
  <p:tag name="ISPRING_PRESENTATION_TITLE" val="黑色商业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2248"/>
  <p:tag name="MH_LIBRARY" val="CONTENTS"/>
  <p:tag name="MH_TYPE" val="NUMBER"/>
  <p:tag name="ID" val="626775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3010"/>
  <p:tag name="MH_LIBRARY" val="GRAPHIC"/>
  <p:tag name="TIMING" val="|1.6|0.7|0.8|0.6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2248"/>
  <p:tag name="MH_LIBRARY" val="CONTENTS"/>
  <p:tag name="MH_AUTOCOLOR" val="TRUE"/>
  <p:tag name="MH_TYPE" val="CONTENTS"/>
  <p:tag name="ID" val="626775"/>
  <p:tag name="TIMING" val="|2.1|0.7|0.3|0.8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3010"/>
  <p:tag name="MH_LIBRARY" val="GRAPHIC"/>
  <p:tag name="TIMING" val="|1.1|0.8|0.8|1.1|0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2248"/>
  <p:tag name="MH_LIBRARY" val="CONTENTS"/>
  <p:tag name="MH_TYPE" val="OTHERS"/>
  <p:tag name="ID" val="6267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3010"/>
  <p:tag name="MH_LIBRARY" val="GRAPHIC"/>
  <p:tag name="TIMING" val="|0.8|0.6|0.6|0.5|0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2248"/>
  <p:tag name="MH_LIBRARY" val="CONTENTS"/>
  <p:tag name="MH_TYPE" val="OTHERS"/>
  <p:tag name="ID" val="6267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2248"/>
  <p:tag name="MH_LIBRARY" val="CONTENTS"/>
  <p:tag name="MH_TYPE" val="ENTRY"/>
  <p:tag name="ID" val="626775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2248"/>
  <p:tag name="MH_LIBRARY" val="CONTENTS"/>
  <p:tag name="MH_TYPE" val="NUMBER"/>
  <p:tag name="ID" val="626775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2248"/>
  <p:tag name="MH_LIBRARY" val="CONTENTS"/>
  <p:tag name="MH_TYPE" val="ENTRY"/>
  <p:tag name="ID" val="626775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2248"/>
  <p:tag name="MH_LIBRARY" val="CONTENTS"/>
  <p:tag name="MH_TYPE" val="NUMBER"/>
  <p:tag name="ID" val="626775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172248"/>
  <p:tag name="MH_LIBRARY" val="CONTENTS"/>
  <p:tag name="MH_TYPE" val="ENTRY"/>
  <p:tag name="ID" val="626775"/>
  <p:tag name="MH_ORDER" val="4"/>
</p:tagLst>
</file>

<file path=ppt/theme/theme1.xml><?xml version="1.0" encoding="utf-8"?>
<a:theme xmlns:a="http://schemas.openxmlformats.org/drawingml/2006/main" name="Office 主题​​">
  <a:themeElements>
    <a:clrScheme name="自定义 89">
      <a:dk1>
        <a:srgbClr val="F6EDED"/>
      </a:dk1>
      <a:lt1>
        <a:srgbClr val="FFFFFF"/>
      </a:lt1>
      <a:dk2>
        <a:srgbClr val="778495"/>
      </a:dk2>
      <a:lt2>
        <a:srgbClr val="F0F0F0"/>
      </a:lt2>
      <a:accent1>
        <a:srgbClr val="F9B359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F9B359"/>
      </a:hlink>
      <a:folHlink>
        <a:srgbClr val="BFBFBF"/>
      </a:folHlink>
    </a:clrScheme>
    <a:fontScheme name="rjiu1riv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89">
    <a:dk1>
      <a:srgbClr val="F6EDED"/>
    </a:dk1>
    <a:lt1>
      <a:srgbClr val="FFFFFF"/>
    </a:lt1>
    <a:dk2>
      <a:srgbClr val="778495"/>
    </a:dk2>
    <a:lt2>
      <a:srgbClr val="F0F0F0"/>
    </a:lt2>
    <a:accent1>
      <a:srgbClr val="F9B359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9B35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2894</Words>
  <Application>Microsoft Office PowerPoint</Application>
  <PresentationFormat>宽屏</PresentationFormat>
  <Paragraphs>321</Paragraphs>
  <Slides>45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-apple-system</vt:lpstr>
      <vt:lpstr>Gill Sans</vt:lpstr>
      <vt:lpstr>等线</vt:lpstr>
      <vt:lpstr>黑体</vt:lpstr>
      <vt:lpstr>微软雅黑 Light</vt:lpstr>
      <vt:lpstr>Arial</vt:lpstr>
      <vt:lpstr>Arial Narrow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梅 智敏</cp:lastModifiedBy>
  <cp:revision>109</cp:revision>
  <dcterms:created xsi:type="dcterms:W3CDTF">2017-09-16T07:28:00Z</dcterms:created>
  <dcterms:modified xsi:type="dcterms:W3CDTF">2020-10-12T01:28:27Z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