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0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59"/>
    <a:srgbClr val="5B5B5B"/>
    <a:srgbClr val="93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36C4-28D5-417E-9725-7D853AB02A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F3CA-0E75-4C5B-80B0-09A0D833F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0D2D9-F22A-46F9-A4BD-9B17AE22199E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7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8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6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3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6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0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0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1D36-0941-4416-ACD2-D0FE41EA8D2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962589" y="1689558"/>
            <a:ext cx="5075428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6600" b="1" dirty="0">
              <a:solidFill>
                <a:srgbClr val="F9B359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+mn-ea"/>
                <a:sym typeface="+mn-ea"/>
              </a:rPr>
              <a:t>TCP段结构和连接管理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endParaRPr lang="zh-CN" altLang="en-US" sz="4000" b="1" dirty="0">
              <a:solidFill>
                <a:srgbClr val="F9B359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26940" y="2778672"/>
            <a:ext cx="0" cy="615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5400000">
            <a:off x="4136696" y="2787506"/>
            <a:ext cx="454844" cy="43768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305024">
            <a:off x="-2425695" y="-2743939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7706098">
            <a:off x="10297949" y="4697208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协议主要特点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6F1D6-8B37-48EB-9285-4CC6DDF77549}"/>
              </a:ext>
            </a:extLst>
          </p:cNvPr>
          <p:cNvSpPr txBox="1"/>
          <p:nvPr/>
        </p:nvSpPr>
        <p:spPr>
          <a:xfrm>
            <a:off x="1354667" y="1446944"/>
            <a:ext cx="10278535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点对点的通信机制：一个发送方，一个接收方 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全双工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(full-duplex)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：同一连接中能够传输双向数据流 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提供可靠、按序的字节流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面向连接：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通信双方在发送数据之前必须建立连接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连接状态只在连接的两端中维护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两台主机上的缓存、连接状态变量、</a:t>
            </a:r>
            <a:r>
              <a:rPr lang="en-US" altLang="zh-CN" dirty="0"/>
              <a:t>socket</a:t>
            </a:r>
            <a:r>
              <a:rPr lang="zh-CN" altLang="en-US" dirty="0"/>
              <a:t>等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拥有拥塞控制、流量控制机制（弥补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UDP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的不足）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431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：段结构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6F1D6-8B37-48EB-9285-4CC6DDF77549}"/>
              </a:ext>
            </a:extLst>
          </p:cNvPr>
          <p:cNvSpPr txBox="1"/>
          <p:nvPr/>
        </p:nvSpPr>
        <p:spPr>
          <a:xfrm>
            <a:off x="8204200" y="2586077"/>
            <a:ext cx="317500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Sequence number</a:t>
            </a:r>
            <a:br>
              <a:rPr lang="en-US" altLang="zh-CN" sz="2400" dirty="0"/>
            </a:br>
            <a:r>
              <a:rPr lang="en-US" altLang="zh-CN" sz="2400" dirty="0"/>
              <a:t>ACK number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SYN &amp; FIN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C3CE52-06F8-48E8-ADC2-42569E925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09" y="1202265"/>
            <a:ext cx="6437492" cy="513926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6886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：序列号和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ACK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6F1D6-8B37-48EB-9285-4CC6DDF77549}"/>
              </a:ext>
            </a:extLst>
          </p:cNvPr>
          <p:cNvSpPr txBox="1"/>
          <p:nvPr/>
        </p:nvSpPr>
        <p:spPr>
          <a:xfrm>
            <a:off x="1236132" y="2520949"/>
            <a:ext cx="4622799" cy="279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Sequence number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指的段中第一个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的编号，而不是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的编号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连接时双方随机选择序列号，且交换这个信息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FABE0-F70D-487F-BECD-C0D5AA48C82E}"/>
              </a:ext>
            </a:extLst>
          </p:cNvPr>
          <p:cNvSpPr txBox="1"/>
          <p:nvPr/>
        </p:nvSpPr>
        <p:spPr>
          <a:xfrm>
            <a:off x="6333071" y="2520949"/>
            <a:ext cx="5791199" cy="390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ACK number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指的段中第一个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的编号，而不是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的编号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希望接收到的下一个字节的序列号 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使用的是累计确认机制，表示此序列号之前的所有字节都被正确的接受了</a:t>
            </a:r>
            <a:br>
              <a:rPr lang="zh-CN" altLang="en-US" sz="2400" dirty="0"/>
            </a:b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9CC92B-E130-4774-97DB-25731C50DE66}"/>
              </a:ext>
            </a:extLst>
          </p:cNvPr>
          <p:cNvSpPr/>
          <p:nvPr/>
        </p:nvSpPr>
        <p:spPr>
          <a:xfrm>
            <a:off x="1236131" y="1285502"/>
            <a:ext cx="9753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通信双方需要判断自己已经发送的数据包是否都被接收方收到，从而引入了序列号和确认号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3515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：实例理解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C1F8A7-BC92-45E3-B6BD-3D1CCB8C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40" y="820411"/>
            <a:ext cx="5061139" cy="5724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6BF729-5D1A-4855-8756-F71F87635963}"/>
              </a:ext>
            </a:extLst>
          </p:cNvPr>
          <p:cNvSpPr txBox="1"/>
          <p:nvPr/>
        </p:nvSpPr>
        <p:spPr>
          <a:xfrm>
            <a:off x="506586" y="1024467"/>
            <a:ext cx="5386214" cy="5014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 = 42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，这是建立连接的时候随机生成的。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 = 79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，期望收到的下一个字节的序列号是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79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回传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 = 79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，与前面的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相对应。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 =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前一个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 + 1 = 43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，表示下一个希望收到的字节序号是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且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之前已经正确收到。</a:t>
            </a:r>
            <a:endParaRPr lang="zh-CN" altLang="en-US" sz="2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8554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：连接的建立（三次握手）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6BF729-5D1A-4855-8756-F71F87635963}"/>
              </a:ext>
            </a:extLst>
          </p:cNvPr>
          <p:cNvSpPr txBox="1"/>
          <p:nvPr/>
        </p:nvSpPr>
        <p:spPr>
          <a:xfrm>
            <a:off x="506585" y="1397000"/>
            <a:ext cx="5386214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Step1</a:t>
            </a:r>
            <a:r>
              <a:rPr lang="zh-CN" altLang="en-US" sz="2400" dirty="0"/>
              <a:t>：</a:t>
            </a:r>
            <a:r>
              <a:rPr lang="en-US" altLang="zh-CN" sz="2400" dirty="0"/>
              <a:t>client host sends TCP SYN</a:t>
            </a:r>
            <a:br>
              <a:rPr lang="en-US" altLang="zh-CN" sz="2400" dirty="0"/>
            </a:br>
            <a:r>
              <a:rPr lang="en-US" altLang="zh-CN" sz="2400" dirty="0"/>
              <a:t>segment to server </a:t>
            </a:r>
            <a:br>
              <a:rPr lang="en-US" altLang="zh-CN" sz="2400" dirty="0"/>
            </a:br>
            <a:r>
              <a:rPr lang="en-US" altLang="zh-CN" sz="2400" dirty="0"/>
              <a:t>Step2</a:t>
            </a:r>
            <a:r>
              <a:rPr lang="zh-CN" altLang="en-US" sz="2400" dirty="0"/>
              <a:t>：</a:t>
            </a:r>
            <a:r>
              <a:rPr lang="en-US" altLang="zh-CN" sz="2400" dirty="0"/>
              <a:t>server host receives SYN, replies with SYNACK segment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Step 3: client receives SYNACK, replies with ACK segment, which may</a:t>
            </a:r>
            <a:br>
              <a:rPr lang="en-US" altLang="zh-CN" sz="2400" dirty="0"/>
            </a:br>
            <a:r>
              <a:rPr lang="en-US" altLang="zh-CN" sz="2400" dirty="0"/>
              <a:t>contain data </a:t>
            </a:r>
            <a:endParaRPr lang="zh-CN" altLang="en-US" sz="2400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7264CB9A-736A-4BE9-82D3-EB3989B70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2" y="778078"/>
            <a:ext cx="5809021" cy="583353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6784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：二次握手为什么不行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782654-D754-49B3-9EEA-4CC706B75D66}"/>
              </a:ext>
            </a:extLst>
          </p:cNvPr>
          <p:cNvSpPr txBox="1"/>
          <p:nvPr/>
        </p:nvSpPr>
        <p:spPr>
          <a:xfrm>
            <a:off x="770466" y="1582340"/>
            <a:ext cx="106510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为了实现可靠数据传输， </a:t>
            </a:r>
            <a:r>
              <a:rPr lang="en-US" altLang="zh-CN" sz="2400" dirty="0"/>
              <a:t>TCP </a:t>
            </a:r>
            <a:r>
              <a:rPr lang="zh-CN" altLang="en-US" sz="2400" dirty="0"/>
              <a:t>协议的通信双方， 都必须</a:t>
            </a:r>
            <a:r>
              <a:rPr lang="zh-CN" altLang="en-US" sz="2400" dirty="0">
                <a:solidFill>
                  <a:srgbClr val="FFFF00"/>
                </a:solidFill>
              </a:rPr>
              <a:t>维护一个序列号</a:t>
            </a:r>
            <a:r>
              <a:rPr lang="zh-CN" altLang="en-US" sz="2400" dirty="0"/>
              <a:t>， 以标识发送出去的数据包中， 哪些是已经被对方收到的。 </a:t>
            </a:r>
            <a:r>
              <a:rPr lang="zh-CN" altLang="en-US" sz="2400" dirty="0">
                <a:solidFill>
                  <a:srgbClr val="FFFF00"/>
                </a:solidFill>
              </a:rPr>
              <a:t>三次握手的过程即是通信双方相互告知序列号起始值， 并确认对方已经收到了序列号起始值的必经步骤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如果只是两次握手， 至多只有连接发起方的起始序列号能被确认， 另一方选择的序列号则得不到确认</a:t>
            </a:r>
          </a:p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5400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：二次握手为什么不行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A788F0-0DA6-490E-BBA0-D6DAE49B57A9}"/>
              </a:ext>
            </a:extLst>
          </p:cNvPr>
          <p:cNvSpPr txBox="1"/>
          <p:nvPr/>
        </p:nvSpPr>
        <p:spPr>
          <a:xfrm>
            <a:off x="416273" y="1625600"/>
            <a:ext cx="5277559" cy="380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TCP </a:t>
            </a:r>
            <a:r>
              <a:rPr lang="zh-CN" altLang="en-US" sz="2000" dirty="0"/>
              <a:t>协议为了实现可靠传输， 通信双方需要判断自己已经发送的数据包是否都被接收方收到， 如果没收到， 就需要重发。 为了实现这个需求， 很自然地就会引出</a:t>
            </a:r>
            <a:r>
              <a:rPr lang="zh-CN" altLang="en-US" sz="2000" b="1" dirty="0"/>
              <a:t>序号（</a:t>
            </a:r>
            <a:r>
              <a:rPr lang="en-US" altLang="zh-CN" sz="2000" b="1" dirty="0"/>
              <a:t>sequence number</a:t>
            </a:r>
            <a:r>
              <a:rPr lang="zh-CN" altLang="en-US" sz="2000" b="1" dirty="0"/>
              <a:t>）</a:t>
            </a:r>
            <a:r>
              <a:rPr lang="en-US" altLang="zh-CN" sz="2000" dirty="0"/>
              <a:t> </a:t>
            </a:r>
            <a:r>
              <a:rPr lang="zh-CN" altLang="en-US" sz="2000" dirty="0"/>
              <a:t>和 </a:t>
            </a:r>
            <a:r>
              <a:rPr lang="zh-CN" altLang="en-US" sz="2000" b="1" dirty="0"/>
              <a:t>确认号（</a:t>
            </a:r>
            <a:r>
              <a:rPr lang="en-US" altLang="zh-CN" sz="2000" b="1" dirty="0"/>
              <a:t>acknowledgement number</a:t>
            </a:r>
            <a:r>
              <a:rPr lang="zh-CN" altLang="en-US" sz="2000" b="1" dirty="0"/>
              <a:t>）</a:t>
            </a:r>
            <a:r>
              <a:rPr lang="en-US" altLang="zh-CN" sz="2000" dirty="0"/>
              <a:t> </a:t>
            </a:r>
            <a:r>
              <a:rPr lang="zh-CN" altLang="en-US" sz="2000" dirty="0"/>
              <a:t>的使用。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通信双方都需要随机产生一个初始的序列号， 并且把这个起始值告诉对方</a:t>
            </a:r>
            <a:r>
              <a:rPr lang="zh-CN" altLang="en-US" sz="2400" dirty="0"/>
              <a:t>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396337-8E4E-4917-9889-6B9FC532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3" y="511089"/>
            <a:ext cx="5579531" cy="61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5810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：连接断开（四次握手）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92A35CEF-FD41-4FF5-8855-321346877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984" y="820411"/>
            <a:ext cx="4861504" cy="56227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88C9E6-34B4-40A7-A249-DC98C06D9645}"/>
              </a:ext>
            </a:extLst>
          </p:cNvPr>
          <p:cNvSpPr txBox="1"/>
          <p:nvPr/>
        </p:nvSpPr>
        <p:spPr>
          <a:xfrm>
            <a:off x="416512" y="1479716"/>
            <a:ext cx="5984291" cy="389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Step1</a:t>
            </a:r>
            <a:r>
              <a:rPr lang="zh-CN" altLang="zh-CN" sz="2400" dirty="0"/>
              <a:t>：</a:t>
            </a:r>
            <a:r>
              <a:rPr lang="en-US" altLang="zh-CN" sz="2400" dirty="0"/>
              <a:t>C</a:t>
            </a:r>
            <a:r>
              <a:rPr lang="zh-CN" altLang="zh-CN" sz="2400" dirty="0"/>
              <a:t>向</a:t>
            </a:r>
            <a:r>
              <a:rPr lang="en-US" altLang="zh-CN" sz="2400" dirty="0"/>
              <a:t>S</a:t>
            </a:r>
            <a:r>
              <a:rPr lang="zh-CN" altLang="zh-CN" sz="2400" dirty="0"/>
              <a:t>发送FIN</a:t>
            </a:r>
            <a:r>
              <a:rPr lang="en-US" altLang="zh-CN" sz="2400" dirty="0"/>
              <a:t> </a:t>
            </a:r>
            <a:r>
              <a:rPr lang="zh-CN" altLang="en-US" sz="2400" dirty="0"/>
              <a:t>控制</a:t>
            </a:r>
            <a:r>
              <a:rPr lang="en-US" altLang="zh-CN" sz="2400" dirty="0"/>
              <a:t>Segment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Step2</a:t>
            </a:r>
            <a:r>
              <a:rPr lang="zh-CN" altLang="zh-CN" sz="2400" dirty="0"/>
              <a:t>：</a:t>
            </a:r>
            <a:r>
              <a:rPr lang="en-US" altLang="zh-CN" sz="2400" dirty="0"/>
              <a:t>S</a:t>
            </a:r>
            <a:r>
              <a:rPr lang="zh-CN" altLang="zh-CN" sz="2400" dirty="0"/>
              <a:t>向</a:t>
            </a:r>
            <a:r>
              <a:rPr lang="en-US" altLang="zh-CN" sz="2400" dirty="0"/>
              <a:t>C</a:t>
            </a:r>
            <a:r>
              <a:rPr lang="zh-CN" altLang="zh-CN" sz="2400" dirty="0">
                <a:latin typeface="+mn-ea"/>
              </a:rPr>
              <a:t>向回一个ACK报文段</a:t>
            </a:r>
            <a:r>
              <a:rPr lang="zh-CN" altLang="en-US" sz="2400" dirty="0">
                <a:latin typeface="+mn-ea"/>
              </a:rPr>
              <a:t>，相当于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同意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的关闭请求。此时连接关闭（假），并发送</a:t>
            </a:r>
            <a:r>
              <a:rPr lang="en-US" altLang="zh-CN" sz="2400" dirty="0">
                <a:latin typeface="+mn-ea"/>
              </a:rPr>
              <a:t>FIN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Step3</a:t>
            </a:r>
            <a:r>
              <a:rPr lang="zh-CN" altLang="zh-CN" sz="2400" dirty="0"/>
              <a:t>：</a:t>
            </a:r>
            <a:r>
              <a:rPr lang="fr-FR" altLang="zh-CN" dirty="0"/>
              <a:t> 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fr-FR" sz="2400" dirty="0">
                <a:latin typeface="+mn-ea"/>
              </a:rPr>
              <a:t>收到</a:t>
            </a:r>
            <a:r>
              <a:rPr lang="fr-FR" altLang="zh-CN" sz="2400" dirty="0">
                <a:latin typeface="+mn-ea"/>
              </a:rPr>
              <a:t>FIN, </a:t>
            </a:r>
            <a:r>
              <a:rPr lang="zh-CN" altLang="fr-FR" sz="2400" dirty="0">
                <a:latin typeface="+mn-ea"/>
              </a:rPr>
              <a:t>回复</a:t>
            </a:r>
            <a:r>
              <a:rPr lang="fr-FR" altLang="zh-CN" sz="2400" dirty="0">
                <a:latin typeface="+mn-ea"/>
              </a:rPr>
              <a:t>ACK</a:t>
            </a:r>
            <a:r>
              <a:rPr lang="zh-CN" altLang="en-US" sz="2400" dirty="0">
                <a:latin typeface="+mn-ea"/>
              </a:rPr>
              <a:t>（有重复发送机制）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Step4</a:t>
            </a:r>
            <a:r>
              <a:rPr lang="zh-CN" altLang="zh-CN" sz="2400" dirty="0"/>
              <a:t>：</a:t>
            </a:r>
            <a:r>
              <a:rPr lang="en-US" altLang="zh-CN" dirty="0"/>
              <a:t> 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收到</a:t>
            </a:r>
            <a:r>
              <a:rPr lang="en-US" altLang="zh-CN" sz="2400" dirty="0">
                <a:latin typeface="+mn-ea"/>
              </a:rPr>
              <a:t>ACK. </a:t>
            </a:r>
            <a:r>
              <a:rPr lang="zh-CN" altLang="en-US" sz="2400" dirty="0">
                <a:latin typeface="+mn-ea"/>
              </a:rPr>
              <a:t>连接关闭（真）</a:t>
            </a:r>
            <a:endParaRPr lang="en-US" altLang="zh-CN" sz="2400" dirty="0">
              <a:latin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0848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58,259,260,261,"/>
  <p:tag name="MH_CONTENTSID" val="257"/>
  <p:tag name="ISPRING_PRESENTATION_TITLE" val="黑色商业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3010"/>
  <p:tag name="MH_LIBRARY" val="GRAPHIC"/>
  <p:tag name="TIMING" val="|0.8|0.6|0.6|0.5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heme/theme1.xml><?xml version="1.0" encoding="utf-8"?>
<a:theme xmlns:a="http://schemas.openxmlformats.org/drawingml/2006/main" name="Office 主题​​">
  <a:themeElements>
    <a:clrScheme name="自定义 89">
      <a:dk1>
        <a:srgbClr val="F6EDED"/>
      </a:dk1>
      <a:lt1>
        <a:srgbClr val="FFFFFF"/>
      </a:lt1>
      <a:dk2>
        <a:srgbClr val="778495"/>
      </a:dk2>
      <a:lt2>
        <a:srgbClr val="F0F0F0"/>
      </a:lt2>
      <a:accent1>
        <a:srgbClr val="F9B359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F9B359"/>
      </a:hlink>
      <a:folHlink>
        <a:srgbClr val="BFBFBF"/>
      </a:folHlink>
    </a:clrScheme>
    <a:fontScheme name="rjiu1riv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620</Words>
  <Application>Microsoft Office PowerPoint</Application>
  <PresentationFormat>宽屏</PresentationFormat>
  <Paragraphs>52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黑体</vt:lpstr>
      <vt:lpstr>微软雅黑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梅 智敏</cp:lastModifiedBy>
  <cp:revision>129</cp:revision>
  <dcterms:created xsi:type="dcterms:W3CDTF">2017-09-16T07:28:00Z</dcterms:created>
  <dcterms:modified xsi:type="dcterms:W3CDTF">2020-10-11T17:51:07Z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