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382" r:id="rId2"/>
    <p:sldId id="428" r:id="rId3"/>
    <p:sldId id="484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8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81" r:id="rId28"/>
    <p:sldId id="451" r:id="rId29"/>
    <p:sldId id="452" r:id="rId30"/>
    <p:sldId id="453" r:id="rId31"/>
    <p:sldId id="482" r:id="rId32"/>
    <p:sldId id="454" r:id="rId33"/>
    <p:sldId id="455" r:id="rId34"/>
    <p:sldId id="456" r:id="rId35"/>
    <p:sldId id="457" r:id="rId36"/>
    <p:sldId id="483" r:id="rId37"/>
    <p:sldId id="458" r:id="rId38"/>
    <p:sldId id="460" r:id="rId39"/>
    <p:sldId id="485" r:id="rId40"/>
    <p:sldId id="461" r:id="rId41"/>
    <p:sldId id="462" r:id="rId4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85468" autoAdjust="0"/>
  </p:normalViewPr>
  <p:slideViewPr>
    <p:cSldViewPr>
      <p:cViewPr varScale="1">
        <p:scale>
          <a:sx n="78" d="100"/>
          <a:sy n="78" d="100"/>
        </p:scale>
        <p:origin x="205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mbalib.com/wiki/%E5%8D%97%E5%8A%A0%E5%B7%9E%E5%A4%A7%E5%AD%A6" TargetMode="External"/><Relationship Id="rId7" Type="http://schemas.openxmlformats.org/officeDocument/2006/relationships/hyperlink" Target="https://wiki.mbalib.com/w/index.php?title=Win-win%E7%90%86%E8%AE%BA&amp;action=edit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iki.mbalib.com/wiki/%E8%9E%BA%E6%97%8B%E6%A8%A1%E5%9E%8B" TargetMode="External"/><Relationship Id="rId5" Type="http://schemas.openxmlformats.org/officeDocument/2006/relationships/hyperlink" Target="https://wiki.mbalib.com/wiki/%E8%BD%AF%E4%BB%B6%E8%BF%87%E7%A8%8B" TargetMode="External"/><Relationship Id="rId4" Type="http://schemas.openxmlformats.org/officeDocument/2006/relationships/hyperlink" Target="https://wiki.mbalib.com/wiki/COCOMO%E6%A8%A1%E5%9E%8B" TargetMode="Externa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175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723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902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389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247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564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核实、验证，对做的过程是否符合规定的审核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确认，对做的结果是否正确的审核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760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39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762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526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43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442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580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606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434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8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959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955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549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645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2584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542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342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8716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6643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9190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293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美国著名软件工程专家</a:t>
            </a:r>
            <a:r>
              <a:rPr lang="en-US" altLang="zh-CN" dirty="0" err="1"/>
              <a:t>B.W.Boehm</a:t>
            </a:r>
            <a:r>
              <a:rPr lang="zh-CN" altLang="en-US" dirty="0"/>
              <a:t>于</a:t>
            </a:r>
            <a:r>
              <a:rPr lang="en-US" altLang="zh-CN" dirty="0"/>
              <a:t>1983</a:t>
            </a:r>
            <a:r>
              <a:rPr lang="zh-CN" altLang="en-US" dirty="0"/>
              <a:t>年提出了软件工程的</a:t>
            </a:r>
            <a:r>
              <a:rPr lang="en-US" altLang="zh-CN" dirty="0"/>
              <a:t>7</a:t>
            </a:r>
            <a:r>
              <a:rPr lang="zh-CN" altLang="en-US" dirty="0"/>
              <a:t>条基本原理</a:t>
            </a:r>
            <a:endParaRPr lang="en-US" altLang="zh-CN" dirty="0"/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巴利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·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玻姆（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Barry W. Boehm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1935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美国国家工程院院士，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AIAA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ACM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会士（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Fellow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），他从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年开始就尝试在软件开发的敏捷和纪律之间寻找平衡点，他是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软件工程教授和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 tooltip="南加州大学"/>
              </a:rPr>
              <a:t>南加州大学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软件工程中心主任。美国国防部高级研究计划署（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DARPA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）技术办公室的主任，并担任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（世界著名的军工系统承包商）的首席科学家，美国空军科学顾问委员会主席。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Boehm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博士的贡献包括提出了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4" tooltip="COCOMO模型"/>
              </a:rPr>
              <a:t>COCOMO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4" tooltip="COCOMO模型"/>
              </a:rPr>
              <a:t>模型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Constructive Cost Model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，结构性成本模型）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5" tooltip="软件过程"/>
              </a:rPr>
              <a:t>软件过程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6" tooltip="螺旋模型"/>
              </a:rPr>
              <a:t>螺旋模型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及适用于软件管理和需求决断的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理论（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7" tooltip="Win-win理论"/>
              </a:rPr>
              <a:t>win-win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7" tooltip="Win-win理论"/>
              </a:rPr>
              <a:t>理论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两种先进的软件工程环境：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软件生产率系统和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Quantum Leap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环境。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他还出版了经典书籍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软件工程经济学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5531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5126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2609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5615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Conquer </a:t>
            </a:r>
            <a:r>
              <a:rPr lang="zh-CN" altLang="en-US" dirty="0"/>
              <a:t>英 </a:t>
            </a:r>
            <a:r>
              <a:rPr lang="en-US" altLang="zh-CN" dirty="0"/>
              <a:t>[‘</a:t>
            </a:r>
            <a:r>
              <a:rPr lang="en-US" altLang="zh-CN" dirty="0" err="1"/>
              <a:t>kɒŋkə</a:t>
            </a:r>
            <a:r>
              <a:rPr lang="en-US" altLang="zh-CN" dirty="0"/>
              <a:t>]</a:t>
            </a:r>
            <a:r>
              <a:rPr lang="zh-CN" altLang="en-US" dirty="0"/>
              <a:t>美 </a:t>
            </a:r>
            <a:r>
              <a:rPr lang="en-US" altLang="zh-CN" dirty="0"/>
              <a:t>[’</a:t>
            </a:r>
            <a:r>
              <a:rPr lang="en-US" altLang="zh-CN" dirty="0" err="1"/>
              <a:t>kɑŋkɚ</a:t>
            </a:r>
            <a:r>
              <a:rPr lang="en-US" altLang="zh-CN" dirty="0"/>
              <a:t>]</a:t>
            </a:r>
            <a:r>
              <a:rPr lang="en-US" altLang="zh-CN" dirty="0" err="1"/>
              <a:t>vt.</a:t>
            </a:r>
            <a:r>
              <a:rPr lang="en-US" altLang="zh-CN" dirty="0"/>
              <a:t> </a:t>
            </a:r>
            <a:r>
              <a:rPr lang="zh-CN" altLang="en-US" dirty="0"/>
              <a:t>战胜，征服；攻克，攻取 </a:t>
            </a:r>
            <a:r>
              <a:rPr lang="en-US" altLang="zh-CN" dirty="0"/>
              <a:t>vi. </a:t>
            </a:r>
            <a:r>
              <a:rPr lang="zh-CN" altLang="en-US" dirty="0"/>
              <a:t>胜利；得胜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5638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不要再发明轮子了，不要重复你自己！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111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6423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doctrine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（道义）</a:t>
            </a:r>
            <a:r>
              <a:rPr lang="en-US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mean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（中庸）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art of balance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：中庸之道，平衡艺术</a:t>
            </a:r>
            <a:endParaRPr lang="en-US" altLang="zh-CN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9972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Continuing change and increasing complexity: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持续变化与复杂性增加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805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93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995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82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685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08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2020/12/24</a:t>
            </a:fld>
            <a:endParaRPr lang="en-US" altLang="zh-CN" sz="1400" dirty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0000FF"/>
                </a:solidFill>
              </a:rPr>
              <a:t>哈工大</a:t>
            </a:r>
            <a:r>
              <a:rPr lang="zh-CN" altLang="en-US" sz="1400" dirty="0">
                <a:solidFill>
                  <a:srgbClr val="0000FF"/>
                </a:solidFill>
              </a:rPr>
              <a:t>计算机</a:t>
            </a:r>
            <a:r>
              <a:rPr lang="en-US" altLang="zh-CN" sz="1400" dirty="0">
                <a:solidFill>
                  <a:srgbClr val="0000FF"/>
                </a:solidFill>
              </a:rPr>
              <a:t>/</a:t>
            </a:r>
            <a:r>
              <a:rPr lang="en-US" altLang="zh-CN" sz="1400" dirty="0" err="1">
                <a:solidFill>
                  <a:srgbClr val="0000FF"/>
                </a:solidFill>
              </a:rPr>
              <a:t>软件学院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Line 11"/>
          <p:cNvSpPr>
            <a:spLocks noChangeShapeType="1"/>
          </p:cNvSpPr>
          <p:nvPr userDrawn="1"/>
        </p:nvSpPr>
        <p:spPr bwMode="auto">
          <a:xfrm>
            <a:off x="36513" y="485137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Line 12"/>
          <p:cNvSpPr>
            <a:spLocks noChangeShapeType="1"/>
          </p:cNvSpPr>
          <p:nvPr userDrawn="1"/>
        </p:nvSpPr>
        <p:spPr bwMode="auto">
          <a:xfrm>
            <a:off x="2411760" y="233999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Line 17"/>
          <p:cNvSpPr>
            <a:spLocks noChangeShapeType="1"/>
          </p:cNvSpPr>
          <p:nvPr userDrawn="1"/>
        </p:nvSpPr>
        <p:spPr bwMode="auto">
          <a:xfrm>
            <a:off x="36513" y="514012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45268" y="231035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0" algn="ctr" eaLnBrk="1" hangingPunct="1">
              <a:lnSpc>
                <a:spcPts val="3800"/>
              </a:lnSpc>
              <a:defRPr/>
            </a:pPr>
            <a:r>
              <a:rPr lang="zh-CN" altLang="en-US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哈工大计算学部</a:t>
            </a:r>
            <a:r>
              <a:rPr lang="en-US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</a:p>
          <a:p>
            <a:pPr lvl="0" algn="ctr" eaLnBrk="1" hangingPunct="1">
              <a:lnSpc>
                <a:spcPts val="3800"/>
              </a:lnSpc>
              <a:defRPr/>
            </a:pPr>
            <a:r>
              <a:rPr lang="zh-CN" altLang="en-US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国家示范性软件学院</a:t>
            </a:r>
            <a:endParaRPr lang="en-US" altLang="zh-CN" sz="2800" b="1" dirty="0">
              <a:solidFill>
                <a:srgbClr val="66006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 algn="ctr" eaLnBrk="1" hangingPunct="1">
              <a:lnSpc>
                <a:spcPts val="3800"/>
              </a:lnSpc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软件工程教研室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        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2020. 09</a:t>
            </a: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2047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软件工程的两个映射之一：概念映射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概念映射：问题空间的概念与解空间的模型化概念之间的映射</a:t>
            </a:r>
            <a:r>
              <a:rPr lang="zh-CN" altLang="en-US" dirty="0"/>
              <a:t>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“学生”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 (No, Name,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Grade)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“计算机学院大三学生张三”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Object Student(150310501,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张三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计算机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大三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“学生成绩”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Struct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StudentScore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StudentNo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CourseNo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Score)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“张三的软件工程课成绩为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分”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ZS_SE_SCORE (150310501,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软件工程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85)</a:t>
            </a:r>
          </a:p>
        </p:txBody>
      </p:sp>
    </p:spTree>
    <p:extLst>
      <p:ext uri="{BB962C8B-B14F-4D97-AF65-F5344CB8AC3E}">
        <p14:creationId xmlns:p14="http://schemas.microsoft.com/office/powerpoint/2010/main" val="657219692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软件工程的两个映射之二：业务逻辑映射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619250" y="3933825"/>
            <a:ext cx="6394450" cy="1879600"/>
            <a:chOff x="1075" y="2795"/>
            <a:chExt cx="4028" cy="1184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V="1">
              <a:off x="4117" y="3398"/>
              <a:ext cx="9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117" y="3056"/>
              <a:ext cx="9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学生平均成绩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390" y="3111"/>
              <a:ext cx="1748" cy="604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算法</a:t>
              </a:r>
              <a:r>
                <a:rPr lang="en-US" altLang="zh-CN" b="1" dirty="0">
                  <a:latin typeface="Times New Roman" panose="02020603050405020304" pitchFamily="18" charset="0"/>
                </a:rPr>
                <a:t>1</a:t>
              </a:r>
            </a:p>
            <a:p>
              <a:pPr algn="ctr"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计算学生平均成绩</a:t>
              </a:r>
              <a:endPara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138" y="3657"/>
              <a:ext cx="9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科目</a:t>
              </a:r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  <a:r>
                <a:rPr lang="zh-CN" altLang="en-US" b="1">
                  <a:latin typeface="Times New Roman" panose="02020603050405020304" pitchFamily="18" charset="0"/>
                </a:rPr>
                <a:t>年级</a:t>
              </a:r>
              <a:r>
                <a:rPr lang="en-US" altLang="zh-CN" b="1">
                  <a:latin typeface="Times New Roman" panose="02020603050405020304" pitchFamily="18" charset="0"/>
                </a:rPr>
                <a:t>/</a:t>
              </a:r>
              <a:r>
                <a:rPr lang="zh-CN" altLang="en-US" b="1">
                  <a:latin typeface="Times New Roman" panose="02020603050405020304" pitchFamily="18" charset="0"/>
                </a:rPr>
                <a:t>班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126" y="2795"/>
              <a:ext cx="9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学生成绩文件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593" y="3748"/>
              <a:ext cx="14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映射之后的处理逻辑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245" y="3069"/>
              <a:ext cx="317" cy="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2245" y="3601"/>
              <a:ext cx="317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075" y="3056"/>
              <a:ext cx="108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1075" y="3102"/>
              <a:ext cx="108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1075" y="3918"/>
              <a:ext cx="108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1075" y="3963"/>
              <a:ext cx="108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</p:grpSp>
      <p:sp>
        <p:nvSpPr>
          <p:cNvPr id="18" name="Rectangle 17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业务逻辑映射：问题空间的处理逻辑与解空间处理逻辑之间的映射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计算某班学生的平均分数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calculateAverageScore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[] scores) {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检索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平均算法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 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2257189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软件工程的作用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为了实现以上两个映射，软件工程需要解决以下问题：</a:t>
            </a:r>
          </a:p>
          <a:p>
            <a:pPr lvl="1"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需要设置哪些抽象层次</a:t>
            </a:r>
            <a:r>
              <a:rPr lang="en-US" altLang="zh-CN" b="1" dirty="0"/>
              <a:t>——</a:t>
            </a:r>
            <a:r>
              <a:rPr lang="zh-CN" altLang="en-US" b="1" dirty="0"/>
              <a:t>单步映射？多步映射？几步？</a:t>
            </a:r>
          </a:p>
          <a:p>
            <a:pPr lvl="1"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每一抽象层次的概念、术语与表达方式</a:t>
            </a:r>
            <a:r>
              <a:rPr lang="en-US" altLang="zh-CN" b="1" dirty="0"/>
              <a:t>——</a:t>
            </a:r>
            <a:r>
              <a:rPr lang="zh-CN" altLang="en-US" b="1" dirty="0"/>
              <a:t>公式？图形？文字？</a:t>
            </a:r>
          </a:p>
          <a:p>
            <a:pPr lvl="1"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相邻的两个抽象层次之间如何进行映射</a:t>
            </a:r>
            <a:r>
              <a:rPr lang="en-US" altLang="zh-CN" b="1" dirty="0"/>
              <a:t>——</a:t>
            </a:r>
            <a:r>
              <a:rPr lang="zh-CN" altLang="en-US" b="1" dirty="0"/>
              <a:t>需要遵循哪些途径和原则？</a:t>
            </a:r>
          </a:p>
        </p:txBody>
      </p:sp>
    </p:spTree>
    <p:extLst>
      <p:ext uri="{BB962C8B-B14F-4D97-AF65-F5344CB8AC3E}">
        <p14:creationId xmlns:p14="http://schemas.microsoft.com/office/powerpoint/2010/main" val="3851645903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535" y="619472"/>
            <a:ext cx="8224589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软件工程：不同抽象层次之间的映射过程</a:t>
            </a:r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047913"/>
              </p:ext>
            </p:extLst>
          </p:nvPr>
        </p:nvGraphicFramePr>
        <p:xfrm>
          <a:off x="1619250" y="1268760"/>
          <a:ext cx="5903913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4" name="演示文稿" r:id="rId4" imgW="4161910" imgH="3121312" progId="PowerPoint.Show.8">
                  <p:embed/>
                </p:oleObj>
              </mc:Choice>
              <mc:Fallback>
                <p:oleObj name="演示文稿" r:id="rId4" imgW="4161910" imgH="3121312" progId="PowerPoint.Show.8">
                  <p:embed/>
                  <p:pic>
                    <p:nvPicPr>
                      <p:cNvPr id="29699" name="Object 3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4723" t="2130" r="16528" b="11806"/>
                      <a:stretch>
                        <a:fillRect/>
                      </a:stretch>
                    </p:blipFill>
                    <p:spPr bwMode="auto">
                      <a:xfrm>
                        <a:off x="1619250" y="1268760"/>
                        <a:ext cx="5903913" cy="483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3432461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软件工程：不同抽象层次之间的映射过程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95288" y="1628329"/>
            <a:ext cx="8208962" cy="417693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需求分析：在一个抽象层上建立需求模型的活动，产生需求规约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，作为开发人员和客户间合作的基础，并作为以后开发阶段的输入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现实空间的需求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 需求规约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软件设计：定义实现需求规约所需的系统内部结构与行为，包括软件体系结构、数据结构、详细的处理算法、用户界面等，即所谓设计规约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Specification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，给出实现软件需求的软件解决方案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需求规约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 设计规约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206374"/>
      </p:ext>
    </p:extLst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软件工程：不同抽象层次之间的映射过程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03500" y="4222080"/>
            <a:ext cx="19621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现实空间的需求</a:t>
            </a:r>
          </a:p>
          <a:p>
            <a:pPr algn="r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需求规约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设计规约</a:t>
            </a:r>
          </a:p>
          <a:p>
            <a:pPr algn="r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代码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4653880"/>
            <a:ext cx="50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076825" y="4226843"/>
            <a:ext cx="19621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现实空间的需求</a:t>
            </a:r>
          </a:p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需求规约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设计规约</a:t>
            </a:r>
          </a:p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代码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395288" y="1340768"/>
            <a:ext cx="8208962" cy="280828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实现：由设计规约到代码的转换，以某种特定的编程语言，对设计规约中的每一个软件功能进行编码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设计规约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 代码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验证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确认：一种评估性活动，确定一个阶段的产品是否达到前阶段确立的需求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，或者确认开发的软件与需求是否一致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378200" y="5816600"/>
            <a:ext cx="1176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Bad smell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076825" y="5816600"/>
            <a:ext cx="1347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Good smell</a:t>
            </a:r>
          </a:p>
        </p:txBody>
      </p:sp>
    </p:spTree>
    <p:extLst>
      <p:ext uri="{BB962C8B-B14F-4D97-AF65-F5344CB8AC3E}">
        <p14:creationId xmlns:p14="http://schemas.microsoft.com/office/powerpoint/2010/main" val="3419685159"/>
      </p:ext>
    </p:extLst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259632" y="1556792"/>
            <a:ext cx="6552583" cy="4176464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28600" indent="-228600" algn="ctr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defRPr/>
            </a:pPr>
            <a:r>
              <a:rPr kumimoji="0" lang="zh-CN" altLang="en-US" sz="30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主要内容</a:t>
            </a:r>
            <a:endParaRPr kumimoji="0" lang="en-US" altLang="zh-CN" sz="3000" b="1" dirty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软件工程的本质：不同抽象层次之间的映射与转换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软件工程所关注的目标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软件开发中的多角色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最佳实践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软件工程的四个核心理论概念</a:t>
            </a:r>
          </a:p>
        </p:txBody>
      </p:sp>
    </p:spTree>
    <p:extLst>
      <p:ext uri="{BB962C8B-B14F-4D97-AF65-F5344CB8AC3E}">
        <p14:creationId xmlns:p14="http://schemas.microsoft.com/office/powerpoint/2010/main" val="108159527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软件工程所关注的对象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楷体_GB2312" panose="02010609030101010101" pitchFamily="49" charset="-122"/>
              </a:rPr>
              <a:t>产品：</a:t>
            </a:r>
            <a:r>
              <a:rPr lang="zh-CN" altLang="en-US" dirty="0"/>
              <a:t>各个抽象层次的产出物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楷体_GB2312" panose="02010609030101010101" pitchFamily="49" charset="-122"/>
              </a:rPr>
              <a:t>过程：</a:t>
            </a:r>
            <a:r>
              <a:rPr lang="zh-CN" altLang="en-US" dirty="0"/>
              <a:t>在各个抽象层次之间进行映射与转换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软件工程具有</a:t>
            </a:r>
            <a:r>
              <a:rPr lang="zh-CN" altLang="en-US" dirty="0">
                <a:solidFill>
                  <a:srgbClr val="FF0000"/>
                </a:solidFill>
                <a:ea typeface="楷体_GB2312" panose="02010609030101010101" pitchFamily="49" charset="-122"/>
              </a:rPr>
              <a:t>“产品与过程二相性”</a:t>
            </a:r>
            <a:r>
              <a:rPr lang="zh-CN" altLang="en-US" dirty="0"/>
              <a:t>的特点，必须把二者结合起来去考虑，而不能忽略其中任何一方</a:t>
            </a:r>
          </a:p>
          <a:p>
            <a:pPr eaLnBrk="1" hangingPunct="1"/>
            <a:endParaRPr lang="en-US" altLang="zh-CN" dirty="0"/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055553"/>
              </p:ext>
            </p:extLst>
          </p:nvPr>
        </p:nvGraphicFramePr>
        <p:xfrm>
          <a:off x="2124075" y="4365625"/>
          <a:ext cx="489743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8" name="演示文稿" r:id="rId4" imgW="240858" imgH="181447" progId="PowerPoint.Show.8">
                  <p:embed/>
                </p:oleObj>
              </mc:Choice>
              <mc:Fallback>
                <p:oleObj name="演示文稿" r:id="rId4" imgW="240858" imgH="181447" progId="PowerPoint.Show.8">
                  <p:embed/>
                  <p:pic>
                    <p:nvPicPr>
                      <p:cNvPr id="37892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r="32674" b="83611"/>
                      <a:stretch>
                        <a:fillRect/>
                      </a:stretch>
                    </p:blipFill>
                    <p:spPr bwMode="auto">
                      <a:xfrm>
                        <a:off x="2124075" y="4365625"/>
                        <a:ext cx="4897438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391172"/>
      </p:ext>
    </p:extLst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软件工程所关注的目标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7991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功能性需求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(Functional Requirements)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软件所实现的功能达到它的设计规范和满足用户需求的程度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功能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、功能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、功能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完备性：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软件能够支持用户所需求的全部功能的能力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正确性：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软件按照需求正确执行任务的能力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187" lvl="1" indent="0"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正确性描述软件在需求范围之内的行为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健壮性：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在异常情况下，软件能够正常运行的能力</a:t>
            </a:r>
          </a:p>
          <a:p>
            <a:pPr lvl="2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容错能力</a:t>
            </a:r>
          </a:p>
          <a:p>
            <a:pPr lvl="2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恢复能力</a:t>
            </a:r>
          </a:p>
          <a:p>
            <a:pPr lvl="2" eaLnBrk="1" hangingPunct="1"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而健壮性描述软件在需求范围之外的行为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可靠性：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在给定的时间和条件下，软件能够正常维持其工作而不发</a:t>
            </a:r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生故障的能力</a:t>
            </a:r>
          </a:p>
        </p:txBody>
      </p:sp>
    </p:spTree>
    <p:extLst>
      <p:ext uri="{BB962C8B-B14F-4D97-AF65-F5344CB8AC3E}">
        <p14:creationId xmlns:p14="http://schemas.microsoft.com/office/powerpoint/2010/main" val="426829754"/>
      </p:ext>
    </p:extLst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软件工程所关注的目标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95288" y="1124744"/>
            <a:ext cx="8208962" cy="547260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非功能性需求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(Non-Functional Requirements)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系统能够完成所期望的工作的性能与质量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效率：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软件实现其功能所需要的计算机资源的大小，“时间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空间”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可用性：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用户使用软件的容易程度，用户容易使用和学习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可维护性：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软件适应“变化”的能力，系统很容易被修改从而适应</a:t>
            </a:r>
            <a:b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新的需求或采用新的算法、数据结构的能力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可移植性：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软件不经修改或稍加修改就可以运行于不同软硬件环境</a:t>
            </a:r>
            <a:b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(CPU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和编译器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的能力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清晰性：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易读、易理解，可以提高团队开发效率，降低维护代价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安全性：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在对合法用户提供服务的同时，阻止未授权用户的使用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兼容性：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不同产品相互交换信息的能力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经济性：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开发成本、开发时间和对市场的适应能力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商业质量：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上市时间、成本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受益、目标市场、与老系统的集成、</a:t>
            </a:r>
            <a:b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生命周期长短等</a:t>
            </a:r>
          </a:p>
        </p:txBody>
      </p:sp>
    </p:spTree>
    <p:extLst>
      <p:ext uri="{BB962C8B-B14F-4D97-AF65-F5344CB8AC3E}">
        <p14:creationId xmlns:p14="http://schemas.microsoft.com/office/powerpoint/2010/main" val="3763305641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软件工程核心思想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259632" y="1556792"/>
            <a:ext cx="6552583" cy="4176464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28600" lvl="0" indent="-228600" algn="ctr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</a:pPr>
            <a:r>
              <a:rPr kumimoji="0" lang="zh-CN" altLang="en-US" sz="30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主要内容</a:t>
            </a:r>
            <a:endParaRPr kumimoji="0" lang="en-US" altLang="zh-CN" sz="3000" b="1" dirty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lvl="0" indent="42863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</a:pPr>
            <a:r>
              <a:rPr kumimoji="0" lang="en-US" altLang="zh-CN" sz="2000" b="1" dirty="0"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dirty="0">
                <a:ea typeface="宋体"/>
                <a:cs typeface="Times New Roman" panose="02020603050405020304" pitchFamily="18" charset="0"/>
              </a:rPr>
              <a:t>软件工程的本质：不同抽象层次之间的映射与转换</a:t>
            </a:r>
          </a:p>
          <a:p>
            <a:pPr marL="228600" lvl="0" indent="42863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</a:pPr>
            <a:r>
              <a:rPr kumimoji="0" lang="en-US" altLang="zh-CN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软件工程所关注的目标</a:t>
            </a:r>
          </a:p>
          <a:p>
            <a:pPr marL="228600" lvl="0" indent="42863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</a:pPr>
            <a:r>
              <a:rPr kumimoji="0" lang="en-US" altLang="zh-CN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软件开发中的多角色</a:t>
            </a:r>
          </a:p>
          <a:p>
            <a:pPr marL="228600" lvl="0" indent="42863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</a:pPr>
            <a:r>
              <a:rPr kumimoji="0" lang="en-US" altLang="zh-CN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软件工程 </a:t>
            </a:r>
            <a:r>
              <a:rPr kumimoji="0" lang="en-US" altLang="zh-CN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最佳实践</a:t>
            </a:r>
          </a:p>
          <a:p>
            <a:pPr marL="228600" lvl="0" indent="42863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</a:pPr>
            <a:r>
              <a:rPr kumimoji="0" lang="en-US" altLang="zh-CN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软件工程的四个核心理论概念</a:t>
            </a:r>
          </a:p>
        </p:txBody>
      </p:sp>
    </p:spTree>
    <p:extLst>
      <p:ext uri="{BB962C8B-B14F-4D97-AF65-F5344CB8AC3E}">
        <p14:creationId xmlns:p14="http://schemas.microsoft.com/office/powerpoint/2010/main" val="15466026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当系统不再提供其规格说明中所描述的服务时，就出现了系统故障，即表示系统的可用性变差</a:t>
            </a:r>
          </a:p>
          <a:p>
            <a:pPr eaLnBrk="1" hangingPunct="1"/>
            <a:r>
              <a:rPr lang="zh-CN" altLang="en-US" dirty="0"/>
              <a:t>关注的方面：</a:t>
            </a:r>
          </a:p>
          <a:p>
            <a:pPr lvl="1"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如何检测系统故障、故障发生的频度、出现故障时的表现、允许系统有多长时间非正常运行、如何防止故障发生、发生故障后如何消除故障、等等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典型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NFR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举例：可用性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(availability)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860800"/>
            <a:ext cx="47625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842502"/>
      </p:ext>
    </p:extLst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96" y="3696409"/>
            <a:ext cx="4546724" cy="2473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典型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NFR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举例：可用性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(availability)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错误检测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(Fault Detection)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命令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响应机制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(ping-echo)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、心跳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(heartbeat)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机制、异常机制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(exception)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错误恢复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(Recovery)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表决、主动冗余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热重启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、被动冗余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暖重启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双冗余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三冗余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b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备件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(spare)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Shadow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操作、状态再同步、</a:t>
            </a:r>
            <a:b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检查点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回滚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错误预防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(Prevention)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从服务中删除、事务、进程</a:t>
            </a:r>
            <a:b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监视器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837930"/>
      </p:ext>
    </p:extLst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典型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NFR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举例：可维护性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修改性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(modifiability)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7991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可以修改什么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功能、平台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(HW/OS/MW)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、外部环境、质量属性、容量等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何时修改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编译期间、构建期间、配置期间、执行期间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谁来修改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开发人员、最终用户、实施人员、管理人员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修改的代价有多大？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修改的效率有多高？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933602"/>
            <a:ext cx="47625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403615"/>
      </p:ext>
    </p:extLst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284885"/>
            <a:ext cx="47625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典型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NFR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举例：可维护性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修改性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(modifiability)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目标：</a:t>
            </a:r>
            <a:r>
              <a:rPr lang="zh-CN" altLang="en-US" dirty="0">
                <a:solidFill>
                  <a:srgbClr val="0000FF"/>
                </a:solidFill>
              </a:rPr>
              <a:t>减少由某个修改所直接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间接影响的模块的数量</a:t>
            </a:r>
          </a:p>
          <a:p>
            <a:pPr eaLnBrk="1" hangingPunct="1"/>
            <a:r>
              <a:rPr lang="zh-CN" altLang="en-US" dirty="0"/>
              <a:t>常用决策：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高内聚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低耦合、固定部分与可变部分分离、抽象为通用模块、变“编译”为“解释”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信息隐藏、保持接口抽象化和</a:t>
            </a:r>
            <a:b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稳定化、适配器、低扇出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推迟绑定时间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—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运行时注册、</a:t>
            </a:r>
            <a:b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配置文件、多态、运行时动态</a:t>
            </a:r>
            <a:b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替换</a:t>
            </a:r>
          </a:p>
        </p:txBody>
      </p:sp>
    </p:spTree>
    <p:extLst>
      <p:ext uri="{BB962C8B-B14F-4D97-AF65-F5344CB8AC3E}">
        <p14:creationId xmlns:p14="http://schemas.microsoft.com/office/powerpoint/2010/main" val="772587375"/>
      </p:ext>
    </p:extLst>
  </p:cSld>
  <p:clrMapOvr>
    <a:masterClrMapping/>
  </p:clrMapOvr>
  <p:transition spd="med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典型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NFR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举例：安全性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(security)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137525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安全性：系统在向合法用户提供服务的同时，组织非授权使用的能力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未经授权试图访问服务或数据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试图修改数据或服务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试图使系统拒绝向合法用户提供服务</a:t>
            </a:r>
          </a:p>
          <a:p>
            <a:pPr eaLnBrk="1" hangingPunct="1"/>
            <a:r>
              <a:rPr lang="zh-CN" altLang="en-US" dirty="0"/>
              <a:t>关注点：抵抗攻击、检测攻击、从攻击中恢复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717032"/>
            <a:ext cx="47625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2" descr="graphics/05fig09.gif"/>
          <p:cNvSpPr>
            <a:spLocks noChangeAspect="1" noChangeArrowheads="1"/>
          </p:cNvSpPr>
          <p:nvPr/>
        </p:nvSpPr>
        <p:spPr bwMode="auto">
          <a:xfrm>
            <a:off x="63500" y="-136525"/>
            <a:ext cx="47625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14875"/>
      </p:ext>
    </p:extLst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典型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NFR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举例：安全性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(security)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抵抗攻击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对用户进行身份认证、对用户进行授权、维护数据的机密性、限制暴露的信息、限制访问</a:t>
            </a:r>
          </a:p>
          <a:p>
            <a:pPr eaLnBrk="1" hangingPunct="1"/>
            <a:r>
              <a:rPr lang="zh-CN" altLang="en-US" dirty="0"/>
              <a:t>检测攻击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模式发现、模式匹配</a:t>
            </a:r>
          </a:p>
          <a:p>
            <a:pPr eaLnBrk="1" hangingPunct="1"/>
            <a:r>
              <a:rPr lang="zh-CN" altLang="en-US" dirty="0"/>
              <a:t>从攻击中恢复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将服务或数据回复到正确状态、维持审计追踪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500438"/>
            <a:ext cx="47625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522727"/>
      </p:ext>
    </p:extLst>
  </p:cSld>
  <p:clrMapOvr>
    <a:masterClrMapping/>
  </p:clrMapOvr>
  <p:transition spd="med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不同目标之间的关系</a:t>
            </a:r>
            <a:r>
              <a:rPr lang="en-US" altLang="zh-CN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折中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(tradeoff)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244874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不同类型的软件对质量目标的要求各有侧重：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实时系统：侧重于可靠性、效率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生存周期较长的软件：侧重于可移植性、可维护性</a:t>
            </a:r>
          </a:p>
          <a:p>
            <a:pPr eaLnBrk="1" hangingPunct="1"/>
            <a:r>
              <a:rPr lang="zh-CN" altLang="en-US" dirty="0"/>
              <a:t>多个目标同时达到最优是不现实的：</a:t>
            </a:r>
            <a:endParaRPr lang="en-US" altLang="zh-CN" dirty="0"/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目标之间相互冲突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3025272"/>
      </p:ext>
    </p:extLst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259632" y="1556792"/>
            <a:ext cx="6552583" cy="4176464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28600" indent="-228600" algn="ctr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defRPr/>
            </a:pPr>
            <a:r>
              <a:rPr kumimoji="0" lang="zh-CN" altLang="en-US" sz="30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主要内容</a:t>
            </a:r>
            <a:endParaRPr kumimoji="0" lang="en-US" altLang="zh-CN" sz="3000" b="1" dirty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软件工程的本质：不同抽象层次之间的映射与转换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软件工程所关注的目标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软件开发中的多角色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最佳实践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软件工程的四个核心理论概念</a:t>
            </a:r>
          </a:p>
        </p:txBody>
      </p:sp>
    </p:spTree>
    <p:extLst>
      <p:ext uri="{BB962C8B-B14F-4D97-AF65-F5344CB8AC3E}">
        <p14:creationId xmlns:p14="http://schemas.microsoft.com/office/powerpoint/2010/main" val="274752347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软件开发中的多角色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40768"/>
            <a:ext cx="8353425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在软件开发过程中同样需要多种角色之间紧密协作，才能高质量、高效率的完成任务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客户单位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，甲方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决策者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、终端用户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(End User)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、系统管理员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(Administrator)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软件开发公司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(Supplier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，乙方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决策者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软件销售与市场人员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咨询师、需求分析师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软件架构师、软件设计师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开发人员：开发经理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项目经理、程序员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维护人员</a:t>
            </a:r>
          </a:p>
        </p:txBody>
      </p:sp>
    </p:spTree>
    <p:extLst>
      <p:ext uri="{BB962C8B-B14F-4D97-AF65-F5344CB8AC3E}">
        <p14:creationId xmlns:p14="http://schemas.microsoft.com/office/powerpoint/2010/main" val="756385851"/>
      </p:ext>
    </p:extLst>
  </p:cSld>
  <p:clrMapOvr>
    <a:masterClrMapping/>
  </p:clrMapOvr>
  <p:transition spd="med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视角不同，需求各有不同</a:t>
            </a:r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114383"/>
              </p:ext>
            </p:extLst>
          </p:nvPr>
        </p:nvGraphicFramePr>
        <p:xfrm>
          <a:off x="395288" y="1484784"/>
          <a:ext cx="4392612" cy="464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2" name="演示文稿" r:id="rId4" imgW="4571972" imgH="3429047" progId="PowerPoint.Show.8">
                  <p:embed/>
                </p:oleObj>
              </mc:Choice>
              <mc:Fallback>
                <p:oleObj name="演示文稿" r:id="rId4" imgW="4571972" imgH="3429047" progId="PowerPoint.Show.8">
                  <p:embed/>
                  <p:pic>
                    <p:nvPicPr>
                      <p:cNvPr id="62467" name="Object 3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178" t="12222" r="28572"/>
                      <a:stretch>
                        <a:fillRect/>
                      </a:stretch>
                    </p:blipFill>
                    <p:spPr bwMode="auto">
                      <a:xfrm>
                        <a:off x="395288" y="1484784"/>
                        <a:ext cx="4392612" cy="464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3800" y="2291234"/>
            <a:ext cx="381635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不同的角色，他们所关心的非功能需求都有哪些？</a:t>
            </a:r>
          </a:p>
          <a:p>
            <a:pPr eaLnBrk="1" hangingPunct="1"/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不同角色的关注点之间，是否有重叠的情况？</a:t>
            </a:r>
          </a:p>
          <a:p>
            <a:pPr eaLnBrk="1" hangingPunct="1"/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不同角色的关注点之间，是否有冲突的情况？</a:t>
            </a:r>
          </a:p>
        </p:txBody>
      </p:sp>
    </p:spTree>
    <p:extLst>
      <p:ext uri="{BB962C8B-B14F-4D97-AF65-F5344CB8AC3E}">
        <p14:creationId xmlns:p14="http://schemas.microsoft.com/office/powerpoint/2010/main" val="3729648718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259632" y="1556792"/>
            <a:ext cx="6552583" cy="4176464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主要内容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软件工程的本质：不同抽象层次之间的映射与转换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软件工程所关注的目标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软件开发中的多角色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最佳实践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软件工程的四个核心理论概念</a:t>
            </a:r>
          </a:p>
        </p:txBody>
      </p:sp>
    </p:spTree>
    <p:extLst>
      <p:ext uri="{BB962C8B-B14F-4D97-AF65-F5344CB8AC3E}">
        <p14:creationId xmlns:p14="http://schemas.microsoft.com/office/powerpoint/2010/main" val="173278283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535" y="619472"/>
            <a:ext cx="8224589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视角不同，需求各有不同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84313" y="1791494"/>
            <a:ext cx="2663825" cy="11160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Logical/Design View</a:t>
            </a:r>
          </a:p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逻辑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设计视图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08500" y="1791494"/>
            <a:ext cx="2663825" cy="11160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View</a:t>
            </a:r>
          </a:p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开发视图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4313" y="3448844"/>
            <a:ext cx="2663825" cy="11160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View</a:t>
            </a:r>
          </a:p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进程视图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08500" y="3448844"/>
            <a:ext cx="2663825" cy="1116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Deployment/</a:t>
            </a:r>
          </a:p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View</a:t>
            </a:r>
          </a:p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物理视图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282950" y="2658269"/>
            <a:ext cx="2089150" cy="1008062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View</a:t>
            </a:r>
          </a:p>
          <a:p>
            <a:pPr algn="ctr" eaLnBrk="1" hangingPunct="1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用例视图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03350" y="1402556"/>
            <a:ext cx="22765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最终用户：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功能需求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484314" y="4636294"/>
            <a:ext cx="29103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系统集成人员：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运行时性能、可扩展性、吞吐量等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27538" y="1124744"/>
            <a:ext cx="37481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编程人员：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静态软件模块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源代码、</a:t>
            </a:r>
          </a:p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数据文件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的组织与管理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508500" y="4636294"/>
            <a:ext cx="29738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系统部署人员：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运行时系统</a:t>
            </a:r>
          </a:p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拓扑、安装、通信等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64163" y="2974181"/>
            <a:ext cx="34387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架构师：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体系结构的设计与实现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135063" y="6030119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一人包打天下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981700" y="6031706"/>
            <a:ext cx="2249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团队协作完成任务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3173413" y="6084094"/>
            <a:ext cx="2665412" cy="2889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345740924 h 21600"/>
              <a:gd name="T4" fmla="*/ 2147483646 w 21600"/>
              <a:gd name="T5" fmla="*/ 691479334 h 21600"/>
              <a:gd name="T6" fmla="*/ 2147483646 w 21600"/>
              <a:gd name="T7" fmla="*/ 34574092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479627_201546054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14682"/>
          <a:stretch>
            <a:fillRect/>
          </a:stretch>
        </p:blipFill>
        <p:spPr bwMode="auto">
          <a:xfrm>
            <a:off x="7596188" y="4936331"/>
            <a:ext cx="1368425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9" descr="200810682920250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06"/>
          <a:stretch>
            <a:fillRect/>
          </a:stretch>
        </p:blipFill>
        <p:spPr bwMode="auto">
          <a:xfrm>
            <a:off x="250825" y="5212556"/>
            <a:ext cx="165735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025676"/>
      </p:ext>
    </p:extLst>
  </p:cSld>
  <p:clrMapOvr>
    <a:masterClrMapping/>
  </p:clrMapOvr>
  <p:transition spd="med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259632" y="1556792"/>
            <a:ext cx="6552583" cy="4176464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28600" indent="-228600" algn="ctr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defRPr/>
            </a:pPr>
            <a:r>
              <a:rPr kumimoji="0" lang="zh-CN" altLang="en-US" sz="30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主要内容</a:t>
            </a:r>
            <a:endParaRPr kumimoji="0" lang="en-US" altLang="zh-CN" sz="3000" b="1" dirty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软件工程的本质：不同抽象层次之间的映射与转换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软件工程所关注的目标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软件开发中的多角色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</a:t>
            </a:r>
            <a:r>
              <a:rPr kumimoji="0" lang="zh-CN" altLang="en-US" sz="2000" b="1" i="0" u="none" strike="noStrike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最佳实践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软件工程的四个核心理论概念</a:t>
            </a:r>
          </a:p>
        </p:txBody>
      </p:sp>
    </p:spTree>
    <p:extLst>
      <p:ext uri="{BB962C8B-B14F-4D97-AF65-F5344CB8AC3E}">
        <p14:creationId xmlns:p14="http://schemas.microsoft.com/office/powerpoint/2010/main" val="315505918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</a:t>
            </a:r>
            <a:r>
              <a:rPr lang="en-US" altLang="zh-CN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=</a:t>
            </a:r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最佳实践</a:t>
            </a:r>
            <a:endParaRPr lang="zh-CN" altLang="en-US" sz="28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软件系统的复杂性、动态性使得：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高深的软件理论在软件开发中变得无用武之地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即使应用理论方法来解决，得到的结果也往往难以与现实保持一致</a:t>
            </a:r>
          </a:p>
          <a:p>
            <a:pPr eaLnBrk="1" hangingPunct="1"/>
            <a:r>
              <a:rPr lang="zh-CN" altLang="en-US" dirty="0"/>
              <a:t>因此，软件工程被看作一种实践的艺术：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做过越多的软件项目，犯的错误就越少，积累的经验越多，承接项目的成功率就越高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对新手来说，要通过多实践、多犯错来积累经验，也要多吸收他人的失败与教训与成功的经验</a:t>
            </a:r>
          </a:p>
          <a:p>
            <a:pPr lvl="1" eaLnBrk="1" hangingPunct="1"/>
            <a:endParaRPr lang="zh-CN" altLang="en-US" dirty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——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当你把所有的错误都犯过之后，你就是正确的了！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8810457"/>
      </p:ext>
    </p:extLst>
  </p:cSld>
  <p:clrMapOvr>
    <a:masterClrMapping/>
  </p:clrMapOvr>
  <p:transition spd="med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</a:t>
            </a:r>
            <a:r>
              <a:rPr lang="en-US" altLang="zh-CN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=</a:t>
            </a:r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最佳实践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在软件工程师试图解决“软件危机”的过程中，总结出一系列日常使用的概念、原则、方法和开发工具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这些实践经验经过长期的验证，已经被证明是更具组织性、更高效、更容易获得成功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大部分的这些实践都没有理论基础！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645985"/>
      </p:ext>
    </p:extLst>
  </p:cSld>
  <p:clrMapOvr>
    <a:masterClrMapping/>
  </p:clrMapOvr>
  <p:transition spd="med"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最佳实践的例子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95288" y="1196752"/>
            <a:ext cx="482441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软件工程的七条原理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(B.W. Boehm, 1983)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用分阶段的生命周期计划严格管理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坚持进行阶段评审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实行严格的产品控制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采用现代程序设计技术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结果应能清楚地审查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开发小组的人员应少而精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不断改进开发过程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RUP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最佳实践原则：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迭代化开发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需求管理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使用基于构件的体系结构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可视化软件建模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持续质量验证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控制软件变更 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5511800" y="1196752"/>
            <a:ext cx="3452813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与客户沟通的最佳实践原则：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：倾听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：有准备的沟通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：需要有人推动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：最好当面沟通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：记录所有决定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：保持通力协作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：聚焦并协调话题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：采用图形表示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：继续前进原则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：双赢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779838" y="5086127"/>
            <a:ext cx="511333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但是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…</a:t>
            </a:r>
          </a:p>
          <a:p>
            <a:pPr eaLnBrk="1" hangingPunct="1"/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在你自己展开实践之前，别人的任何经验对你来说都是概念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抽象、空洞、无物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72" y="1873010"/>
            <a:ext cx="1470738" cy="184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97368"/>
      </p:ext>
    </p:extLst>
  </p:cSld>
  <p:clrMapOvr>
    <a:masterClrMapping/>
  </p:clrMapOvr>
  <p:transition spd="med"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最佳实践的例子： 与客户沟通的最佳实践任务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39999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latin typeface="Palatino" charset="0"/>
              </a:rPr>
              <a:t>“</a:t>
            </a:r>
            <a:r>
              <a:rPr lang="zh-CN" altLang="en-US" dirty="0"/>
              <a:t>最佳实践</a:t>
            </a:r>
            <a:r>
              <a:rPr lang="zh-CN" altLang="en-US" dirty="0">
                <a:latin typeface="Palatino" charset="0"/>
              </a:rPr>
              <a:t>”</a:t>
            </a:r>
            <a:r>
              <a:rPr lang="en-US" altLang="zh-CN" dirty="0"/>
              <a:t>--</a:t>
            </a:r>
            <a:r>
              <a:rPr lang="zh-CN" altLang="en-US" dirty="0"/>
              <a:t>沟通阶段应做的事情：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识别出你需要与客户方的哪些人沟通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找出沟通的最佳方式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确定共同的目标、定义范围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评审范围说明，并应客户要求作出修改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确定若干典型场景，讨论系统应具备的功能</a:t>
            </a:r>
            <a:r>
              <a:rPr lang="en-US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非功能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简要记录场景、输入</a:t>
            </a:r>
            <a:r>
              <a:rPr lang="en-US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输出、功能</a:t>
            </a:r>
            <a:r>
              <a:rPr lang="en-US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非功能、风险等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与客户反复讨论、交换意见，对上述内容进行细化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与客户讨论，为最终确定的场景、功能、行为分配优先级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评审最终结果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双方签字</a:t>
            </a:r>
          </a:p>
        </p:txBody>
      </p:sp>
    </p:spTree>
    <p:extLst>
      <p:ext uri="{BB962C8B-B14F-4D97-AF65-F5344CB8AC3E}">
        <p14:creationId xmlns:p14="http://schemas.microsoft.com/office/powerpoint/2010/main" val="758255578"/>
      </p:ext>
    </p:extLst>
  </p:cSld>
  <p:clrMapOvr>
    <a:masterClrMapping/>
  </p:clrMapOvr>
  <p:transition spd="med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259632" y="1556792"/>
            <a:ext cx="6552583" cy="4176464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28600" indent="-228600" algn="ctr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defRPr/>
            </a:pPr>
            <a:r>
              <a:rPr kumimoji="0" lang="zh-CN" altLang="en-US" sz="30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主要内容</a:t>
            </a:r>
            <a:endParaRPr kumimoji="0" lang="en-US" altLang="zh-CN" sz="3000" b="1" dirty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软件工程的本质：不同抽象层次之间的映射与转换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软件工程所关注的目标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软件开发中的多角色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最佳实践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软件工程的四个核心理论概念</a:t>
            </a:r>
          </a:p>
        </p:txBody>
      </p:sp>
    </p:spTree>
    <p:extLst>
      <p:ext uri="{BB962C8B-B14F-4D97-AF65-F5344CB8AC3E}">
        <p14:creationId xmlns:p14="http://schemas.microsoft.com/office/powerpoint/2010/main" val="24583351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软件工程的核心概念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概念和形式模型</a:t>
            </a:r>
          </a:p>
          <a:p>
            <a:pPr eaLnBrk="1" hangingPunct="1"/>
            <a:r>
              <a:rPr lang="zh-CN" altLang="en-US" dirty="0"/>
              <a:t>抽象层次</a:t>
            </a:r>
          </a:p>
          <a:p>
            <a:pPr eaLnBrk="1" hangingPunct="1"/>
            <a:r>
              <a:rPr lang="zh-CN" altLang="en-US" dirty="0"/>
              <a:t>大问题的复杂性：</a:t>
            </a:r>
            <a:r>
              <a:rPr lang="zh-CN" altLang="en-US" dirty="0">
                <a:solidFill>
                  <a:srgbClr val="C00000"/>
                </a:solidFill>
              </a:rPr>
              <a:t>分治</a:t>
            </a:r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复用</a:t>
            </a:r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折中</a:t>
            </a:r>
          </a:p>
          <a:p>
            <a:pPr eaLnBrk="1" hangingPunct="1"/>
            <a:r>
              <a:rPr lang="zh-CN" altLang="en-US" dirty="0"/>
              <a:t>一致性和完备性</a:t>
            </a:r>
          </a:p>
          <a:p>
            <a:pPr eaLnBrk="1" hangingPunct="1"/>
            <a:r>
              <a:rPr lang="zh-CN" altLang="en-US" dirty="0"/>
              <a:t>效率</a:t>
            </a:r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演化</a:t>
            </a: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511315"/>
              </p:ext>
            </p:extLst>
          </p:nvPr>
        </p:nvGraphicFramePr>
        <p:xfrm>
          <a:off x="3706813" y="1557338"/>
          <a:ext cx="5257800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4" name="演示文稿" r:id="rId4" imgW="4192513" imgH="3143993" progId="PowerPoint.Show.8">
                  <p:embed/>
                </p:oleObj>
              </mc:Choice>
              <mc:Fallback>
                <p:oleObj name="演示文稿" r:id="rId4" imgW="4192513" imgH="3143993" progId="PowerPoint.Show.8">
                  <p:embed/>
                  <p:pic>
                    <p:nvPicPr>
                      <p:cNvPr id="78852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4723" t="2130" r="16528" b="11806"/>
                      <a:stretch>
                        <a:fillRect/>
                      </a:stretch>
                    </p:blipFill>
                    <p:spPr bwMode="auto">
                      <a:xfrm>
                        <a:off x="3706813" y="1557338"/>
                        <a:ext cx="5257800" cy="430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7766768"/>
      </p:ext>
    </p:extLst>
  </p:cSld>
  <p:clrMapOvr>
    <a:masterClrMapping/>
  </p:clrMapOvr>
  <p:transition spd="med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分而治之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(Divide and Conquer)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将复杂问题分解为若干可独立解决的简单子问题，并分别独立求解，以降低复杂性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然后再将各子问题的解综合起来，形成最初复杂问题的解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59100"/>
            <a:ext cx="50673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148263" y="2636838"/>
            <a:ext cx="3729037" cy="2562225"/>
            <a:chOff x="3289" y="2024"/>
            <a:chExt cx="2349" cy="1614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02"/>
            <a:stretch>
              <a:fillRect/>
            </a:stretch>
          </p:blipFill>
          <p:spPr bwMode="auto">
            <a:xfrm>
              <a:off x="3424" y="2024"/>
              <a:ext cx="2214" cy="1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289" y="2387"/>
              <a:ext cx="544" cy="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289" y="3022"/>
              <a:ext cx="544" cy="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68313" y="5286375"/>
            <a:ext cx="8208962" cy="93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Rome was not built in a day !</a:t>
            </a:r>
          </a:p>
          <a:p>
            <a:pPr algn="ctr" eaLnBrk="1" hangingPunct="1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核心问题：如何的分解策略可以使得软件更容易理解、开发和维护？</a:t>
            </a:r>
          </a:p>
        </p:txBody>
      </p:sp>
    </p:spTree>
    <p:extLst>
      <p:ext uri="{BB962C8B-B14F-4D97-AF65-F5344CB8AC3E}">
        <p14:creationId xmlns:p14="http://schemas.microsoft.com/office/powerpoint/2010/main" val="346670690"/>
      </p:ext>
    </p:extLst>
  </p:cSld>
  <p:clrMapOvr>
    <a:masterClrMapping/>
  </p:clrMapOvr>
  <p:transition spd="med"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复用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(Reuse)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19598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在一个新系统中，大部分的内容是成熟的，只有小部分内容是全新的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构造新的软件系统可以不必每次从零做起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复用已经成功使用的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架构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框架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、同类经验的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团队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直接使用已有的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软构件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，即可组装成新的系统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复用已有的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功能模块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，既可以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提高开发效率，也可以改善新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开发过程中带来的质量问题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989812"/>
              </p:ext>
            </p:extLst>
          </p:nvPr>
        </p:nvGraphicFramePr>
        <p:xfrm>
          <a:off x="4212158" y="3091441"/>
          <a:ext cx="4464298" cy="3562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5" name="演示文稿" r:id="rId4" imgW="4570541" imgH="3427323" progId="PowerPoint.Show.8">
                  <p:embed/>
                </p:oleObj>
              </mc:Choice>
              <mc:Fallback>
                <p:oleObj name="演示文稿" r:id="rId4" imgW="4570541" imgH="3427323" progId="PowerPoint.Show.8">
                  <p:embed/>
                  <p:pic>
                    <p:nvPicPr>
                      <p:cNvPr id="5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13959" t="19398" r="13576" b="3487"/>
                      <a:stretch>
                        <a:fillRect/>
                      </a:stretch>
                    </p:blipFill>
                    <p:spPr bwMode="auto">
                      <a:xfrm>
                        <a:off x="4212158" y="3091441"/>
                        <a:ext cx="4464298" cy="3562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3912" y="4666748"/>
            <a:ext cx="3960813" cy="88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Don’t re-invent the wheel !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Don't Repeat Yourself !</a:t>
            </a:r>
          </a:p>
        </p:txBody>
      </p:sp>
    </p:spTree>
    <p:extLst>
      <p:ext uri="{BB962C8B-B14F-4D97-AF65-F5344CB8AC3E}">
        <p14:creationId xmlns:p14="http://schemas.microsoft.com/office/powerpoint/2010/main" val="277009500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一个小例子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你要开发一段程序，输入班级所有人的成绩，按成绩由高到低的次序进行排序</a:t>
            </a:r>
          </a:p>
          <a:p>
            <a:pPr eaLnBrk="1" hangingPunct="1"/>
            <a:r>
              <a:rPr lang="zh-CN" altLang="en-US" dirty="0"/>
              <a:t>你该如何去做？</a:t>
            </a:r>
          </a:p>
        </p:txBody>
      </p:sp>
      <p:graphicFrame>
        <p:nvGraphicFramePr>
          <p:cNvPr id="7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185400"/>
              </p:ext>
            </p:extLst>
          </p:nvPr>
        </p:nvGraphicFramePr>
        <p:xfrm>
          <a:off x="900113" y="2348880"/>
          <a:ext cx="7704137" cy="378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0" name="演示文稿" r:id="rId4" imgW="1270895" imgH="954034" progId="PowerPoint.Show.8">
                  <p:embed/>
                </p:oleObj>
              </mc:Choice>
              <mc:Fallback>
                <p:oleObj name="演示文稿" r:id="rId4" imgW="1270895" imgH="954034" progId="PowerPoint.Show.8">
                  <p:embed/>
                  <p:pic>
                    <p:nvPicPr>
                      <p:cNvPr id="75780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2744" t="20602" r="1181" b="16389"/>
                      <a:stretch>
                        <a:fillRect/>
                      </a:stretch>
                    </p:blipFill>
                    <p:spPr bwMode="auto">
                      <a:xfrm>
                        <a:off x="900113" y="2348880"/>
                        <a:ext cx="7704137" cy="378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89967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折中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(Trade-off)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不同的需求之间往往存在矛盾与冲突，需要通过折中来作出的合理的取舍，找到使双方均满意的点</a:t>
            </a:r>
          </a:p>
          <a:p>
            <a:pPr algn="just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</a:p>
          <a:p>
            <a:pPr lvl="1" algn="just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在算法设计时要考虑空间和时间的折中</a:t>
            </a:r>
          </a:p>
          <a:p>
            <a:pPr lvl="1" algn="just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低成本和高可靠性的折中</a:t>
            </a:r>
          </a:p>
          <a:p>
            <a:pPr lvl="1" algn="just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安全性和速度的折中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722938" y="1918047"/>
            <a:ext cx="2881312" cy="2520950"/>
            <a:chOff x="2925" y="2704"/>
            <a:chExt cx="1406" cy="1316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2925" y="2704"/>
              <a:ext cx="0" cy="1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rot="5400000" flipV="1">
              <a:off x="3628" y="3317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2925" y="3067"/>
              <a:ext cx="1225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925" y="2976"/>
              <a:ext cx="1361" cy="953"/>
            </a:xfrm>
            <a:custGeom>
              <a:avLst/>
              <a:gdLst>
                <a:gd name="T0" fmla="*/ 0 w 1361"/>
                <a:gd name="T1" fmla="*/ 0 h 953"/>
                <a:gd name="T2" fmla="*/ 408 w 1361"/>
                <a:gd name="T3" fmla="*/ 590 h 953"/>
                <a:gd name="T4" fmla="*/ 1361 w 1361"/>
                <a:gd name="T5" fmla="*/ 953 h 9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61" h="953">
                  <a:moveTo>
                    <a:pt x="0" y="0"/>
                  </a:moveTo>
                  <a:cubicBezTo>
                    <a:pt x="90" y="215"/>
                    <a:pt x="181" y="431"/>
                    <a:pt x="408" y="590"/>
                  </a:cubicBezTo>
                  <a:cubicBezTo>
                    <a:pt x="635" y="749"/>
                    <a:pt x="998" y="851"/>
                    <a:pt x="1361" y="95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6477000" y="3492847"/>
            <a:ext cx="107950" cy="1079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5023197"/>
            <a:ext cx="9144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doctrine of the mean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art of balance</a:t>
            </a:r>
          </a:p>
          <a:p>
            <a:pPr algn="ctr" eaLnBrk="1" hangingPunct="1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核心问题：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如何调和矛盾（需求之间、人与人之间、供需双方之间、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36146"/>
      </p:ext>
    </p:extLst>
  </p:cSld>
  <p:clrMapOvr>
    <a:masterClrMapping/>
  </p:clrMapOvr>
  <p:transition spd="med"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演化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(Evolution)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196752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软件系统在其生命周期中面临各种变化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核心问题：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在设计软件的初期，就要充分考虑到未来可能的变化，并采用恰当的设计决策，使软件具有适应变化的能力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即：可修改性、可维护性、可扩展性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476375" y="3717702"/>
            <a:ext cx="6048375" cy="2636837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700338" y="3833589"/>
            <a:ext cx="4248150" cy="187325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492500" y="4078064"/>
            <a:ext cx="1944688" cy="836613"/>
          </a:xfrm>
          <a:prstGeom prst="cube">
            <a:avLst>
              <a:gd name="adj" fmla="val 25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软件系统         </a:t>
            </a:r>
          </a:p>
          <a:p>
            <a:pPr algn="ctr" eaLnBrk="1" hangingPunct="1"/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628900" y="4366989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628900" y="4597177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628900" y="4798789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128838" y="4122514"/>
            <a:ext cx="4171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新</a:t>
            </a: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需</a:t>
            </a: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997325" y="5916389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商业环境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437188" y="4193952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计算环境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3492500" y="5275039"/>
            <a:ext cx="1873250" cy="142875"/>
          </a:xfrm>
          <a:prstGeom prst="parallelogram">
            <a:avLst>
              <a:gd name="adj" fmla="val 192418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3492500" y="5057552"/>
            <a:ext cx="1873250" cy="142875"/>
          </a:xfrm>
          <a:prstGeom prst="parallelogram">
            <a:avLst>
              <a:gd name="adj" fmla="val 192418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292725" y="4870227"/>
            <a:ext cx="11144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软件设施</a:t>
            </a: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硬件设施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3708400" y="4698777"/>
            <a:ext cx="144463" cy="1444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995738" y="4698777"/>
            <a:ext cx="144462" cy="1444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4284663" y="4698777"/>
            <a:ext cx="144462" cy="1444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4572000" y="4698777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4860925" y="4698777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V="1">
            <a:off x="4356100" y="3230338"/>
            <a:ext cx="2808288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092280" y="2963044"/>
            <a:ext cx="15295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故障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错误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7112918" y="3364681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性能缺陷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5003800" y="3667819"/>
            <a:ext cx="2140500" cy="10579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611188" y="2996977"/>
            <a:ext cx="6180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Continuing change and increasing complexity</a:t>
            </a:r>
          </a:p>
        </p:txBody>
      </p:sp>
    </p:spTree>
    <p:extLst>
      <p:ext uri="{BB962C8B-B14F-4D97-AF65-F5344CB8AC3E}">
        <p14:creationId xmlns:p14="http://schemas.microsoft.com/office/powerpoint/2010/main" val="2804585292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映射与转换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95288" y="1196752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任何软件系统开发的共同本质在于：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从现实空间的需求到计算机空间的软件代码之间的映射与转换</a:t>
            </a: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555625" y="2473424"/>
            <a:ext cx="1795463" cy="2971800"/>
            <a:chOff x="239" y="1392"/>
            <a:chExt cx="1131" cy="2956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239" y="3710"/>
              <a:ext cx="1131" cy="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ea typeface="楷体_GB2312" panose="02010609030101010101" pitchFamily="49" charset="-122"/>
                </a:rPr>
                <a:t>现实空间的需求</a:t>
              </a:r>
            </a:p>
            <a:p>
              <a:pPr algn="ctr"/>
              <a:r>
                <a:rPr lang="en-US" altLang="zh-CN" b="1" dirty="0">
                  <a:solidFill>
                    <a:srgbClr val="000000"/>
                  </a:solidFill>
                  <a:ea typeface="楷体_GB2312" panose="02010609030101010101" pitchFamily="49" charset="-122"/>
                </a:rPr>
                <a:t>Business</a:t>
              </a:r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7188200" y="2467074"/>
            <a:ext cx="1104900" cy="2978150"/>
            <a:chOff x="4417" y="1392"/>
            <a:chExt cx="696" cy="2936"/>
          </a:xfrm>
        </p:grpSpPr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4752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4417" y="3696"/>
              <a:ext cx="696" cy="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ea typeface="楷体_GB2312" panose="02010609030101010101" pitchFamily="49" charset="-122"/>
                </a:rPr>
                <a:t>软件系统</a:t>
              </a:r>
            </a:p>
            <a:p>
              <a:pPr algn="ctr"/>
              <a:r>
                <a:rPr lang="en-US" altLang="zh-CN" b="1" dirty="0">
                  <a:solidFill>
                    <a:srgbClr val="000000"/>
                  </a:solidFill>
                  <a:ea typeface="楷体_GB2312" panose="02010609030101010101" pitchFamily="49" charset="-122"/>
                </a:rPr>
                <a:t>IT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71613" y="3187799"/>
            <a:ext cx="6248400" cy="366713"/>
            <a:chOff x="1471613" y="3187799"/>
            <a:chExt cx="6248400" cy="366713"/>
          </a:xfrm>
        </p:grpSpPr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1471613" y="3548162"/>
              <a:ext cx="62484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3492501" y="3187799"/>
              <a:ext cx="24860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ea typeface="楷体_GB2312" panose="02010609030101010101" pitchFamily="49" charset="-122"/>
                </a:rPr>
                <a:t>实现途径：映射与转换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9477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535" y="619472"/>
            <a:ext cx="8224589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单步映射与多步映射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55625" y="1421160"/>
            <a:ext cx="1795463" cy="4083050"/>
            <a:chOff x="239" y="1392"/>
            <a:chExt cx="1131" cy="2750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9" y="3710"/>
              <a:ext cx="1131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现实空间的需求</a:t>
              </a:r>
            </a:p>
            <a:p>
              <a:pPr algn="ctr"/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Business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88200" y="1413222"/>
            <a:ext cx="1104900" cy="4092575"/>
            <a:chOff x="4417" y="1392"/>
            <a:chExt cx="696" cy="2731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752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417" y="3695"/>
              <a:ext cx="696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软件系统</a:t>
              </a:r>
            </a:p>
            <a:p>
              <a:pPr algn="ctr"/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IT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471613" y="1268760"/>
            <a:ext cx="6248400" cy="366712"/>
            <a:chOff x="816" y="2414"/>
            <a:chExt cx="3936" cy="231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816" y="2641"/>
              <a:ext cx="3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315" y="2414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单步映射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938463" y="2722910"/>
            <a:ext cx="1219200" cy="2528887"/>
            <a:chOff x="420" y="1392"/>
            <a:chExt cx="768" cy="27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20" y="3733"/>
              <a:ext cx="768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中间状态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5033963" y="2281585"/>
            <a:ext cx="1219200" cy="2968625"/>
            <a:chOff x="420" y="1392"/>
            <a:chExt cx="768" cy="2665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20" y="3728"/>
              <a:ext cx="7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中间状态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476375" y="2148235"/>
            <a:ext cx="4175125" cy="366712"/>
            <a:chOff x="816" y="2428"/>
            <a:chExt cx="3936" cy="231"/>
          </a:xfrm>
        </p:grpSpPr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816" y="2641"/>
              <a:ext cx="3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568" y="2428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1/2</a:t>
              </a:r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5664200" y="2146647"/>
            <a:ext cx="2055813" cy="366713"/>
            <a:chOff x="3560" y="2573"/>
            <a:chExt cx="1295" cy="231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560" y="2786"/>
              <a:ext cx="12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4229" y="2573"/>
              <a:ext cx="3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2/2</a:t>
              </a: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1476375" y="3062635"/>
            <a:ext cx="2087563" cy="366712"/>
            <a:chOff x="3560" y="2568"/>
            <a:chExt cx="1295" cy="231"/>
          </a:xfrm>
        </p:grpSpPr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3560" y="2786"/>
              <a:ext cx="12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3945" y="2568"/>
              <a:ext cx="8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1/3</a:t>
              </a:r>
            </a:p>
          </p:txBody>
        </p:sp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3276600" y="3062635"/>
            <a:ext cx="2374900" cy="366712"/>
            <a:chOff x="3560" y="2568"/>
            <a:chExt cx="1295" cy="231"/>
          </a:xfrm>
        </p:grpSpPr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3560" y="2786"/>
              <a:ext cx="12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3945" y="2568"/>
              <a:ext cx="8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2/3</a:t>
              </a:r>
            </a:p>
          </p:txBody>
        </p:sp>
      </p:grp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5630863" y="3062635"/>
            <a:ext cx="2089150" cy="366712"/>
            <a:chOff x="3560" y="2568"/>
            <a:chExt cx="1295" cy="231"/>
          </a:xfrm>
        </p:grpSpPr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3560" y="2786"/>
              <a:ext cx="12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3945" y="2568"/>
              <a:ext cx="8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3/3</a:t>
              </a:r>
            </a:p>
          </p:txBody>
        </p:sp>
      </p:grp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1558925" y="5794722"/>
            <a:ext cx="6062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问题：单步映射与多步映射的优缺点分别都是什么？</a:t>
            </a:r>
          </a:p>
        </p:txBody>
      </p:sp>
    </p:spTree>
    <p:extLst>
      <p:ext uri="{BB962C8B-B14F-4D97-AF65-F5344CB8AC3E}">
        <p14:creationId xmlns:p14="http://schemas.microsoft.com/office/powerpoint/2010/main" val="2818407315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7543" y="619472"/>
            <a:ext cx="8152581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单步映射与多步映射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36550" y="1628800"/>
            <a:ext cx="1795463" cy="4321175"/>
            <a:chOff x="239" y="1392"/>
            <a:chExt cx="1131" cy="2722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9" y="3710"/>
              <a:ext cx="11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现实空间的需求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Business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969125" y="1628800"/>
            <a:ext cx="1104900" cy="4298950"/>
            <a:chOff x="4417" y="1392"/>
            <a:chExt cx="696" cy="2708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752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417" y="3696"/>
              <a:ext cx="6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软件系统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IT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252538" y="3152800"/>
            <a:ext cx="6248400" cy="366713"/>
            <a:chOff x="816" y="2414"/>
            <a:chExt cx="3936" cy="231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816" y="2641"/>
              <a:ext cx="3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230" y="2414"/>
              <a:ext cx="11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正确的实现途径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252538" y="2467000"/>
            <a:ext cx="6248400" cy="1044575"/>
            <a:chOff x="816" y="1982"/>
            <a:chExt cx="3936" cy="658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816" y="2112"/>
              <a:ext cx="3936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230" y="1982"/>
              <a:ext cx="11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实际的实现途径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7577138" y="2671788"/>
            <a:ext cx="1295400" cy="915987"/>
            <a:chOff x="4800" y="2111"/>
            <a:chExt cx="816" cy="577"/>
          </a:xfrm>
        </p:grpSpPr>
        <p:sp>
          <p:nvSpPr>
            <p:cNvPr id="18" name="AutoShape 16"/>
            <p:cNvSpPr>
              <a:spLocks/>
            </p:cNvSpPr>
            <p:nvPr/>
          </p:nvSpPr>
          <p:spPr bwMode="auto">
            <a:xfrm>
              <a:off x="4800" y="2112"/>
              <a:ext cx="144" cy="528"/>
            </a:xfrm>
            <a:prstGeom prst="rightBrace">
              <a:avLst>
                <a:gd name="adj1" fmla="val 3055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920" y="2111"/>
              <a:ext cx="69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需求与</a:t>
              </a:r>
            </a:p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软件实现</a:t>
              </a:r>
            </a:p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的偏差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06700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7544" y="619472"/>
            <a:ext cx="815258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单步映射与多步映射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36550" y="1533996"/>
            <a:ext cx="1795463" cy="4591050"/>
            <a:chOff x="239" y="1392"/>
            <a:chExt cx="1131" cy="2694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9" y="3710"/>
              <a:ext cx="1131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现实空间的需求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Business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969125" y="1484784"/>
            <a:ext cx="1104900" cy="4635500"/>
            <a:chOff x="4417" y="1392"/>
            <a:chExt cx="696" cy="2674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752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417" y="3696"/>
              <a:ext cx="696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ea typeface="楷体_GB2312" panose="02010609030101010101" pitchFamily="49" charset="-122"/>
                </a:rPr>
                <a:t>软件系统</a:t>
              </a:r>
            </a:p>
            <a:p>
              <a:pPr algn="ctr"/>
              <a:r>
                <a:rPr lang="en-US" altLang="zh-CN" b="1" dirty="0">
                  <a:solidFill>
                    <a:srgbClr val="000000"/>
                  </a:solidFill>
                  <a:ea typeface="楷体_GB2312" panose="02010609030101010101" pitchFamily="49" charset="-122"/>
                </a:rPr>
                <a:t>IT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2720975" y="3356446"/>
            <a:ext cx="1219200" cy="2528888"/>
            <a:chOff x="420" y="1392"/>
            <a:chExt cx="768" cy="27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20" y="3733"/>
              <a:ext cx="768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中间状态</a:t>
              </a:r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4816475" y="2916709"/>
            <a:ext cx="1219200" cy="2968625"/>
            <a:chOff x="420" y="1392"/>
            <a:chExt cx="768" cy="2665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20" y="3728"/>
              <a:ext cx="7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中间状态</a:t>
              </a:r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2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1258888" y="3716809"/>
            <a:ext cx="6265862" cy="942975"/>
            <a:chOff x="793" y="2840"/>
            <a:chExt cx="3947" cy="594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793" y="2840"/>
              <a:ext cx="1316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3424" y="3113"/>
              <a:ext cx="1316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109" y="2840"/>
              <a:ext cx="1315" cy="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515" y="3203"/>
              <a:ext cx="11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实际的实现途径</a:t>
              </a: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1258888" y="3500909"/>
            <a:ext cx="6243637" cy="466725"/>
            <a:chOff x="793" y="2704"/>
            <a:chExt cx="3933" cy="294"/>
          </a:xfrm>
        </p:grpSpPr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793" y="2767"/>
              <a:ext cx="1315" cy="231"/>
              <a:chOff x="3560" y="2568"/>
              <a:chExt cx="1295" cy="231"/>
            </a:xfrm>
          </p:grpSpPr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>
                <a:off x="3560" y="2786"/>
                <a:ext cx="12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Text Box 23"/>
              <p:cNvSpPr txBox="1">
                <a:spLocks noChangeArrowheads="1"/>
              </p:cNvSpPr>
              <p:nvPr/>
            </p:nvSpPr>
            <p:spPr bwMode="auto">
              <a:xfrm>
                <a:off x="3945" y="2568"/>
                <a:ext cx="8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24" name="Group 24"/>
            <p:cNvGrpSpPr>
              <a:grpSpLocks/>
            </p:cNvGrpSpPr>
            <p:nvPr/>
          </p:nvGrpSpPr>
          <p:grpSpPr bwMode="auto">
            <a:xfrm>
              <a:off x="1927" y="2767"/>
              <a:ext cx="1496" cy="231"/>
              <a:chOff x="3560" y="2568"/>
              <a:chExt cx="1295" cy="231"/>
            </a:xfrm>
          </p:grpSpPr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3560" y="2786"/>
                <a:ext cx="12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Text Box 26"/>
              <p:cNvSpPr txBox="1">
                <a:spLocks noChangeArrowheads="1"/>
              </p:cNvSpPr>
              <p:nvPr/>
            </p:nvSpPr>
            <p:spPr bwMode="auto">
              <a:xfrm>
                <a:off x="3945" y="2568"/>
                <a:ext cx="8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25" name="Group 27"/>
            <p:cNvGrpSpPr>
              <a:grpSpLocks/>
            </p:cNvGrpSpPr>
            <p:nvPr/>
          </p:nvGrpSpPr>
          <p:grpSpPr bwMode="auto">
            <a:xfrm>
              <a:off x="3410" y="2767"/>
              <a:ext cx="1316" cy="231"/>
              <a:chOff x="3560" y="2568"/>
              <a:chExt cx="1295" cy="231"/>
            </a:xfrm>
          </p:grpSpPr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3560" y="2786"/>
                <a:ext cx="12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3945" y="2568"/>
                <a:ext cx="8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</p:grp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515" y="2704"/>
              <a:ext cx="11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正确的实现途径</a:t>
              </a:r>
            </a:p>
          </p:txBody>
        </p:sp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1252538" y="2315046"/>
            <a:ext cx="6248400" cy="366713"/>
            <a:chOff x="816" y="2414"/>
            <a:chExt cx="3936" cy="231"/>
          </a:xfrm>
        </p:grpSpPr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816" y="2641"/>
              <a:ext cx="3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3230" y="2414"/>
              <a:ext cx="11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正确的实现途径</a:t>
              </a:r>
            </a:p>
          </p:txBody>
        </p:sp>
      </p:grp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1252538" y="1629246"/>
            <a:ext cx="6248400" cy="1044575"/>
            <a:chOff x="816" y="1982"/>
            <a:chExt cx="3936" cy="658"/>
          </a:xfrm>
        </p:grpSpPr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816" y="2112"/>
              <a:ext cx="3936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230" y="1982"/>
              <a:ext cx="11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实际的实现途径</a:t>
              </a:r>
            </a:p>
          </p:txBody>
        </p:sp>
      </p:grpSp>
      <p:grpSp>
        <p:nvGrpSpPr>
          <p:cNvPr id="39" name="Group 37"/>
          <p:cNvGrpSpPr>
            <a:grpSpLocks/>
          </p:cNvGrpSpPr>
          <p:nvPr/>
        </p:nvGrpSpPr>
        <p:grpSpPr bwMode="auto">
          <a:xfrm>
            <a:off x="7577138" y="1834034"/>
            <a:ext cx="1295400" cy="915987"/>
            <a:chOff x="4800" y="2111"/>
            <a:chExt cx="816" cy="577"/>
          </a:xfrm>
        </p:grpSpPr>
        <p:sp>
          <p:nvSpPr>
            <p:cNvPr id="40" name="AutoShape 38"/>
            <p:cNvSpPr>
              <a:spLocks/>
            </p:cNvSpPr>
            <p:nvPr/>
          </p:nvSpPr>
          <p:spPr bwMode="auto">
            <a:xfrm>
              <a:off x="4800" y="2112"/>
              <a:ext cx="144" cy="528"/>
            </a:xfrm>
            <a:prstGeom prst="rightBrace">
              <a:avLst>
                <a:gd name="adj1" fmla="val 3055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4920" y="2111"/>
              <a:ext cx="69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需求与</a:t>
              </a:r>
            </a:p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软件实现</a:t>
              </a:r>
            </a:p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的偏差</a:t>
              </a:r>
            </a:p>
          </p:txBody>
        </p:sp>
      </p:grp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7577138" y="3023071"/>
            <a:ext cx="1319212" cy="1485900"/>
            <a:chOff x="4773" y="2403"/>
            <a:chExt cx="831" cy="936"/>
          </a:xfrm>
        </p:grpSpPr>
        <p:sp>
          <p:nvSpPr>
            <p:cNvPr id="43" name="AutoShape 41"/>
            <p:cNvSpPr>
              <a:spLocks/>
            </p:cNvSpPr>
            <p:nvPr/>
          </p:nvSpPr>
          <p:spPr bwMode="auto">
            <a:xfrm>
              <a:off x="4773" y="2976"/>
              <a:ext cx="144" cy="135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4" name="Group 42"/>
            <p:cNvGrpSpPr>
              <a:grpSpLocks/>
            </p:cNvGrpSpPr>
            <p:nvPr/>
          </p:nvGrpSpPr>
          <p:grpSpPr bwMode="auto">
            <a:xfrm>
              <a:off x="4908" y="2403"/>
              <a:ext cx="696" cy="936"/>
              <a:chOff x="4908" y="2403"/>
              <a:chExt cx="696" cy="936"/>
            </a:xfrm>
          </p:grpSpPr>
          <p:sp>
            <p:nvSpPr>
              <p:cNvPr id="45" name="Text Box 43"/>
              <p:cNvSpPr txBox="1">
                <a:spLocks noChangeArrowheads="1"/>
              </p:cNvSpPr>
              <p:nvPr/>
            </p:nvSpPr>
            <p:spPr bwMode="auto">
              <a:xfrm>
                <a:off x="4908" y="2762"/>
                <a:ext cx="696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b="1">
                    <a:solidFill>
                      <a:srgbClr val="0000FF"/>
                    </a:solidFill>
                    <a:ea typeface="楷体_GB2312" panose="02010609030101010101" pitchFamily="49" charset="-122"/>
                  </a:rPr>
                  <a:t>需求与</a:t>
                </a:r>
              </a:p>
              <a:p>
                <a:pPr algn="ctr"/>
                <a:r>
                  <a:rPr lang="zh-CN" altLang="en-US" b="1">
                    <a:solidFill>
                      <a:srgbClr val="0000FF"/>
                    </a:solidFill>
                    <a:ea typeface="楷体_GB2312" panose="02010609030101010101" pitchFamily="49" charset="-122"/>
                  </a:rPr>
                  <a:t>软件实现</a:t>
                </a:r>
              </a:p>
              <a:p>
                <a:pPr algn="ctr"/>
                <a:r>
                  <a:rPr lang="zh-CN" altLang="en-US" b="1">
                    <a:solidFill>
                      <a:srgbClr val="0000FF"/>
                    </a:solidFill>
                    <a:ea typeface="楷体_GB2312" panose="02010609030101010101" pitchFamily="49" charset="-122"/>
                  </a:rPr>
                  <a:t>的偏差</a:t>
                </a:r>
              </a:p>
            </p:txBody>
          </p:sp>
          <p:sp>
            <p:nvSpPr>
              <p:cNvPr id="46" name="Text Box 44"/>
              <p:cNvSpPr txBox="1">
                <a:spLocks noChangeArrowheads="1"/>
              </p:cNvSpPr>
              <p:nvPr/>
            </p:nvSpPr>
            <p:spPr bwMode="auto">
              <a:xfrm>
                <a:off x="5096" y="2403"/>
                <a:ext cx="289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FF"/>
                    </a:solidFill>
                  </a:rPr>
                  <a:t>&gt;&gt;&gt;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1128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7543" y="619472"/>
            <a:ext cx="8152581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软件工程的作用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36550" y="1239614"/>
            <a:ext cx="1795463" cy="4591050"/>
            <a:chOff x="239" y="1392"/>
            <a:chExt cx="1131" cy="2694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9" y="3710"/>
              <a:ext cx="1131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现实空间的需求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Business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969125" y="1196752"/>
            <a:ext cx="1104900" cy="4635500"/>
            <a:chOff x="4417" y="1392"/>
            <a:chExt cx="696" cy="2674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752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417" y="3696"/>
              <a:ext cx="696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软件系统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IT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2720975" y="3035077"/>
            <a:ext cx="1219200" cy="2528887"/>
            <a:chOff x="420" y="1392"/>
            <a:chExt cx="768" cy="27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20" y="3733"/>
              <a:ext cx="768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中间状态</a:t>
              </a:r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4816475" y="2728689"/>
            <a:ext cx="1219200" cy="2835275"/>
            <a:chOff x="420" y="1392"/>
            <a:chExt cx="768" cy="2684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20" y="3728"/>
              <a:ext cx="768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中间状态</a:t>
              </a:r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2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1258888" y="3376389"/>
            <a:ext cx="6265862" cy="942975"/>
            <a:chOff x="793" y="2840"/>
            <a:chExt cx="3947" cy="594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793" y="2840"/>
              <a:ext cx="1316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3424" y="3113"/>
              <a:ext cx="1316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109" y="2840"/>
              <a:ext cx="1315" cy="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515" y="3203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 b="1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1258888" y="3160489"/>
            <a:ext cx="6243637" cy="466725"/>
            <a:chOff x="793" y="2704"/>
            <a:chExt cx="3933" cy="294"/>
          </a:xfrm>
        </p:grpSpPr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793" y="2767"/>
              <a:ext cx="1315" cy="231"/>
              <a:chOff x="3560" y="2568"/>
              <a:chExt cx="1295" cy="231"/>
            </a:xfrm>
          </p:grpSpPr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>
                <a:off x="3560" y="2786"/>
                <a:ext cx="12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Text Box 23"/>
              <p:cNvSpPr txBox="1">
                <a:spLocks noChangeArrowheads="1"/>
              </p:cNvSpPr>
              <p:nvPr/>
            </p:nvSpPr>
            <p:spPr bwMode="auto">
              <a:xfrm>
                <a:off x="3945" y="2568"/>
                <a:ext cx="8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24" name="Group 24"/>
            <p:cNvGrpSpPr>
              <a:grpSpLocks/>
            </p:cNvGrpSpPr>
            <p:nvPr/>
          </p:nvGrpSpPr>
          <p:grpSpPr bwMode="auto">
            <a:xfrm>
              <a:off x="1927" y="2767"/>
              <a:ext cx="1496" cy="231"/>
              <a:chOff x="3560" y="2568"/>
              <a:chExt cx="1295" cy="231"/>
            </a:xfrm>
          </p:grpSpPr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3560" y="2786"/>
                <a:ext cx="12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Text Box 26"/>
              <p:cNvSpPr txBox="1">
                <a:spLocks noChangeArrowheads="1"/>
              </p:cNvSpPr>
              <p:nvPr/>
            </p:nvSpPr>
            <p:spPr bwMode="auto">
              <a:xfrm>
                <a:off x="3945" y="2568"/>
                <a:ext cx="8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25" name="Group 27"/>
            <p:cNvGrpSpPr>
              <a:grpSpLocks/>
            </p:cNvGrpSpPr>
            <p:nvPr/>
          </p:nvGrpSpPr>
          <p:grpSpPr bwMode="auto">
            <a:xfrm>
              <a:off x="3410" y="2767"/>
              <a:ext cx="1316" cy="231"/>
              <a:chOff x="3560" y="2568"/>
              <a:chExt cx="1295" cy="231"/>
            </a:xfrm>
          </p:grpSpPr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3560" y="2786"/>
                <a:ext cx="12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3945" y="2568"/>
                <a:ext cx="8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</p:grp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515" y="2704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 b="1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1252538" y="1974627"/>
            <a:ext cx="6248400" cy="366712"/>
            <a:chOff x="816" y="2414"/>
            <a:chExt cx="3936" cy="231"/>
          </a:xfrm>
        </p:grpSpPr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816" y="2641"/>
              <a:ext cx="3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3737" y="2414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b="1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</p:grp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1252538" y="1288827"/>
            <a:ext cx="6248400" cy="1044575"/>
            <a:chOff x="816" y="1982"/>
            <a:chExt cx="3936" cy="658"/>
          </a:xfrm>
        </p:grpSpPr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816" y="2112"/>
              <a:ext cx="3936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737" y="1982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b="1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</p:grpSp>
      <p:grpSp>
        <p:nvGrpSpPr>
          <p:cNvPr id="39" name="Group 37"/>
          <p:cNvGrpSpPr>
            <a:grpSpLocks/>
          </p:cNvGrpSpPr>
          <p:nvPr/>
        </p:nvGrpSpPr>
        <p:grpSpPr bwMode="auto">
          <a:xfrm>
            <a:off x="1258888" y="1936527"/>
            <a:ext cx="6248400" cy="1816100"/>
            <a:chOff x="793" y="1951"/>
            <a:chExt cx="3936" cy="1144"/>
          </a:xfrm>
        </p:grpSpPr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793" y="1951"/>
              <a:ext cx="3931" cy="454"/>
            </a:xfrm>
            <a:prstGeom prst="rect">
              <a:avLst/>
            </a:prstGeom>
            <a:solidFill>
              <a:srgbClr val="FFFF99">
                <a:alpha val="5215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793" y="2868"/>
              <a:ext cx="1322" cy="227"/>
            </a:xfrm>
            <a:prstGeom prst="rect">
              <a:avLst/>
            </a:prstGeom>
            <a:solidFill>
              <a:srgbClr val="FFFF99">
                <a:alpha val="5215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115" y="2868"/>
              <a:ext cx="1315" cy="227"/>
            </a:xfrm>
            <a:prstGeom prst="rect">
              <a:avLst/>
            </a:prstGeom>
            <a:solidFill>
              <a:srgbClr val="CCFFFF">
                <a:alpha val="5215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430" y="2868"/>
              <a:ext cx="1299" cy="227"/>
            </a:xfrm>
            <a:prstGeom prst="rect">
              <a:avLst/>
            </a:prstGeom>
            <a:solidFill>
              <a:srgbClr val="CC99FF">
                <a:alpha val="5215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4" name="Group 42"/>
          <p:cNvGrpSpPr>
            <a:grpSpLocks/>
          </p:cNvGrpSpPr>
          <p:nvPr/>
        </p:nvGrpSpPr>
        <p:grpSpPr bwMode="auto">
          <a:xfrm>
            <a:off x="7577138" y="1792064"/>
            <a:ext cx="1319212" cy="2206625"/>
            <a:chOff x="4773" y="1842"/>
            <a:chExt cx="831" cy="1390"/>
          </a:xfrm>
        </p:grpSpPr>
        <p:sp>
          <p:nvSpPr>
            <p:cNvPr id="45" name="AutoShape 43"/>
            <p:cNvSpPr>
              <a:spLocks/>
            </p:cNvSpPr>
            <p:nvPr/>
          </p:nvSpPr>
          <p:spPr bwMode="auto">
            <a:xfrm>
              <a:off x="4773" y="2115"/>
              <a:ext cx="144" cy="68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4893" y="1842"/>
              <a:ext cx="69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需求与</a:t>
              </a:r>
            </a:p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软件实现</a:t>
              </a:r>
            </a:p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的偏差</a:t>
              </a:r>
            </a:p>
          </p:txBody>
        </p:sp>
        <p:grpSp>
          <p:nvGrpSpPr>
            <p:cNvPr id="47" name="Group 45"/>
            <p:cNvGrpSpPr>
              <a:grpSpLocks/>
            </p:cNvGrpSpPr>
            <p:nvPr/>
          </p:nvGrpSpPr>
          <p:grpSpPr bwMode="auto">
            <a:xfrm>
              <a:off x="4908" y="2296"/>
              <a:ext cx="696" cy="936"/>
              <a:chOff x="4908" y="2403"/>
              <a:chExt cx="696" cy="936"/>
            </a:xfrm>
          </p:grpSpPr>
          <p:sp>
            <p:nvSpPr>
              <p:cNvPr id="49" name="Text Box 46"/>
              <p:cNvSpPr txBox="1">
                <a:spLocks noChangeArrowheads="1"/>
              </p:cNvSpPr>
              <p:nvPr/>
            </p:nvSpPr>
            <p:spPr bwMode="auto">
              <a:xfrm>
                <a:off x="4908" y="2762"/>
                <a:ext cx="696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b="1">
                    <a:solidFill>
                      <a:srgbClr val="0000FF"/>
                    </a:solidFill>
                    <a:ea typeface="楷体_GB2312" panose="02010609030101010101" pitchFamily="49" charset="-122"/>
                  </a:rPr>
                  <a:t>需求与</a:t>
                </a:r>
              </a:p>
              <a:p>
                <a:pPr algn="ctr"/>
                <a:r>
                  <a:rPr lang="zh-CN" altLang="en-US" b="1">
                    <a:solidFill>
                      <a:srgbClr val="0000FF"/>
                    </a:solidFill>
                    <a:ea typeface="楷体_GB2312" panose="02010609030101010101" pitchFamily="49" charset="-122"/>
                  </a:rPr>
                  <a:t>软件实现</a:t>
                </a:r>
              </a:p>
              <a:p>
                <a:pPr algn="ctr"/>
                <a:r>
                  <a:rPr lang="zh-CN" altLang="en-US" b="1">
                    <a:solidFill>
                      <a:srgbClr val="0000FF"/>
                    </a:solidFill>
                    <a:ea typeface="楷体_GB2312" panose="02010609030101010101" pitchFamily="49" charset="-122"/>
                  </a:rPr>
                  <a:t>的偏差</a:t>
                </a:r>
              </a:p>
            </p:txBody>
          </p:sp>
          <p:sp>
            <p:nvSpPr>
              <p:cNvPr id="50" name="Text Box 47"/>
              <p:cNvSpPr txBox="1">
                <a:spLocks noChangeArrowheads="1"/>
              </p:cNvSpPr>
              <p:nvPr/>
            </p:nvSpPr>
            <p:spPr bwMode="auto">
              <a:xfrm>
                <a:off x="5112" y="2403"/>
                <a:ext cx="289" cy="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8" name="AutoShape 48"/>
            <p:cNvSpPr>
              <a:spLocks/>
            </p:cNvSpPr>
            <p:nvPr/>
          </p:nvSpPr>
          <p:spPr bwMode="auto">
            <a:xfrm>
              <a:off x="4777" y="2920"/>
              <a:ext cx="144" cy="68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" name="Freeform 49"/>
          <p:cNvSpPr>
            <a:spLocks/>
          </p:cNvSpPr>
          <p:nvPr/>
        </p:nvSpPr>
        <p:spPr bwMode="auto">
          <a:xfrm>
            <a:off x="1249363" y="2009552"/>
            <a:ext cx="6265862" cy="574675"/>
          </a:xfrm>
          <a:custGeom>
            <a:avLst/>
            <a:gdLst>
              <a:gd name="T0" fmla="*/ 0 w 3901"/>
              <a:gd name="T1" fmla="*/ 2147483646 h 362"/>
              <a:gd name="T2" fmla="*/ 2147483646 w 3901"/>
              <a:gd name="T3" fmla="*/ 0 h 362"/>
              <a:gd name="T4" fmla="*/ 2147483646 w 3901"/>
              <a:gd name="T5" fmla="*/ 2147483646 h 362"/>
              <a:gd name="T6" fmla="*/ 2147483646 w 3901"/>
              <a:gd name="T7" fmla="*/ 2147483646 h 362"/>
              <a:gd name="T8" fmla="*/ 2147483646 w 3901"/>
              <a:gd name="T9" fmla="*/ 0 h 362"/>
              <a:gd name="T10" fmla="*/ 2147483646 w 3901"/>
              <a:gd name="T11" fmla="*/ 2147483646 h 362"/>
              <a:gd name="T12" fmla="*/ 2147483646 w 3901"/>
              <a:gd name="T13" fmla="*/ 2147483646 h 362"/>
              <a:gd name="T14" fmla="*/ 2147483646 w 3901"/>
              <a:gd name="T15" fmla="*/ 2147483646 h 362"/>
              <a:gd name="T16" fmla="*/ 2147483646 w 3901"/>
              <a:gd name="T17" fmla="*/ 2147483646 h 362"/>
              <a:gd name="T18" fmla="*/ 2147483646 w 3901"/>
              <a:gd name="T19" fmla="*/ 2147483646 h 3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01" h="362">
                <a:moveTo>
                  <a:pt x="0" y="181"/>
                </a:moveTo>
                <a:lnTo>
                  <a:pt x="499" y="0"/>
                </a:lnTo>
                <a:lnTo>
                  <a:pt x="953" y="272"/>
                </a:lnTo>
                <a:lnTo>
                  <a:pt x="1633" y="136"/>
                </a:lnTo>
                <a:lnTo>
                  <a:pt x="1906" y="0"/>
                </a:lnTo>
                <a:lnTo>
                  <a:pt x="2132" y="226"/>
                </a:lnTo>
                <a:lnTo>
                  <a:pt x="2586" y="226"/>
                </a:lnTo>
                <a:lnTo>
                  <a:pt x="3221" y="362"/>
                </a:lnTo>
                <a:lnTo>
                  <a:pt x="3539" y="90"/>
                </a:lnTo>
                <a:lnTo>
                  <a:pt x="3901" y="136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" name="Group 50"/>
          <p:cNvGrpSpPr>
            <a:grpSpLocks/>
          </p:cNvGrpSpPr>
          <p:nvPr/>
        </p:nvGrpSpPr>
        <p:grpSpPr bwMode="auto">
          <a:xfrm>
            <a:off x="1258888" y="3520852"/>
            <a:ext cx="6265862" cy="215900"/>
            <a:chOff x="793" y="2931"/>
            <a:chExt cx="3947" cy="136"/>
          </a:xfrm>
        </p:grpSpPr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793" y="2931"/>
              <a:ext cx="1316" cy="136"/>
            </a:xfrm>
            <a:custGeom>
              <a:avLst/>
              <a:gdLst>
                <a:gd name="T0" fmla="*/ 0 w 1316"/>
                <a:gd name="T1" fmla="*/ 45 h 136"/>
                <a:gd name="T2" fmla="*/ 454 w 1316"/>
                <a:gd name="T3" fmla="*/ 136 h 136"/>
                <a:gd name="T4" fmla="*/ 908 w 1316"/>
                <a:gd name="T5" fmla="*/ 0 h 136"/>
                <a:gd name="T6" fmla="*/ 1316 w 1316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6" h="136">
                  <a:moveTo>
                    <a:pt x="0" y="45"/>
                  </a:moveTo>
                  <a:lnTo>
                    <a:pt x="454" y="136"/>
                  </a:lnTo>
                  <a:lnTo>
                    <a:pt x="908" y="0"/>
                  </a:lnTo>
                  <a:lnTo>
                    <a:pt x="1316" y="0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2109" y="2931"/>
              <a:ext cx="1316" cy="136"/>
            </a:xfrm>
            <a:custGeom>
              <a:avLst/>
              <a:gdLst>
                <a:gd name="T0" fmla="*/ 0 w 1316"/>
                <a:gd name="T1" fmla="*/ 45 h 136"/>
                <a:gd name="T2" fmla="*/ 454 w 1316"/>
                <a:gd name="T3" fmla="*/ 136 h 136"/>
                <a:gd name="T4" fmla="*/ 908 w 1316"/>
                <a:gd name="T5" fmla="*/ 0 h 136"/>
                <a:gd name="T6" fmla="*/ 1316 w 1316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6" h="136">
                  <a:moveTo>
                    <a:pt x="0" y="45"/>
                  </a:moveTo>
                  <a:lnTo>
                    <a:pt x="454" y="136"/>
                  </a:lnTo>
                  <a:lnTo>
                    <a:pt x="908" y="0"/>
                  </a:lnTo>
                  <a:lnTo>
                    <a:pt x="1316" y="0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3424" y="2931"/>
              <a:ext cx="1316" cy="136"/>
            </a:xfrm>
            <a:custGeom>
              <a:avLst/>
              <a:gdLst>
                <a:gd name="T0" fmla="*/ 0 w 1316"/>
                <a:gd name="T1" fmla="*/ 45 h 136"/>
                <a:gd name="T2" fmla="*/ 454 w 1316"/>
                <a:gd name="T3" fmla="*/ 136 h 136"/>
                <a:gd name="T4" fmla="*/ 908 w 1316"/>
                <a:gd name="T5" fmla="*/ 0 h 136"/>
                <a:gd name="T6" fmla="*/ 1316 w 1316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6" h="136">
                  <a:moveTo>
                    <a:pt x="0" y="45"/>
                  </a:moveTo>
                  <a:lnTo>
                    <a:pt x="454" y="136"/>
                  </a:lnTo>
                  <a:lnTo>
                    <a:pt x="908" y="0"/>
                  </a:lnTo>
                  <a:lnTo>
                    <a:pt x="1316" y="0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195263" y="5949280"/>
            <a:ext cx="876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楷体_GB2312" panose="02010609030101010101" pitchFamily="49" charset="-122"/>
              </a:rPr>
              <a:t>软件工程本质：用严格的规范和管理手段来缩小偏差，通过牺牲“时间”来提高“质量”</a:t>
            </a:r>
          </a:p>
        </p:txBody>
      </p:sp>
    </p:spTree>
    <p:extLst>
      <p:ext uri="{BB962C8B-B14F-4D97-AF65-F5344CB8AC3E}">
        <p14:creationId xmlns:p14="http://schemas.microsoft.com/office/powerpoint/2010/main" val="117696395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3398</Words>
  <Application>Microsoft Office PowerPoint</Application>
  <PresentationFormat>全屏显示(4:3)</PresentationFormat>
  <Paragraphs>506</Paragraphs>
  <Slides>41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Palatino</vt:lpstr>
      <vt:lpstr>黑体</vt:lpstr>
      <vt:lpstr>华文彩云</vt:lpstr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梅 智敏</cp:lastModifiedBy>
  <cp:revision>115</cp:revision>
  <dcterms:modified xsi:type="dcterms:W3CDTF">2020-12-24T14:44:33Z</dcterms:modified>
</cp:coreProperties>
</file>