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382" r:id="rId2"/>
    <p:sldId id="428" r:id="rId3"/>
    <p:sldId id="430" r:id="rId4"/>
    <p:sldId id="485" r:id="rId5"/>
    <p:sldId id="432" r:id="rId6"/>
    <p:sldId id="433" r:id="rId7"/>
    <p:sldId id="434" r:id="rId8"/>
    <p:sldId id="435" r:id="rId9"/>
    <p:sldId id="436" r:id="rId10"/>
    <p:sldId id="486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87" r:id="rId19"/>
    <p:sldId id="446" r:id="rId20"/>
    <p:sldId id="447" r:id="rId21"/>
    <p:sldId id="488" r:id="rId22"/>
    <p:sldId id="449" r:id="rId23"/>
    <p:sldId id="450" r:id="rId24"/>
    <p:sldId id="489" r:id="rId25"/>
    <p:sldId id="452" r:id="rId26"/>
    <p:sldId id="453" r:id="rId27"/>
    <p:sldId id="490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91" r:id="rId36"/>
    <p:sldId id="463" r:id="rId37"/>
    <p:sldId id="464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92" r:id="rId48"/>
    <p:sldId id="476" r:id="rId49"/>
    <p:sldId id="477" r:id="rId50"/>
    <p:sldId id="478" r:id="rId51"/>
    <p:sldId id="479" r:id="rId52"/>
    <p:sldId id="493" r:id="rId53"/>
    <p:sldId id="481" r:id="rId54"/>
    <p:sldId id="482" r:id="rId5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86700" autoAdjust="0"/>
  </p:normalViewPr>
  <p:slideViewPr>
    <p:cSldViewPr>
      <p:cViewPr>
        <p:scale>
          <a:sx n="100" d="100"/>
          <a:sy n="100" d="100"/>
        </p:scale>
        <p:origin x="138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05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5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88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team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：外科团队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backup programmer, admin, tool-smith, specialist: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候补程序员、管理员、工具师、专家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chaos</a:t>
            </a:r>
            <a:r>
              <a:rPr lang="zh-CN" altLang="en-US" dirty="0"/>
              <a:t>英 </a:t>
            </a:r>
            <a:r>
              <a:rPr lang="en-US" altLang="zh-CN" dirty="0"/>
              <a:t>[ˈ</a:t>
            </a:r>
            <a:r>
              <a:rPr lang="en-US" altLang="zh-CN" dirty="0" err="1"/>
              <a:t>keɪɒs</a:t>
            </a:r>
            <a:r>
              <a:rPr lang="en-US" altLang="zh-CN" dirty="0"/>
              <a:t>]   </a:t>
            </a:r>
            <a:r>
              <a:rPr lang="zh-CN" altLang="en-US" dirty="0"/>
              <a:t>美 </a:t>
            </a:r>
            <a:r>
              <a:rPr lang="en-US" altLang="zh-CN" dirty="0"/>
              <a:t>[ˈ</a:t>
            </a:r>
            <a:r>
              <a:rPr lang="en-US" altLang="zh-CN" dirty="0" err="1"/>
              <a:t>keɪɑːs</a:t>
            </a:r>
            <a:r>
              <a:rPr lang="en-US" altLang="zh-CN" dirty="0"/>
              <a:t>]  n.</a:t>
            </a:r>
            <a:r>
              <a:rPr lang="zh-CN" altLang="en-US" dirty="0"/>
              <a:t>混乱</a:t>
            </a:r>
            <a:r>
              <a:rPr lang="en-US" altLang="zh-CN" dirty="0"/>
              <a:t>;</a:t>
            </a:r>
            <a:r>
              <a:rPr lang="zh-CN" altLang="en-US" dirty="0"/>
              <a:t>杂乱</a:t>
            </a:r>
            <a:r>
              <a:rPr lang="en-US" altLang="zh-CN" dirty="0"/>
              <a:t>;</a:t>
            </a:r>
            <a:r>
              <a:rPr lang="zh-CN" altLang="en-US" dirty="0"/>
              <a:t>紊乱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2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585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Arranger</a:t>
            </a:r>
            <a:r>
              <a:rPr lang="zh-CN" altLang="en-US" dirty="0"/>
              <a:t>英 </a:t>
            </a:r>
            <a:r>
              <a:rPr lang="en-US" altLang="zh-CN" dirty="0"/>
              <a:t>[</a:t>
            </a:r>
            <a:r>
              <a:rPr lang="en-US" altLang="zh-CN" dirty="0" err="1"/>
              <a:t>əˈreɪndʒə</a:t>
            </a:r>
            <a:r>
              <a:rPr lang="en-US" altLang="zh-CN" dirty="0"/>
              <a:t>(r)]   </a:t>
            </a:r>
            <a:r>
              <a:rPr lang="zh-CN" altLang="en-US" dirty="0"/>
              <a:t>美 </a:t>
            </a:r>
            <a:r>
              <a:rPr lang="en-US" altLang="zh-CN" dirty="0"/>
              <a:t>[</a:t>
            </a:r>
            <a:r>
              <a:rPr lang="en-US" altLang="zh-CN" dirty="0" err="1"/>
              <a:t>əˈreɪndʒər</a:t>
            </a:r>
            <a:r>
              <a:rPr lang="en-US" altLang="zh-CN" dirty="0"/>
              <a:t>]  </a:t>
            </a:r>
            <a:r>
              <a:rPr lang="zh-CN" altLang="en-US" dirty="0"/>
              <a:t>编曲</a:t>
            </a:r>
            <a:r>
              <a:rPr lang="en-US" altLang="zh-CN" dirty="0"/>
              <a:t>;</a:t>
            </a:r>
            <a:r>
              <a:rPr lang="zh-CN" altLang="en-US" dirty="0"/>
              <a:t>編曲</a:t>
            </a:r>
            <a:r>
              <a:rPr lang="en-US" altLang="zh-CN" dirty="0"/>
              <a:t>;</a:t>
            </a:r>
            <a:r>
              <a:rPr lang="zh-CN" altLang="en-US" dirty="0"/>
              <a:t>统筹</a:t>
            </a:r>
            <a:r>
              <a:rPr lang="en-US" altLang="zh-CN" dirty="0"/>
              <a:t>;</a:t>
            </a:r>
            <a:r>
              <a:rPr lang="zh-CN" altLang="en-US" dirty="0"/>
              <a:t>安排</a:t>
            </a:r>
            <a:r>
              <a:rPr lang="en-US" altLang="zh-CN" dirty="0"/>
              <a:t>;</a:t>
            </a:r>
            <a:r>
              <a:rPr lang="zh-CN" altLang="en-US" dirty="0"/>
              <a:t>编曲人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56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UX –User </a:t>
            </a:r>
            <a:r>
              <a:rPr lang="en-US" altLang="zh-CN" dirty="0" err="1"/>
              <a:t>eXperience</a:t>
            </a:r>
            <a:r>
              <a:rPr lang="en-US" altLang="zh-CN" dirty="0"/>
              <a:t> </a:t>
            </a:r>
            <a:r>
              <a:rPr lang="zh-CN" altLang="en-US" dirty="0"/>
              <a:t>用户体验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6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904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36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50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PBS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product breakdown structure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产品分解结构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1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310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212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85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89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668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82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011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90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3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Exclusions</a:t>
            </a:r>
            <a:r>
              <a:rPr lang="zh-CN" altLang="en-US" dirty="0"/>
              <a:t>：排除项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53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918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57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构造性成本模型（</a:t>
            </a:r>
            <a:r>
              <a:rPr lang="en-US" altLang="zh-CN" dirty="0"/>
              <a:t>COCOMO</a:t>
            </a:r>
            <a:r>
              <a:rPr lang="zh-CN" altLang="en-US" dirty="0"/>
              <a:t>，</a:t>
            </a:r>
            <a:r>
              <a:rPr lang="en-US" altLang="zh-CN" dirty="0"/>
              <a:t>Constructive Cost Model</a:t>
            </a:r>
            <a:r>
              <a:rPr lang="zh-CN" altLang="en-US" dirty="0"/>
              <a:t>）是由巴里</a:t>
            </a:r>
            <a:r>
              <a:rPr lang="en-US" altLang="zh-CN" dirty="0"/>
              <a:t>·</a:t>
            </a:r>
            <a:r>
              <a:rPr lang="zh-CN" altLang="en-US" dirty="0"/>
              <a:t>勃姆（</a:t>
            </a:r>
            <a:r>
              <a:rPr lang="en-US" altLang="zh-CN" dirty="0"/>
              <a:t>Barry Boehm</a:t>
            </a:r>
            <a:r>
              <a:rPr lang="zh-CN" altLang="en-US" dirty="0"/>
              <a:t>）提出的一种软件成本估算方法。这种模型使用一种基本的回归分析公式，使用从项目历史和现状中的某些特征作为参数来进行计算。从本质上说是一种参数化的项目估算方法，参数建模是把项目的某些特征作为参数，通过建立一个数字模型预测项目成本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53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291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632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72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870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576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78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22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1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642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2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659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2931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016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18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7551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34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14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0693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4431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7001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469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051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29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49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43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6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intensely human endeavor</a:t>
            </a:r>
            <a:r>
              <a:rPr lang="zh-CN" altLang="en-US" dirty="0"/>
              <a:t>：强烈的人类努力</a:t>
            </a:r>
            <a:endParaRPr lang="en-US" altLang="zh-CN" dirty="0"/>
          </a:p>
          <a:p>
            <a:r>
              <a:rPr lang="en-US" altLang="zh-CN" dirty="0"/>
              <a:t>The manner in which it is done: </a:t>
            </a:r>
            <a:r>
              <a:rPr lang="zh-CN" altLang="en-US" dirty="0"/>
              <a:t>完成软件的方式</a:t>
            </a:r>
            <a:endParaRPr lang="en-US" altLang="zh-CN" dirty="0"/>
          </a:p>
          <a:p>
            <a:r>
              <a:rPr lang="en-US" altLang="zh-CN" dirty="0"/>
              <a:t>Manage</a:t>
            </a:r>
            <a:r>
              <a:rPr lang="zh-CN" altLang="en-US" baseline="0" dirty="0"/>
              <a:t> </a:t>
            </a:r>
            <a:r>
              <a:rPr lang="en-US" altLang="zh-CN" baseline="0" dirty="0"/>
              <a:t>complexity, risk, changes: </a:t>
            </a:r>
            <a:r>
              <a:rPr lang="zh-CN" altLang="en-US" baseline="0" dirty="0"/>
              <a:t>管理复杂性、风险和变化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application artifacts</a:t>
            </a:r>
            <a:r>
              <a:rPr lang="zh-CN" altLang="en-US" baseline="0" dirty="0"/>
              <a:t>：应用程序构件</a:t>
            </a:r>
            <a:endParaRPr lang="en-US" altLang="zh-CN" baseline="0" dirty="0"/>
          </a:p>
          <a:p>
            <a:r>
              <a:rPr lang="en-US" altLang="zh-CN" baseline="0" dirty="0"/>
              <a:t>Define objectives</a:t>
            </a:r>
            <a:r>
              <a:rPr lang="zh-CN" altLang="en-US" baseline="0" dirty="0"/>
              <a:t>，</a:t>
            </a:r>
            <a:r>
              <a:rPr lang="en-US" altLang="zh-CN" baseline="0" dirty="0"/>
              <a:t>scope</a:t>
            </a:r>
            <a:r>
              <a:rPr lang="zh-CN" altLang="en-US" baseline="0" dirty="0"/>
              <a:t>， </a:t>
            </a:r>
            <a:r>
              <a:rPr lang="en-US" altLang="zh-CN" baseline="0" dirty="0"/>
              <a:t>constraints</a:t>
            </a:r>
            <a:r>
              <a:rPr lang="zh-CN" altLang="en-US" baseline="0" dirty="0"/>
              <a:t>：定义目标、范围和约束</a:t>
            </a:r>
            <a:endParaRPr lang="en-US" altLang="zh-CN" baseline="0" dirty="0"/>
          </a:p>
          <a:p>
            <a:r>
              <a:rPr lang="en-US" altLang="zh-CN" baseline="0" dirty="0"/>
              <a:t>Consider alternative solution</a:t>
            </a:r>
            <a:r>
              <a:rPr lang="zh-CN" altLang="en-US" baseline="0" dirty="0"/>
              <a:t>：考虑替代方案</a:t>
            </a:r>
            <a:endParaRPr lang="en-US" altLang="zh-CN" baseline="0" dirty="0"/>
          </a:p>
          <a:p>
            <a:r>
              <a:rPr lang="en-US" altLang="zh-CN" baseline="0" dirty="0"/>
              <a:t>Template</a:t>
            </a:r>
            <a:r>
              <a:rPr lang="zh-CN" altLang="en-US" baseline="0" dirty="0"/>
              <a:t>，</a:t>
            </a:r>
            <a:r>
              <a:rPr lang="en-US" altLang="zh-CN" baseline="0" dirty="0"/>
              <a:t>Participants</a:t>
            </a:r>
            <a:r>
              <a:rPr lang="zh-CN" altLang="en-US" baseline="0" dirty="0"/>
              <a:t>，</a:t>
            </a:r>
            <a:r>
              <a:rPr lang="en-US" altLang="zh-CN" baseline="0" dirty="0"/>
              <a:t>Automation</a:t>
            </a:r>
            <a:r>
              <a:rPr lang="zh-CN" altLang="en-US" baseline="0" dirty="0"/>
              <a:t>，</a:t>
            </a:r>
            <a:r>
              <a:rPr lang="en-US" altLang="zh-CN" baseline="0" dirty="0"/>
              <a:t>Result</a:t>
            </a:r>
            <a:r>
              <a:rPr lang="zh-CN" altLang="en-US" baseline="0" dirty="0"/>
              <a:t>：模板，参与者，自动化，结果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0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2020/12/25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12298;&#36719;&#20214;&#36807;&#31243;&#19982;&#24037;&#20855;&#12299;-&#36719;&#20214;&#39033;&#30446;&#31649;&#29702;-&#38468;&#20214;1-&#25195;&#25551;&#24402;&#26723;&#36719;&#20214;&#39044;&#31639;.xls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e/e2/GanttChartAnatomy.png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sionone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 algn="ctr" eaLnBrk="1" hangingPunct="1">
              <a:lnSpc>
                <a:spcPts val="3800"/>
              </a:lnSpc>
              <a:defRPr/>
            </a:pPr>
            <a:r>
              <a:rPr kumimoji="0" lang="zh-CN" altLang="en-US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kumimoji="0"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</a:p>
          <a:p>
            <a:pPr lvl="0" algn="ctr" eaLnBrk="1" hangingPunct="1">
              <a:lnSpc>
                <a:spcPts val="3800"/>
              </a:lnSpc>
              <a:defRPr/>
            </a:pPr>
            <a:r>
              <a:rPr kumimoji="0" lang="zh-CN" altLang="en-US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kumimoji="0" lang="en-US" altLang="zh-CN" sz="2800" b="1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ctr" eaLnBrk="1" hangingPunct="1">
              <a:lnSpc>
                <a:spcPts val="3800"/>
              </a:lnSpc>
              <a:defRPr/>
            </a:pPr>
            <a:r>
              <a:rPr kumimoji="0"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</a:p>
          <a:p>
            <a:pPr lvl="0" eaLnBrk="1" hangingPunct="1">
              <a:lnSpc>
                <a:spcPts val="3800"/>
              </a:lnSpc>
              <a:defRPr/>
            </a:pPr>
            <a:r>
              <a:rPr kumimoji="0" lang="zh-CN" altLang="en-US" sz="2800" b="1" dirty="0">
                <a:solidFill>
                  <a:srgbClr val="3333CC"/>
                </a:solidFill>
                <a:latin typeface="Times New Roman"/>
                <a:ea typeface="华文行楷" panose="02010800040101010101" pitchFamily="2" charset="-122"/>
              </a:rPr>
              <a:t>                             </a:t>
            </a:r>
            <a:r>
              <a:rPr kumimoji="0" lang="en-US" altLang="zh-CN" sz="1800" b="1" dirty="0">
                <a:solidFill>
                  <a:srgbClr val="3333CC"/>
                </a:solidFill>
                <a:latin typeface="Times New Roman"/>
                <a:ea typeface="华文行楷" panose="02010800040101010101" pitchFamily="2" charset="-122"/>
              </a:rPr>
              <a:t>2020. 09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0209635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软件项目的参与人员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7451725" y="1628775"/>
            <a:ext cx="215900" cy="576263"/>
          </a:xfrm>
          <a:prstGeom prst="rightBrace">
            <a:avLst>
              <a:gd name="adj1" fmla="val 222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67625" y="1557338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产品经理</a:t>
            </a:r>
          </a:p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项目经理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95288" y="1484313"/>
            <a:ext cx="7272337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高级管理者：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负责定义业务问题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管理者：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计划、激励、组织和控制软件开发人员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开发人员：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拥有开发软件所需技能的人员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系统分析员、系统架构师、设计师、程序员、测试人员、质量保证人员、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客户：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进行投资、详细描述待开发软件需求、关心项目成败的组织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人员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最终用户：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一旦软件发布成为产品，最终用户就是直接使用软件的人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87526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最好的”团队取决于项目经理的管理风格、团队里的人员数目与技能水平、项目的总体难易程度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组建团队时应考虑以下要素：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6150" y="2781300"/>
            <a:ext cx="3200226" cy="360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从个人能力来看：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应用领域经验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开发平台经验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编程经验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教育背景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沟通能力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适应能力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工作态度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团队协作能力</a:t>
            </a:r>
          </a:p>
          <a:p>
            <a:pPr lvl="2" eaLnBrk="1" hangingPunct="1"/>
            <a:r>
              <a:rPr lang="en-US" altLang="zh-CN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4051" y="2781300"/>
            <a:ext cx="3917950" cy="360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从项目需求来看：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待解决问题的难度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待开发软件系统的规模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待开发软件系统的技能要求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交付日期的严格程度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共同工作的时间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彼此之间的人际关系与友好交际程度</a:t>
            </a:r>
          </a:p>
          <a:p>
            <a:pPr lvl="2" eaLnBrk="1" hangingPunct="1"/>
            <a:r>
              <a:rPr lang="en-US" altLang="zh-CN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64396698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一窝蜂模式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(chaos team)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没有明确分工，存活的时间一般都不长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主治医师模式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(Chief-Programmer Team, surgical team)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手术台上，有一个主刀医师，其他人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麻醉、护士、器械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各司其职，为主刀医师服务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首席程序员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(Chief-programmer)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处理主要模块的设计和编码，其他成员从各种角度支持他的工作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(backup programmer, admin, tool-smith, specialist)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主治医师模式的退化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学校里，软件工程的团队模式往往退化为“一个学生干活，其余学生跟着打酱油”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</a:t>
            </a:r>
            <a:r>
              <a:rPr lang="zh-CN" alt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明星模式 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(Super-star model)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771775" y="5140697"/>
            <a:ext cx="3365500" cy="1095375"/>
            <a:chOff x="1429" y="2568"/>
            <a:chExt cx="2540" cy="90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29" y="3112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技术人员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313" y="3112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技术人员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98" y="3112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技术人员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198" y="2568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后备工程师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429" y="2568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秘书</a:t>
              </a:r>
            </a:p>
          </p:txBody>
        </p:sp>
        <p:cxnSp>
          <p:nvCxnSpPr>
            <p:cNvPr id="13" name="AutoShape 10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2200" y="2750"/>
              <a:ext cx="9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313" y="2568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高级工程师</a:t>
              </a:r>
            </a:p>
          </p:txBody>
        </p:sp>
        <p:cxnSp>
          <p:nvCxnSpPr>
            <p:cNvPr id="15" name="AutoShape 12"/>
            <p:cNvCxnSpPr>
              <a:cxnSpLocks noChangeShapeType="1"/>
              <a:stCxn id="7" idx="0"/>
              <a:endCxn id="14" idx="2"/>
            </p:cNvCxnSpPr>
            <p:nvPr/>
          </p:nvCxnSpPr>
          <p:spPr bwMode="auto">
            <a:xfrm flipV="1">
              <a:off x="1815" y="2931"/>
              <a:ext cx="884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9" idx="0"/>
              <a:endCxn id="14" idx="2"/>
            </p:cNvCxnSpPr>
            <p:nvPr/>
          </p:nvCxnSpPr>
          <p:spPr bwMode="auto">
            <a:xfrm flipV="1">
              <a:off x="2699" y="2931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0" idx="0"/>
              <a:endCxn id="14" idx="2"/>
            </p:cNvCxnSpPr>
            <p:nvPr/>
          </p:nvCxnSpPr>
          <p:spPr bwMode="auto">
            <a:xfrm flipH="1" flipV="1">
              <a:off x="2699" y="2931"/>
              <a:ext cx="885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23805621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社区模式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(Community Model):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由很多志愿者参与，每个人参与自己感兴趣的项目，贡献力量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好处是“众人拾柴火焰高”， 但是如果大家都只来烤火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不去拾柴， 或者捡到的柴火质量太差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最后火也熄灭了</a:t>
            </a:r>
          </a:p>
          <a:p>
            <a:pPr lvl="1"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“社区” 并不意味着“随意”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一些成功的社区项目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例如开发和维护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操作系统的社区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都有很严格的代码复审和签入的质量控制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开源项目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(Open Source Project)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06496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598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交响乐团模式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(Orchestra)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人多，门类齐全，各司其职，各自有专门场地，演奏期间严格遵循纪律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演奏靠指挥协调，各自遵循曲谱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工作流程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演奏的都是练习过多次的曲目，重在执行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类似于“工厂”，严格遵循预定的生产流程，“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规格严格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爵士乐模式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(Jazz Band)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演奏时没有谱子，没有现场指挥，平时有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arranger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起到协调和指导作用</a:t>
            </a:r>
          </a:p>
          <a:p>
            <a:pPr lvl="1" eaLnBrk="1" hangingPunct="1"/>
            <a:r>
              <a:rPr lang="zh-CN" altLang="en-US" sz="18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模式：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主乐手先吹出主题，其余人员根据这个主题各自即兴发挥；主乐手最后再加入，回应主题，像是对曲子的总结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“强调个性化的表达，强有力的互动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 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对变化的内容有创意的回应”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类似于一群天才构成的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敏捷团队， 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功夫到家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”，率性而为</a:t>
            </a:r>
          </a:p>
        </p:txBody>
      </p:sp>
    </p:spTree>
    <p:extLst>
      <p:ext uri="{BB962C8B-B14F-4D97-AF65-F5344CB8AC3E}">
        <p14:creationId xmlns:p14="http://schemas.microsoft.com/office/powerpoint/2010/main" val="559392701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273613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功能团队模式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team)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具备不同能力的同事平等协作，共同完成一个项目开发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在这个项目完成之后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这些人又重新组织，和别的角色一起去完成下一个功能， 他们之间没有管理和被管理的关系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官僚模式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(bureaucratic model)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成员之间不光有技术方面的合作和领导，同时还混进了组织上的领导和被领导关系，跨组织的合作变得比较困难</a:t>
            </a:r>
          </a:p>
        </p:txBody>
      </p:sp>
      <p:pic>
        <p:nvPicPr>
          <p:cNvPr id="6" name="Picture 6" descr="201110071320126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2" t="2580" r="13119" b="4533"/>
          <a:stretch/>
        </p:blipFill>
        <p:spPr bwMode="auto">
          <a:xfrm>
            <a:off x="971600" y="3933056"/>
            <a:ext cx="3168353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44008" y="4760913"/>
            <a:ext cx="121285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874320" y="4149725"/>
            <a:ext cx="121126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104633" y="4760913"/>
            <a:ext cx="121285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874320" y="5373688"/>
            <a:ext cx="1211263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</a:p>
        </p:txBody>
      </p:sp>
      <p:cxnSp>
        <p:nvCxnSpPr>
          <p:cNvPr id="12" name="AutoShape 16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6480745" y="4725988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7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5856858" y="5049838"/>
            <a:ext cx="1247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725095" y="4652963"/>
            <a:ext cx="15113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协调沟通</a:t>
            </a:r>
          </a:p>
        </p:txBody>
      </p:sp>
    </p:spTree>
    <p:extLst>
      <p:ext uri="{BB962C8B-B14F-4D97-AF65-F5344CB8AC3E}">
        <p14:creationId xmlns:p14="http://schemas.microsoft.com/office/powerpoint/2010/main" val="3672905284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大型项目的技术管理组织结构</a:t>
            </a:r>
          </a:p>
        </p:txBody>
      </p:sp>
      <p:pic>
        <p:nvPicPr>
          <p:cNvPr id="4" name="Picture 3" descr="rj14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8"/>
          <a:stretch/>
        </p:blipFill>
        <p:spPr bwMode="auto">
          <a:xfrm>
            <a:off x="1127766" y="3710136"/>
            <a:ext cx="6972626" cy="267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rj14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88"/>
          <a:stretch/>
        </p:blipFill>
        <p:spPr bwMode="auto">
          <a:xfrm>
            <a:off x="1072154" y="1124744"/>
            <a:ext cx="7028238" cy="24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10595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4342965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软件产品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784"/>
            <a:ext cx="8208962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596346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软件项目管理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软件项目管理的案例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(People)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(Product)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可行性分析与估算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项目进度计划与监控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8*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项目风险管理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9*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项目质量管理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软件产品、产品分解结构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(PBS)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首先应确定软件范围：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功能和非功能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性能、可用性、安全、法律等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软件范围应是确定的：在管理层和技术层都必须是无歧义的和可理解的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一旦确定了范围，需要对其进行分解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分而治之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项目管理里通常使用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“产品结构分解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(Product Breakdown Structure, PBS)”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作为产品分解的工具：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：通过分层的树型结构来定义和组织项目范围内的所有产出物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，自顶向下，逐级细分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产出物：项目结束时需要提交的最终产品，在项目之初就可以准确预计</a:t>
            </a: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1612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4481230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软件过程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340768"/>
            <a:ext cx="8208962" cy="468099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选择合适的软件过程模型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存在多种过程模型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各过程模型适用不同类型的软件项目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根据所选的过程模型，对其进行适应性修改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确定过程中应包含的工作任务列表</a:t>
            </a:r>
          </a:p>
          <a:p>
            <a:pPr lvl="1" eaLnBrk="1" hangingPunct="1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沟通活动：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列出需澄清的问题清单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与客户见面并说明问题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共同给出范围陈述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与所有相关人员一起评审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根据需要修改范围陈述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5341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工作分解结构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(WBS)</a:t>
            </a:r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82291"/>
              </p:ext>
            </p:extLst>
          </p:nvPr>
        </p:nvGraphicFramePr>
        <p:xfrm>
          <a:off x="5292725" y="1628800"/>
          <a:ext cx="3779838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演示文稿" r:id="rId4" imgW="4957560" imgH="3718730" progId="PowerPoint.Show.8">
                  <p:embed/>
                </p:oleObj>
              </mc:Choice>
              <mc:Fallback>
                <p:oleObj name="演示文稿" r:id="rId4" imgW="4957560" imgH="3718730" progId="PowerPoint.Show.8">
                  <p:embed/>
                  <p:pic>
                    <p:nvPicPr>
                      <p:cNvPr id="51203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44" t="18518" r="47612" b="3796"/>
                      <a:stretch>
                        <a:fillRect/>
                      </a:stretch>
                    </p:blipFill>
                    <p:spPr bwMode="auto">
                      <a:xfrm>
                        <a:off x="5292725" y="1628800"/>
                        <a:ext cx="3779838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95288" y="1484313"/>
            <a:ext cx="482441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项目管理里通常使用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“工作结构分解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(Work Breakdown Structure, WBS)”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作为过程分解的工具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：通过分层的树型结构来定义和组织工作任务之间的分解关系，自顶向下，逐级细分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]RAD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过程模型的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WBS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分解结构</a:t>
            </a:r>
          </a:p>
          <a:p>
            <a:pPr lvl="1" eaLnBrk="1" hangingPunct="1"/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31945"/>
      </p:ext>
    </p:extLst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3223700"/>
      </p:ext>
    </p:extLst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项目关注的四个方面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12007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项目关注的四个方面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范围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(Scope)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(Time)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(Cost)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(Quality)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项目管理的主要任务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项目可行性分析与估算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项目进度安排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项目风险管理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项目质量管理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项目跟踪与控制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923928" y="1821532"/>
            <a:ext cx="4745037" cy="3695700"/>
            <a:chOff x="2381" y="1661"/>
            <a:chExt cx="2989" cy="232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1661"/>
              <a:ext cx="2898" cy="2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81" y="2976"/>
              <a:ext cx="272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60052"/>
      </p:ext>
    </p:extLst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HH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原则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381689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为什么要开发这个系统？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将要做什么？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	    	      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什么时候做？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某功能由谁来做？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	   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他们的机构组织位于何处？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如何完成技术与管理工作？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	    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各种资源分别需要多少？</a:t>
            </a:r>
          </a:p>
        </p:txBody>
      </p:sp>
    </p:spTree>
    <p:extLst>
      <p:ext uri="{BB962C8B-B14F-4D97-AF65-F5344CB8AC3E}">
        <p14:creationId xmlns:p14="http://schemas.microsoft.com/office/powerpoint/2010/main" val="1676795818"/>
      </p:ext>
    </p:extLst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6764255"/>
      </p:ext>
    </p:extLst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可行性分析与估算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在项目开始之前，必须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预先估计三件事情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需要多少工作量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需要多少时间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需要多少人员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此外，还必须预测所需要的资源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硬件和软件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以及蕴含的风险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从而得出“该项目是否可行”的结论</a:t>
            </a:r>
          </a:p>
        </p:txBody>
      </p:sp>
    </p:spTree>
    <p:extLst>
      <p:ext uri="{BB962C8B-B14F-4D97-AF65-F5344CB8AC3E}">
        <p14:creationId xmlns:p14="http://schemas.microsoft.com/office/powerpoint/2010/main" val="3410385563"/>
      </p:ext>
    </p:extLst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确定范围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范围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(Scope)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描述将要交付给最终用户的功能和特性、输入输出数据、用户界面、系统的性能、约束条件、接口和可靠性等，以及期望的时间、成本目标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两种方法：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与所有项目成员交流之后，写出对软件范围的叙述性描述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由最终用户给出一组用例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并不是客户所有的需求都“来者不拒”，需要分别对待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用户签字确认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6552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基本概念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项目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(Project)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 dirty="0"/>
              <a:t>为创建某种特定的产品或服务而组织或设计的临时的、一次性的行动，通过执行一组活动，使用受约束的资源</a:t>
            </a:r>
            <a:r>
              <a:rPr lang="en-US" altLang="zh-CN" dirty="0"/>
              <a:t>(</a:t>
            </a:r>
            <a:r>
              <a:rPr lang="zh-CN" altLang="en-US" dirty="0"/>
              <a:t>资金、人、原料、能源、空间等</a:t>
            </a:r>
            <a:r>
              <a:rPr lang="en-US" altLang="zh-CN" dirty="0"/>
              <a:t>)</a:t>
            </a:r>
            <a:r>
              <a:rPr lang="zh-CN" altLang="en-US" dirty="0"/>
              <a:t>来满足预定义的目标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项目管理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(Project Management, PM)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 dirty="0"/>
              <a:t>有效的组织与管理各类资源</a:t>
            </a:r>
            <a:r>
              <a:rPr lang="en-US" altLang="zh-CN" dirty="0"/>
              <a:t>(</a:t>
            </a:r>
            <a:r>
              <a:rPr lang="zh-CN" altLang="en-US" dirty="0"/>
              <a:t>例如人</a:t>
            </a:r>
            <a:r>
              <a:rPr lang="en-US" altLang="zh-CN" dirty="0"/>
              <a:t>)</a:t>
            </a:r>
            <a:r>
              <a:rPr lang="zh-CN" altLang="en-US" dirty="0"/>
              <a:t>，以使项目能够在预定的范围、质量、时间和成本等约束条件下顺利交付</a:t>
            </a:r>
            <a:r>
              <a:rPr lang="en-US" altLang="zh-CN" dirty="0"/>
              <a:t>(deliver)</a:t>
            </a:r>
            <a:endParaRPr lang="zh-CN" altLang="en-US" dirty="0"/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：在各类约束条件下交付项目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：通过优化资源的分配与集成来满足预先定义的目标</a:t>
            </a:r>
          </a:p>
          <a:p>
            <a:pPr eaLnBrk="1" hangingPunct="1"/>
            <a:r>
              <a:rPr lang="zh-CN" altLang="en-US" dirty="0"/>
              <a:t>软件项目的特征：</a:t>
            </a:r>
          </a:p>
          <a:p>
            <a:pPr lvl="1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软件产品的不可见性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软件项目复杂和抽象</a:t>
            </a:r>
          </a:p>
          <a:p>
            <a:pPr lvl="1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项目的高度不确定性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预定计划于实际情况存在较大偏差</a:t>
            </a:r>
          </a:p>
          <a:p>
            <a:pPr lvl="1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软件过程的多变化性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不确定、不稳定</a:t>
            </a:r>
          </a:p>
          <a:p>
            <a:pPr lvl="1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软件人员的高技能及其高流动性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风险</a:t>
            </a:r>
            <a:endParaRPr lang="zh-CN" altLang="en-US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7709"/>
      </p:ext>
    </p:extLst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确定范围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827588" y="1568797"/>
            <a:ext cx="2289175" cy="2289175"/>
          </a:xfrm>
          <a:prstGeom prst="ellipse">
            <a:avLst/>
          </a:prstGeom>
          <a:solidFill>
            <a:srgbClr val="CCFFFF"/>
          </a:solidFill>
          <a:ln w="2222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90588" y="1981547"/>
            <a:ext cx="2249487" cy="1622425"/>
          </a:xfrm>
          <a:prstGeom prst="cloudCallout">
            <a:avLst>
              <a:gd name="adj1" fmla="val -28477"/>
              <a:gd name="adj2" fmla="val 39630"/>
            </a:avLst>
          </a:prstGeom>
          <a:solidFill>
            <a:srgbClr val="CCFFFF"/>
          </a:solidFill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30838" y="2172047"/>
            <a:ext cx="1081087" cy="1081088"/>
          </a:xfrm>
          <a:prstGeom prst="ellipse">
            <a:avLst/>
          </a:prstGeom>
          <a:solidFill>
            <a:schemeClr val="folHlink"/>
          </a:solidFill>
          <a:ln w="2222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00192" y="1268760"/>
            <a:ext cx="1819281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403600" y="2562572"/>
            <a:ext cx="1303338" cy="484188"/>
          </a:xfrm>
          <a:prstGeom prst="rightArrow">
            <a:avLst>
              <a:gd name="adj1" fmla="val 50000"/>
              <a:gd name="adj2" fmla="val 67295"/>
            </a:avLst>
          </a:prstGeom>
          <a:solidFill>
            <a:srgbClr val="CCFFFF"/>
          </a:solidFill>
          <a:ln w="2222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003800" y="1702147"/>
            <a:ext cx="1765300" cy="1065213"/>
          </a:xfrm>
          <a:prstGeom prst="irregularSeal1">
            <a:avLst/>
          </a:prstGeom>
          <a:solidFill>
            <a:srgbClr val="FFFF99"/>
          </a:solidFill>
          <a:ln w="2222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</a:p>
        </p:txBody>
      </p:sp>
      <p:sp>
        <p:nvSpPr>
          <p:cNvPr id="13" name="Rectangle 11"/>
          <p:cNvSpPr txBox="1">
            <a:spLocks noChangeArrowheads="1"/>
          </p:cNvSpPr>
          <p:nvPr/>
        </p:nvSpPr>
        <p:spPr>
          <a:xfrm>
            <a:off x="744538" y="4156422"/>
            <a:ext cx="7427912" cy="1717675"/>
          </a:xfrm>
          <a:prstGeom prst="rect">
            <a:avLst/>
          </a:prstGeom>
          <a:noFill/>
        </p:spPr>
        <p:txBody>
          <a:bodyPr lIns="45720" rIns="45720"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：客户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最终用户的请求、想法和业务需求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：对未来系统所应具备的功能的陈述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：将不包含在未来系统中的功能的陈述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：对未来系统中应包含的功能的陈述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30764" y="2594984"/>
            <a:ext cx="119712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324080" y="2234944"/>
            <a:ext cx="145360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Exclusions</a:t>
            </a:r>
          </a:p>
        </p:txBody>
      </p:sp>
    </p:spTree>
    <p:extLst>
      <p:ext uri="{BB962C8B-B14F-4D97-AF65-F5344CB8AC3E}">
        <p14:creationId xmlns:p14="http://schemas.microsoft.com/office/powerpoint/2010/main" val="26042590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可行性分析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项目在技术上可行吗？它在技术水平范围内吗？能够将缺陷减少到一定程度吗？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经济可行性：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它在经济上可行吗？能以可负担的成本完成开发吗？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时间可行性：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项目投入市场的时间可以按预期完成吗？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资源可行性：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组织拥有取得成功所需要的资源吗？</a:t>
            </a:r>
          </a:p>
        </p:txBody>
      </p:sp>
    </p:spTree>
    <p:extLst>
      <p:ext uri="{BB962C8B-B14F-4D97-AF65-F5344CB8AC3E}">
        <p14:creationId xmlns:p14="http://schemas.microsoft.com/office/powerpoint/2010/main" val="830099333"/>
      </p:ext>
    </p:ext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软件项目估算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如何估算时间、成本、资源？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靠经验？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靠数学公式？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到目前为止，因为变化的要素太多，所以对软件的估算从来没有达到精确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但是，估计得越精确，项目成功的可能性就越高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代码行估算方法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功能点估算方法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过程时间估算方法</a:t>
            </a:r>
          </a:p>
        </p:txBody>
      </p:sp>
    </p:spTree>
    <p:extLst>
      <p:ext uri="{BB962C8B-B14F-4D97-AF65-F5344CB8AC3E}">
        <p14:creationId xmlns:p14="http://schemas.microsoft.com/office/powerpoint/2010/main" val="881066845"/>
      </p:ext>
    </p:extLst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软件项目估算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除此之外，还有其他很多估算方法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不同的方法采用不同的计算公式，考虑的因素不同，复杂程度也不同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都是根据实际项目的经验所总结出来的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不能说“谁好谁坏”，应用的时候可以依据自身的经验对其进行修正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阅读有关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COCOMO II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的相关材料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COCOMO 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COnstructive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MOdel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：软件构造性成本模型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主要用于工作量估算与成本估算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是最广泛使用和最全面的软件估算模型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4602"/>
      </p:ext>
    </p:extLst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3838"/>
            <a:ext cx="661035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792468"/>
      </p:ext>
    </p:extLst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8126937"/>
      </p:ext>
    </p:extLst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绘制任务进度安排图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项目管理里通常采用甘特图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(Gantt Chart)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来描述任务的进度安排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17980"/>
              </p:ext>
            </p:extLst>
          </p:nvPr>
        </p:nvGraphicFramePr>
        <p:xfrm>
          <a:off x="1262231" y="1988840"/>
          <a:ext cx="6604111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演示文稿" r:id="rId4" imgW="4572029" imgH="3429047" progId="PowerPoint.Show.8">
                  <p:embed/>
                </p:oleObj>
              </mc:Choice>
              <mc:Fallback>
                <p:oleObj name="演示文稿" r:id="rId4" imgW="4572029" imgH="3429047" progId="PowerPoint.Show.8">
                  <p:embed/>
                  <p:pic>
                    <p:nvPicPr>
                      <p:cNvPr id="77828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041" t="18935" r="11771" b="15973"/>
                      <a:stretch>
                        <a:fillRect/>
                      </a:stretch>
                    </p:blipFill>
                    <p:spPr bwMode="auto">
                      <a:xfrm>
                        <a:off x="1262231" y="1988840"/>
                        <a:ext cx="6604111" cy="417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40758"/>
      </p:ext>
    </p:extLst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甘特图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(Gantt Chart)</a:t>
            </a:r>
          </a:p>
        </p:txBody>
      </p:sp>
      <p:pic>
        <p:nvPicPr>
          <p:cNvPr id="4" name="Picture 3" descr="Image:GanttChartAnatom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92944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423032"/>
      </p:ext>
    </p:extLst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Microsoft Project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Gantt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9"/>
          <a:stretch>
            <a:fillRect/>
          </a:stretch>
        </p:blipFill>
        <p:spPr bwMode="auto">
          <a:xfrm>
            <a:off x="1187450" y="1196752"/>
            <a:ext cx="6694488" cy="51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473054"/>
      </p:ext>
    </p:extLst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资源、产出与里程碑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将资源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(resources)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分配给任务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资金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人员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环境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明确产出结果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每一项任务的产出结果是什么？对应于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中的哪一部分？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明确里程碑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(milestones)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项目的关键产出物，标志着某一阶段的完成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88315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5036062"/>
      </p:ext>
    </p:extLst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人员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资源分配图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848872" cy="471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908544"/>
      </p:ext>
    </p:extLst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项目进度跟踪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项目进度表只是提供了一张进度路线图，在实际执行过程中，需要定期对其进行跟踪和控制，以决定是否需要对进度计划进行调整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定期举行项目状态会议，各成员分别报告进展和存在问题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评审进展和产出物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判断项目里程碑是否在预定日期内完成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比较各项目的实际开始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结束日期与计划开始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结束日期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找出问题，并寻找对策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定量评估项目进展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决策是否需要对进度进行调整</a:t>
            </a: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4787"/>
      </p:ext>
    </p:extLst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项目进度跟踪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Gantt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840760" cy="51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20475"/>
      </p:ext>
    </p:extLst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XP/Scrum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敏捷开发中的进度计划与监控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以“迭代”为单位：每次迭代包含多少个用户故事或用例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每次迭代为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天左右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针对每个用户故事，团队成员联合估算和协商开发代价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使用任务墙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 Board)/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燃尽图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Burndown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等作为进度监控工具，评估迭代的当前进展情况</a:t>
            </a:r>
          </a:p>
        </p:txBody>
      </p:sp>
    </p:spTree>
    <p:extLst>
      <p:ext uri="{BB962C8B-B14F-4D97-AF65-F5344CB8AC3E}">
        <p14:creationId xmlns:p14="http://schemas.microsoft.com/office/powerpoint/2010/main" val="2703757696"/>
      </p:ext>
    </p:extLst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敏捷开发的项目管理工具：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VersionOne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http://www.versionone.com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敏捷领域最流行的商业化项目管理工具之一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848"/>
            <a:ext cx="8713788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141873"/>
      </p:ext>
    </p:extLst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敏捷开发的项目管理工具：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VersionOne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800"/>
            <a:ext cx="8675688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493638"/>
      </p:ext>
    </p:extLst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敏捷开发的项目管理工具：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VersionOne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124744"/>
            <a:ext cx="79724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503805"/>
      </p:ext>
    </p:extLst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0793673"/>
      </p:ext>
    </p:extLst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软件项目风险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4027487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软件规模风险：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估算准确程度？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用户需求可能发生变化的频度与规模？</a:t>
            </a:r>
          </a:p>
          <a:p>
            <a:pPr eaLnBrk="1" hangingPunct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商业影响风险：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交付期限？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政府出台新政策？</a:t>
            </a:r>
          </a:p>
          <a:p>
            <a:pPr eaLnBrk="1" hangingPunct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客户相关风险：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陌生客户？客户高层的重视程度？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客户的配合程度？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5175" y="1484313"/>
            <a:ext cx="402907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软件过程风险：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开发者不了解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不熟悉选定的过程模型？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没有维护足够的文档？</a:t>
            </a:r>
          </a:p>
          <a:p>
            <a:pPr eaLnBrk="1" hangingPunct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开发环境风险：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无法得到可用的工具？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没有或不会使用工具？</a:t>
            </a:r>
          </a:p>
          <a:p>
            <a:pPr eaLnBrk="1" hangingPunct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开发技术风险：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之前无该技术的经验？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该技术难以实现某些需求？</a:t>
            </a:r>
          </a:p>
          <a:p>
            <a:pPr eaLnBrk="1" hangingPunct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开发人员风险：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没有足够的经验与技能？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某些人员会中途离开？</a:t>
            </a:r>
          </a:p>
          <a:p>
            <a:pPr eaLnBrk="1" hangingPunct="1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28354"/>
      </p:ext>
    </p:extLst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风险预测与分析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：列出可能的风险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：估计风险发生的可能性或概率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：建立风险表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：估计风险可能产生的影响或后果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：风险求精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：风险环节、监测和管理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：风险应急计划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67253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项目的初始状态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一个年轻的项目经理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个经验缺乏的技术人员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项目交付期：紧张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技术风险：较高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71540"/>
      </p:ext>
    </p:extLst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风险预测与分析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64301"/>
              </p:ext>
            </p:extLst>
          </p:nvPr>
        </p:nvGraphicFramePr>
        <p:xfrm>
          <a:off x="251520" y="1628803"/>
          <a:ext cx="8712969" cy="3744411"/>
        </p:xfrm>
        <a:graphic>
          <a:graphicData uri="http://schemas.openxmlformats.org/drawingml/2006/table">
            <a:tbl>
              <a:tblPr/>
              <a:tblGrid>
                <a:gridCol w="2194249">
                  <a:extLst>
                    <a:ext uri="{9D8B030D-6E8A-4147-A177-3AD203B41FA5}">
                      <a16:colId xmlns:a16="http://schemas.microsoft.com/office/drawing/2014/main" val="4162605218"/>
                    </a:ext>
                  </a:extLst>
                </a:gridCol>
                <a:gridCol w="1661261">
                  <a:extLst>
                    <a:ext uri="{9D8B030D-6E8A-4147-A177-3AD203B41FA5}">
                      <a16:colId xmlns:a16="http://schemas.microsoft.com/office/drawing/2014/main" val="3518683773"/>
                    </a:ext>
                  </a:extLst>
                </a:gridCol>
                <a:gridCol w="1661261">
                  <a:extLst>
                    <a:ext uri="{9D8B030D-6E8A-4147-A177-3AD203B41FA5}">
                      <a16:colId xmlns:a16="http://schemas.microsoft.com/office/drawing/2014/main" val="1824965450"/>
                    </a:ext>
                  </a:extLst>
                </a:gridCol>
                <a:gridCol w="1138656">
                  <a:extLst>
                    <a:ext uri="{9D8B030D-6E8A-4147-A177-3AD203B41FA5}">
                      <a16:colId xmlns:a16="http://schemas.microsoft.com/office/drawing/2014/main" val="1571942798"/>
                    </a:ext>
                  </a:extLst>
                </a:gridCol>
                <a:gridCol w="879084">
                  <a:extLst>
                    <a:ext uri="{9D8B030D-6E8A-4147-A177-3AD203B41FA5}">
                      <a16:colId xmlns:a16="http://schemas.microsoft.com/office/drawing/2014/main" val="2816338405"/>
                    </a:ext>
                  </a:extLst>
                </a:gridCol>
                <a:gridCol w="1178458">
                  <a:extLst>
                    <a:ext uri="{9D8B030D-6E8A-4147-A177-3AD203B41FA5}">
                      <a16:colId xmlns:a16="http://schemas.microsoft.com/office/drawing/2014/main" val="3010022781"/>
                    </a:ext>
                  </a:extLst>
                </a:gridCol>
              </a:tblGrid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风险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风险类型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影响程度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后果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应急计划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743877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规模估算不准确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297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用户数量超出想象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轻微的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62029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最终用户抵制新系统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70%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31537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交付日期将推迟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商业影响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灾难的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08445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用户将改变需求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轻微的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33774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技术到不到预期效果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开发技术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灾难的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69588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人员缺乏经验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55305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缺少对工具的培训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开发环境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可忽略的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240613"/>
                  </a:ext>
                </a:extLst>
              </a:tr>
              <a:tr h="3621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人员变动频繁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43499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206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105458"/>
      </p:ext>
    </p:extLst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风险管理的其他方面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71" y="1484784"/>
            <a:ext cx="7272337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748485"/>
      </p:ext>
    </p:extLst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207098"/>
      </p:ext>
    </p:extLst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项目质量管理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：“质量不是检验出来的，而是设计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开发出来的”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需要在软件全生命周期内考虑最终产品的质量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：“评审、评审、再评审”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准备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SQA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计划；定期评审；记录偏差；改善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：“产品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过程二象性”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质量管理需要同时考虑产品与过程两个方面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：“越往后，后果越严重”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早期的质量问题既容易发现，也容易消除；而后期的质量问题将带来严重后果</a:t>
            </a:r>
          </a:p>
        </p:txBody>
      </p:sp>
    </p:spTree>
    <p:extLst>
      <p:ext uri="{BB962C8B-B14F-4D97-AF65-F5344CB8AC3E}">
        <p14:creationId xmlns:p14="http://schemas.microsoft.com/office/powerpoint/2010/main" val="678890656"/>
      </p:ext>
    </p:extLst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项目质量管理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：“缺陷放大”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如果早期犯下的错误没有发现，将会在随后的过程里无休止的放大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：“犯错误的是人，但错误是在产品中存在的”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重点关注产品，不要去针对人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：“不要被表面现象所迷惑”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找到质量问题之后，要深究和追随其内部的原因，会挖出更大的问题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34745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项目的当前状态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进度已经落后于计划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项目经理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已经向客户汇报了一次项目开发进度，并已经演示了系统功能，已开发的功能已被用户接受并认可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此时：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项目组补充加入了一位水平高、经验丰富的技术人员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检查了团队目前完成的代码，发现：原来写的代码效率不高，构架繁冗，不方便后期维护，也可能导致软件性能方面存在重大缺陷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的建议：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重构代码和数据库设计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08879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项目的当前状态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团队的想法：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辛苦写的代码被一票否决，心里很不舒服，但是也承认自己的代码质量不高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项目经理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的想法：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预计客户将来会提到这个问题，而届时再重构，会更加麻烦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的意见：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已经向客户申请过一次计划调整并基本得到用户的理解，但目前进度已经落后于计划，急需完成剩余部分功能的开发，不能再次申请延期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2828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项目的客观情况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如果系统重构，很有可能需要再次调整计划，而用户已经明确表示计划是不可能再调整的了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在技术上没有问题，但是缺乏时间观念，且身兼多个项目，重构速度令人失望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老成员一开始挺配合系统重构，但是随着重构的深入，发现难度很大，基本等于重新开发；于是对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很有意见，不怎么配合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的指挥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78331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3058"/>
          <a:stretch>
            <a:fillRect/>
          </a:stretch>
        </p:blipFill>
        <p:spPr bwMode="auto">
          <a:xfrm>
            <a:off x="4608513" y="3861048"/>
            <a:ext cx="4500562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软件项目管理的“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4P”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3" y="1196752"/>
            <a:ext cx="58324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02144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3788</Words>
  <Application>Microsoft Office PowerPoint</Application>
  <PresentationFormat>全屏显示(4:3)</PresentationFormat>
  <Paragraphs>650</Paragraphs>
  <Slides>54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华文行楷</vt:lpstr>
      <vt:lpstr>华文新魏</vt:lpstr>
      <vt:lpstr>楷体</vt:lpstr>
      <vt:lpstr>宋体</vt:lpstr>
      <vt:lpstr>Arial</vt:lpstr>
      <vt:lpstr>Book Antiqua</vt:lpstr>
      <vt:lpstr>Times New Roman</vt:lpstr>
      <vt:lpstr>Wingdings</vt:lpstr>
      <vt:lpstr>1_CITRUS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梅 智敏</cp:lastModifiedBy>
  <cp:revision>109</cp:revision>
  <dcterms:modified xsi:type="dcterms:W3CDTF">2020-12-25T14:11:06Z</dcterms:modified>
</cp:coreProperties>
</file>